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4"/>
  </p:sldMasterIdLst>
  <p:notesMasterIdLst>
    <p:notesMasterId r:id="rId6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4" r:id="rId59"/>
    <p:sldId id="310" r:id="rId60"/>
    <p:sldId id="311" r:id="rId61"/>
    <p:sldId id="312" r:id="rId62"/>
    <p:sldId id="313" r:id="rId63"/>
  </p:sldIdLst>
  <p:sldSz cx="12192000" cy="6858000"/>
  <p:notesSz cx="6797675" cy="9926638"/>
  <p:embeddedFontLst>
    <p:embeddedFont>
      <p:font typeface="Cabin" panose="020B0604020202020204" charset="0"/>
      <p:regular r:id="rId65"/>
      <p:bold r:id="rId66"/>
      <p:italic r:id="rId67"/>
      <p:boldItalic r:id="rId68"/>
    </p:embeddedFont>
    <p:embeddedFont>
      <p:font typeface="PT Sans" panose="020F0502020204030204" pitchFamily="34" charset="0"/>
      <p:regular r:id="rId69"/>
      <p:bold r:id="rId70"/>
      <p:italic r:id="rId71"/>
      <p:boldItalic r:id="rId7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0FDC662-2364-41F2-A5EC-1E86B2BCBF74}">
  <a:tblStyle styleId="{F0FDC662-2364-41F2-A5EC-1E86B2BCBF7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369864B-745E-4E4B-BBF7-210D9E253CDF}" styleName="Table_1">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78130" autoAdjust="0"/>
  </p:normalViewPr>
  <p:slideViewPr>
    <p:cSldViewPr snapToGrid="0">
      <p:cViewPr varScale="1">
        <p:scale>
          <a:sx n="61" d="100"/>
          <a:sy n="61" d="100"/>
        </p:scale>
        <p:origin x="1411"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font" Target="fonts/font4.fntdata"/><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2.fntdata"/><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8.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6.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1.fntdata"/><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font" Target="fonts/font7.fntdata"/><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anie Keßler" userId="b4b1facb-f038-42c1-8c08-dc04fec33379" providerId="ADAL" clId="{837C7E22-0CA0-4D8D-8BDC-9CC0E6BDD1A9}"/>
    <pc:docChg chg="modSld">
      <pc:chgData name="Melanie Keßler" userId="b4b1facb-f038-42c1-8c08-dc04fec33379" providerId="ADAL" clId="{837C7E22-0CA0-4D8D-8BDC-9CC0E6BDD1A9}" dt="2025-04-29T16:36:46.774" v="1" actId="13926"/>
      <pc:docMkLst>
        <pc:docMk/>
      </pc:docMkLst>
      <pc:sldChg chg="modSp mod">
        <pc:chgData name="Melanie Keßler" userId="b4b1facb-f038-42c1-8c08-dc04fec33379" providerId="ADAL" clId="{837C7E22-0CA0-4D8D-8BDC-9CC0E6BDD1A9}" dt="2025-04-29T16:36:40.649" v="0" actId="13926"/>
        <pc:sldMkLst>
          <pc:docMk/>
          <pc:sldMk cId="0" sldId="264"/>
        </pc:sldMkLst>
      </pc:sldChg>
      <pc:sldChg chg="modSp mod">
        <pc:chgData name="Melanie Keßler" userId="b4b1facb-f038-42c1-8c08-dc04fec33379" providerId="ADAL" clId="{837C7E22-0CA0-4D8D-8BDC-9CC0E6BDD1A9}" dt="2025-04-29T16:36:46.774" v="1" actId="13926"/>
        <pc:sldMkLst>
          <pc:docMk/>
          <pc:sldMk cId="0" sldId="268"/>
        </pc:sldMkLst>
      </pc:sldChg>
    </pc:docChg>
  </pc:docChgLst>
  <pc:docChgLst>
    <pc:chgData name="Stefan Lücking" userId="c82b3724-ef1f-4780-a3b3-89d6d7491e04" providerId="ADAL" clId="{0CEA7958-7A9E-454C-8CB9-3874DEBA7C39}"/>
    <pc:docChg chg="undo custSel addSld modSld">
      <pc:chgData name="Stefan Lücking" userId="c82b3724-ef1f-4780-a3b3-89d6d7491e04" providerId="ADAL" clId="{0CEA7958-7A9E-454C-8CB9-3874DEBA7C39}" dt="2025-08-12T14:22:06.306" v="224" actId="6549"/>
      <pc:docMkLst>
        <pc:docMk/>
      </pc:docMkLst>
      <pc:sldChg chg="modSp mod modNotesTx">
        <pc:chgData name="Stefan Lücking" userId="c82b3724-ef1f-4780-a3b3-89d6d7491e04" providerId="ADAL" clId="{0CEA7958-7A9E-454C-8CB9-3874DEBA7C39}" dt="2025-08-12T13:51:39.739" v="60" actId="20577"/>
        <pc:sldMkLst>
          <pc:docMk/>
          <pc:sldMk cId="0" sldId="258"/>
        </pc:sldMkLst>
        <pc:spChg chg="mod">
          <ac:chgData name="Stefan Lücking" userId="c82b3724-ef1f-4780-a3b3-89d6d7491e04" providerId="ADAL" clId="{0CEA7958-7A9E-454C-8CB9-3874DEBA7C39}" dt="2025-08-12T13:50:58.700" v="45" actId="6549"/>
          <ac:spMkLst>
            <pc:docMk/>
            <pc:sldMk cId="0" sldId="258"/>
            <ac:spMk id="127" creationId="{00000000-0000-0000-0000-000000000000}"/>
          </ac:spMkLst>
        </pc:spChg>
      </pc:sldChg>
      <pc:sldChg chg="modNotesTx">
        <pc:chgData name="Stefan Lücking" userId="c82b3724-ef1f-4780-a3b3-89d6d7491e04" providerId="ADAL" clId="{0CEA7958-7A9E-454C-8CB9-3874DEBA7C39}" dt="2025-08-12T13:52:04.586" v="61" actId="20577"/>
        <pc:sldMkLst>
          <pc:docMk/>
          <pc:sldMk cId="0" sldId="262"/>
        </pc:sldMkLst>
      </pc:sldChg>
      <pc:sldChg chg="modSp mod">
        <pc:chgData name="Stefan Lücking" userId="c82b3724-ef1f-4780-a3b3-89d6d7491e04" providerId="ADAL" clId="{0CEA7958-7A9E-454C-8CB9-3874DEBA7C39}" dt="2025-08-12T13:52:20.366" v="63" actId="20577"/>
        <pc:sldMkLst>
          <pc:docMk/>
          <pc:sldMk cId="0" sldId="266"/>
        </pc:sldMkLst>
        <pc:spChg chg="mod">
          <ac:chgData name="Stefan Lücking" userId="c82b3724-ef1f-4780-a3b3-89d6d7491e04" providerId="ADAL" clId="{0CEA7958-7A9E-454C-8CB9-3874DEBA7C39}" dt="2025-08-12T13:52:20.366" v="63" actId="20577"/>
          <ac:spMkLst>
            <pc:docMk/>
            <pc:sldMk cId="0" sldId="266"/>
            <ac:spMk id="194" creationId="{00000000-0000-0000-0000-000000000000}"/>
          </ac:spMkLst>
        </pc:spChg>
      </pc:sldChg>
      <pc:sldChg chg="modSp mod">
        <pc:chgData name="Stefan Lücking" userId="c82b3724-ef1f-4780-a3b3-89d6d7491e04" providerId="ADAL" clId="{0CEA7958-7A9E-454C-8CB9-3874DEBA7C39}" dt="2025-08-12T13:52:44.404" v="66" actId="20577"/>
        <pc:sldMkLst>
          <pc:docMk/>
          <pc:sldMk cId="0" sldId="268"/>
        </pc:sldMkLst>
        <pc:spChg chg="mod">
          <ac:chgData name="Stefan Lücking" userId="c82b3724-ef1f-4780-a3b3-89d6d7491e04" providerId="ADAL" clId="{0CEA7958-7A9E-454C-8CB9-3874DEBA7C39}" dt="2025-08-12T13:52:44.404" v="66" actId="20577"/>
          <ac:spMkLst>
            <pc:docMk/>
            <pc:sldMk cId="0" sldId="268"/>
            <ac:spMk id="206" creationId="{00000000-0000-0000-0000-000000000000}"/>
          </ac:spMkLst>
        </pc:spChg>
      </pc:sldChg>
      <pc:sldChg chg="modSp mod">
        <pc:chgData name="Stefan Lücking" userId="c82b3724-ef1f-4780-a3b3-89d6d7491e04" providerId="ADAL" clId="{0CEA7958-7A9E-454C-8CB9-3874DEBA7C39}" dt="2025-08-12T13:53:40.906" v="70" actId="6549"/>
        <pc:sldMkLst>
          <pc:docMk/>
          <pc:sldMk cId="0" sldId="273"/>
        </pc:sldMkLst>
        <pc:spChg chg="mod">
          <ac:chgData name="Stefan Lücking" userId="c82b3724-ef1f-4780-a3b3-89d6d7491e04" providerId="ADAL" clId="{0CEA7958-7A9E-454C-8CB9-3874DEBA7C39}" dt="2025-08-12T13:53:40.906" v="70" actId="6549"/>
          <ac:spMkLst>
            <pc:docMk/>
            <pc:sldMk cId="0" sldId="273"/>
            <ac:spMk id="288" creationId="{00000000-0000-0000-0000-000000000000}"/>
          </ac:spMkLst>
        </pc:spChg>
      </pc:sldChg>
      <pc:sldChg chg="modSp mod">
        <pc:chgData name="Stefan Lücking" userId="c82b3724-ef1f-4780-a3b3-89d6d7491e04" providerId="ADAL" clId="{0CEA7958-7A9E-454C-8CB9-3874DEBA7C39}" dt="2025-08-12T13:54:08.635" v="74" actId="6549"/>
        <pc:sldMkLst>
          <pc:docMk/>
          <pc:sldMk cId="0" sldId="275"/>
        </pc:sldMkLst>
        <pc:spChg chg="mod">
          <ac:chgData name="Stefan Lücking" userId="c82b3724-ef1f-4780-a3b3-89d6d7491e04" providerId="ADAL" clId="{0CEA7958-7A9E-454C-8CB9-3874DEBA7C39}" dt="2025-08-12T13:54:08.635" v="74" actId="6549"/>
          <ac:spMkLst>
            <pc:docMk/>
            <pc:sldMk cId="0" sldId="275"/>
            <ac:spMk id="303" creationId="{00000000-0000-0000-0000-000000000000}"/>
          </ac:spMkLst>
        </pc:spChg>
      </pc:sldChg>
      <pc:sldChg chg="modSp mod">
        <pc:chgData name="Stefan Lücking" userId="c82b3724-ef1f-4780-a3b3-89d6d7491e04" providerId="ADAL" clId="{0CEA7958-7A9E-454C-8CB9-3874DEBA7C39}" dt="2025-08-12T13:54:20.675" v="75" actId="6549"/>
        <pc:sldMkLst>
          <pc:docMk/>
          <pc:sldMk cId="0" sldId="276"/>
        </pc:sldMkLst>
        <pc:spChg chg="mod">
          <ac:chgData name="Stefan Lücking" userId="c82b3724-ef1f-4780-a3b3-89d6d7491e04" providerId="ADAL" clId="{0CEA7958-7A9E-454C-8CB9-3874DEBA7C39}" dt="2025-08-12T13:54:20.675" v="75" actId="6549"/>
          <ac:spMkLst>
            <pc:docMk/>
            <pc:sldMk cId="0" sldId="276"/>
            <ac:spMk id="311" creationId="{00000000-0000-0000-0000-000000000000}"/>
          </ac:spMkLst>
        </pc:spChg>
      </pc:sldChg>
      <pc:sldChg chg="modSp mod">
        <pc:chgData name="Stefan Lücking" userId="c82b3724-ef1f-4780-a3b3-89d6d7491e04" providerId="ADAL" clId="{0CEA7958-7A9E-454C-8CB9-3874DEBA7C39}" dt="2025-08-12T13:56:43.109" v="103" actId="113"/>
        <pc:sldMkLst>
          <pc:docMk/>
          <pc:sldMk cId="0" sldId="282"/>
        </pc:sldMkLst>
        <pc:spChg chg="mod">
          <ac:chgData name="Stefan Lücking" userId="c82b3724-ef1f-4780-a3b3-89d6d7491e04" providerId="ADAL" clId="{0CEA7958-7A9E-454C-8CB9-3874DEBA7C39}" dt="2025-08-12T13:56:43.109" v="103" actId="113"/>
          <ac:spMkLst>
            <pc:docMk/>
            <pc:sldMk cId="0" sldId="282"/>
            <ac:spMk id="352" creationId="{00000000-0000-0000-0000-000000000000}"/>
          </ac:spMkLst>
        </pc:spChg>
      </pc:sldChg>
      <pc:sldChg chg="modSp mod">
        <pc:chgData name="Stefan Lücking" userId="c82b3724-ef1f-4780-a3b3-89d6d7491e04" providerId="ADAL" clId="{0CEA7958-7A9E-454C-8CB9-3874DEBA7C39}" dt="2025-08-12T13:57:08.576" v="105" actId="6549"/>
        <pc:sldMkLst>
          <pc:docMk/>
          <pc:sldMk cId="0" sldId="284"/>
        </pc:sldMkLst>
        <pc:spChg chg="mod">
          <ac:chgData name="Stefan Lücking" userId="c82b3724-ef1f-4780-a3b3-89d6d7491e04" providerId="ADAL" clId="{0CEA7958-7A9E-454C-8CB9-3874DEBA7C39}" dt="2025-08-12T13:57:08.576" v="105" actId="6549"/>
          <ac:spMkLst>
            <pc:docMk/>
            <pc:sldMk cId="0" sldId="284"/>
            <ac:spMk id="367" creationId="{00000000-0000-0000-0000-000000000000}"/>
          </ac:spMkLst>
        </pc:spChg>
      </pc:sldChg>
      <pc:sldChg chg="modSp mod">
        <pc:chgData name="Stefan Lücking" userId="c82b3724-ef1f-4780-a3b3-89d6d7491e04" providerId="ADAL" clId="{0CEA7958-7A9E-454C-8CB9-3874DEBA7C39}" dt="2025-08-12T13:57:35.315" v="107" actId="6549"/>
        <pc:sldMkLst>
          <pc:docMk/>
          <pc:sldMk cId="0" sldId="286"/>
        </pc:sldMkLst>
        <pc:spChg chg="mod">
          <ac:chgData name="Stefan Lücking" userId="c82b3724-ef1f-4780-a3b3-89d6d7491e04" providerId="ADAL" clId="{0CEA7958-7A9E-454C-8CB9-3874DEBA7C39}" dt="2025-08-12T13:57:35.315" v="107" actId="6549"/>
          <ac:spMkLst>
            <pc:docMk/>
            <pc:sldMk cId="0" sldId="286"/>
            <ac:spMk id="382" creationId="{00000000-0000-0000-0000-000000000000}"/>
          </ac:spMkLst>
        </pc:spChg>
      </pc:sldChg>
      <pc:sldChg chg="modSp mod">
        <pc:chgData name="Stefan Lücking" userId="c82b3724-ef1f-4780-a3b3-89d6d7491e04" providerId="ADAL" clId="{0CEA7958-7A9E-454C-8CB9-3874DEBA7C39}" dt="2025-08-12T13:58:26.666" v="115" actId="20577"/>
        <pc:sldMkLst>
          <pc:docMk/>
          <pc:sldMk cId="0" sldId="288"/>
        </pc:sldMkLst>
        <pc:spChg chg="mod">
          <ac:chgData name="Stefan Lücking" userId="c82b3724-ef1f-4780-a3b3-89d6d7491e04" providerId="ADAL" clId="{0CEA7958-7A9E-454C-8CB9-3874DEBA7C39}" dt="2025-08-12T13:58:26.666" v="115" actId="20577"/>
          <ac:spMkLst>
            <pc:docMk/>
            <pc:sldMk cId="0" sldId="288"/>
            <ac:spMk id="396" creationId="{00000000-0000-0000-0000-000000000000}"/>
          </ac:spMkLst>
        </pc:spChg>
      </pc:sldChg>
      <pc:sldChg chg="modSp mod">
        <pc:chgData name="Stefan Lücking" userId="c82b3724-ef1f-4780-a3b3-89d6d7491e04" providerId="ADAL" clId="{0CEA7958-7A9E-454C-8CB9-3874DEBA7C39}" dt="2025-08-12T13:58:47.404" v="116" actId="20577"/>
        <pc:sldMkLst>
          <pc:docMk/>
          <pc:sldMk cId="0" sldId="289"/>
        </pc:sldMkLst>
        <pc:spChg chg="mod">
          <ac:chgData name="Stefan Lücking" userId="c82b3724-ef1f-4780-a3b3-89d6d7491e04" providerId="ADAL" clId="{0CEA7958-7A9E-454C-8CB9-3874DEBA7C39}" dt="2025-08-12T13:58:47.404" v="116" actId="20577"/>
          <ac:spMkLst>
            <pc:docMk/>
            <pc:sldMk cId="0" sldId="289"/>
            <ac:spMk id="403" creationId="{00000000-0000-0000-0000-000000000000}"/>
          </ac:spMkLst>
        </pc:spChg>
      </pc:sldChg>
      <pc:sldChg chg="modSp mod">
        <pc:chgData name="Stefan Lücking" userId="c82b3724-ef1f-4780-a3b3-89d6d7491e04" providerId="ADAL" clId="{0CEA7958-7A9E-454C-8CB9-3874DEBA7C39}" dt="2025-08-12T14:05:01.810" v="187" actId="20577"/>
        <pc:sldMkLst>
          <pc:docMk/>
          <pc:sldMk cId="0" sldId="291"/>
        </pc:sldMkLst>
        <pc:spChg chg="mod">
          <ac:chgData name="Stefan Lücking" userId="c82b3724-ef1f-4780-a3b3-89d6d7491e04" providerId="ADAL" clId="{0CEA7958-7A9E-454C-8CB9-3874DEBA7C39}" dt="2025-08-12T14:05:01.810" v="187" actId="20577"/>
          <ac:spMkLst>
            <pc:docMk/>
            <pc:sldMk cId="0" sldId="291"/>
            <ac:spMk id="420" creationId="{00000000-0000-0000-0000-000000000000}"/>
          </ac:spMkLst>
        </pc:spChg>
      </pc:sldChg>
      <pc:sldChg chg="modSp mod modNotesTx">
        <pc:chgData name="Stefan Lücking" userId="c82b3724-ef1f-4780-a3b3-89d6d7491e04" providerId="ADAL" clId="{0CEA7958-7A9E-454C-8CB9-3874DEBA7C39}" dt="2025-08-12T14:05:09.658" v="190" actId="20577"/>
        <pc:sldMkLst>
          <pc:docMk/>
          <pc:sldMk cId="0" sldId="292"/>
        </pc:sldMkLst>
        <pc:spChg chg="mod">
          <ac:chgData name="Stefan Lücking" userId="c82b3724-ef1f-4780-a3b3-89d6d7491e04" providerId="ADAL" clId="{0CEA7958-7A9E-454C-8CB9-3874DEBA7C39}" dt="2025-08-12T14:05:09.658" v="190" actId="20577"/>
          <ac:spMkLst>
            <pc:docMk/>
            <pc:sldMk cId="0" sldId="292"/>
            <ac:spMk id="428" creationId="{00000000-0000-0000-0000-000000000000}"/>
          </ac:spMkLst>
        </pc:spChg>
      </pc:sldChg>
      <pc:sldChg chg="modSp mod">
        <pc:chgData name="Stefan Lücking" userId="c82b3724-ef1f-4780-a3b3-89d6d7491e04" providerId="ADAL" clId="{0CEA7958-7A9E-454C-8CB9-3874DEBA7C39}" dt="2025-08-12T14:03:24.577" v="171" actId="6549"/>
        <pc:sldMkLst>
          <pc:docMk/>
          <pc:sldMk cId="0" sldId="293"/>
        </pc:sldMkLst>
        <pc:spChg chg="mod">
          <ac:chgData name="Stefan Lücking" userId="c82b3724-ef1f-4780-a3b3-89d6d7491e04" providerId="ADAL" clId="{0CEA7958-7A9E-454C-8CB9-3874DEBA7C39}" dt="2025-08-12T14:03:24.577" v="171" actId="6549"/>
          <ac:spMkLst>
            <pc:docMk/>
            <pc:sldMk cId="0" sldId="293"/>
            <ac:spMk id="435" creationId="{00000000-0000-0000-0000-000000000000}"/>
          </ac:spMkLst>
        </pc:spChg>
      </pc:sldChg>
      <pc:sldChg chg="modSp mod modNotesTx">
        <pc:chgData name="Stefan Lücking" userId="c82b3724-ef1f-4780-a3b3-89d6d7491e04" providerId="ADAL" clId="{0CEA7958-7A9E-454C-8CB9-3874DEBA7C39}" dt="2025-08-12T14:04:05.978" v="183" actId="6549"/>
        <pc:sldMkLst>
          <pc:docMk/>
          <pc:sldMk cId="0" sldId="294"/>
        </pc:sldMkLst>
        <pc:spChg chg="mod">
          <ac:chgData name="Stefan Lücking" userId="c82b3724-ef1f-4780-a3b3-89d6d7491e04" providerId="ADAL" clId="{0CEA7958-7A9E-454C-8CB9-3874DEBA7C39}" dt="2025-08-12T14:03:53.802" v="179" actId="6549"/>
          <ac:spMkLst>
            <pc:docMk/>
            <pc:sldMk cId="0" sldId="294"/>
            <ac:spMk id="442" creationId="{00000000-0000-0000-0000-000000000000}"/>
          </ac:spMkLst>
        </pc:spChg>
      </pc:sldChg>
      <pc:sldChg chg="modSp mod">
        <pc:chgData name="Stefan Lücking" userId="c82b3724-ef1f-4780-a3b3-89d6d7491e04" providerId="ADAL" clId="{0CEA7958-7A9E-454C-8CB9-3874DEBA7C39}" dt="2025-08-12T14:04:30.298" v="184" actId="20577"/>
        <pc:sldMkLst>
          <pc:docMk/>
          <pc:sldMk cId="0" sldId="300"/>
        </pc:sldMkLst>
        <pc:spChg chg="mod">
          <ac:chgData name="Stefan Lücking" userId="c82b3724-ef1f-4780-a3b3-89d6d7491e04" providerId="ADAL" clId="{0CEA7958-7A9E-454C-8CB9-3874DEBA7C39}" dt="2025-08-12T14:04:30.298" v="184" actId="20577"/>
          <ac:spMkLst>
            <pc:docMk/>
            <pc:sldMk cId="0" sldId="300"/>
            <ac:spMk id="493" creationId="{00000000-0000-0000-0000-000000000000}"/>
          </ac:spMkLst>
        </pc:spChg>
      </pc:sldChg>
      <pc:sldChg chg="modSp mod">
        <pc:chgData name="Stefan Lücking" userId="c82b3724-ef1f-4780-a3b3-89d6d7491e04" providerId="ADAL" clId="{0CEA7958-7A9E-454C-8CB9-3874DEBA7C39}" dt="2025-08-12T14:19:43.442" v="208" actId="20577"/>
        <pc:sldMkLst>
          <pc:docMk/>
          <pc:sldMk cId="0" sldId="301"/>
        </pc:sldMkLst>
        <pc:spChg chg="mod">
          <ac:chgData name="Stefan Lücking" userId="c82b3724-ef1f-4780-a3b3-89d6d7491e04" providerId="ADAL" clId="{0CEA7958-7A9E-454C-8CB9-3874DEBA7C39}" dt="2025-08-12T14:19:43.442" v="208" actId="20577"/>
          <ac:spMkLst>
            <pc:docMk/>
            <pc:sldMk cId="0" sldId="301"/>
            <ac:spMk id="502" creationId="{00000000-0000-0000-0000-000000000000}"/>
          </ac:spMkLst>
        </pc:spChg>
      </pc:sldChg>
      <pc:sldChg chg="modSp mod">
        <pc:chgData name="Stefan Lücking" userId="c82b3724-ef1f-4780-a3b3-89d6d7491e04" providerId="ADAL" clId="{0CEA7958-7A9E-454C-8CB9-3874DEBA7C39}" dt="2025-08-12T14:21:36.931" v="216" actId="20577"/>
        <pc:sldMkLst>
          <pc:docMk/>
          <pc:sldMk cId="0" sldId="303"/>
        </pc:sldMkLst>
        <pc:spChg chg="mod">
          <ac:chgData name="Stefan Lücking" userId="c82b3724-ef1f-4780-a3b3-89d6d7491e04" providerId="ADAL" clId="{0CEA7958-7A9E-454C-8CB9-3874DEBA7C39}" dt="2025-08-12T14:21:36.931" v="216" actId="20577"/>
          <ac:spMkLst>
            <pc:docMk/>
            <pc:sldMk cId="0" sldId="303"/>
            <ac:spMk id="520" creationId="{00000000-0000-0000-0000-000000000000}"/>
          </ac:spMkLst>
        </pc:spChg>
      </pc:sldChg>
      <pc:sldChg chg="modSp mod">
        <pc:chgData name="Stefan Lücking" userId="c82b3724-ef1f-4780-a3b3-89d6d7491e04" providerId="ADAL" clId="{0CEA7958-7A9E-454C-8CB9-3874DEBA7C39}" dt="2025-08-12T14:22:06.306" v="224" actId="6549"/>
        <pc:sldMkLst>
          <pc:docMk/>
          <pc:sldMk cId="0" sldId="305"/>
        </pc:sldMkLst>
        <pc:spChg chg="mod">
          <ac:chgData name="Stefan Lücking" userId="c82b3724-ef1f-4780-a3b3-89d6d7491e04" providerId="ADAL" clId="{0CEA7958-7A9E-454C-8CB9-3874DEBA7C39}" dt="2025-08-12T14:21:54.417" v="222" actId="6549"/>
          <ac:spMkLst>
            <pc:docMk/>
            <pc:sldMk cId="0" sldId="305"/>
            <ac:spMk id="540" creationId="{00000000-0000-0000-0000-000000000000}"/>
          </ac:spMkLst>
        </pc:spChg>
        <pc:spChg chg="mod">
          <ac:chgData name="Stefan Lücking" userId="c82b3724-ef1f-4780-a3b3-89d6d7491e04" providerId="ADAL" clId="{0CEA7958-7A9E-454C-8CB9-3874DEBA7C39}" dt="2025-08-12T14:22:06.306" v="224" actId="6549"/>
          <ac:spMkLst>
            <pc:docMk/>
            <pc:sldMk cId="0" sldId="305"/>
            <ac:spMk id="541" creationId="{00000000-0000-0000-0000-000000000000}"/>
          </ac:spMkLst>
        </pc:spChg>
      </pc:sldChg>
      <pc:sldChg chg="addSp modSp add mod">
        <pc:chgData name="Stefan Lücking" userId="c82b3724-ef1f-4780-a3b3-89d6d7491e04" providerId="ADAL" clId="{0CEA7958-7A9E-454C-8CB9-3874DEBA7C39}" dt="2025-08-12T13:49:38.688" v="43" actId="1076"/>
        <pc:sldMkLst>
          <pc:docMk/>
          <pc:sldMk cId="823722265" sldId="314"/>
        </pc:sldMkLst>
        <pc:spChg chg="mod">
          <ac:chgData name="Stefan Lücking" userId="c82b3724-ef1f-4780-a3b3-89d6d7491e04" providerId="ADAL" clId="{0CEA7958-7A9E-454C-8CB9-3874DEBA7C39}" dt="2025-08-12T13:44:35.915" v="39" actId="6549"/>
          <ac:spMkLst>
            <pc:docMk/>
            <pc:sldMk cId="823722265" sldId="314"/>
            <ac:spMk id="577" creationId="{5458B075-4560-9677-74CB-EB6AE8F6437C}"/>
          </ac:spMkLst>
        </pc:spChg>
        <pc:picChg chg="add mod">
          <ac:chgData name="Stefan Lücking" userId="c82b3724-ef1f-4780-a3b3-89d6d7491e04" providerId="ADAL" clId="{0CEA7958-7A9E-454C-8CB9-3874DEBA7C39}" dt="2025-08-12T13:49:22.993" v="41" actId="1076"/>
          <ac:picMkLst>
            <pc:docMk/>
            <pc:sldMk cId="823722265" sldId="314"/>
            <ac:picMk id="3" creationId="{EACEEBAA-677E-6DA6-F84D-003FD48D5DE0}"/>
          </ac:picMkLst>
        </pc:picChg>
        <pc:picChg chg="add mod">
          <ac:chgData name="Stefan Lücking" userId="c82b3724-ef1f-4780-a3b3-89d6d7491e04" providerId="ADAL" clId="{0CEA7958-7A9E-454C-8CB9-3874DEBA7C39}" dt="2025-08-12T13:49:38.688" v="43" actId="1076"/>
          <ac:picMkLst>
            <pc:docMk/>
            <pc:sldMk cId="823722265" sldId="314"/>
            <ac:picMk id="5" creationId="{F33650D5-CAC2-E91E-F16F-25E5533D6980}"/>
          </ac:picMkLst>
        </pc:picChg>
      </pc:sldChg>
    </pc:docChg>
  </pc:docChgLst>
  <pc:docChgLst>
    <pc:chgData name="Melanie Keßler" userId="b4b1facb-f038-42c1-8c08-dc04fec33379" providerId="ADAL" clId="{D6A6AA6D-6F70-48D2-99B8-25F20475AF02}"/>
    <pc:docChg chg="custSel modSld">
      <pc:chgData name="Melanie Keßler" userId="b4b1facb-f038-42c1-8c08-dc04fec33379" providerId="ADAL" clId="{D6A6AA6D-6F70-48D2-99B8-25F20475AF02}" dt="2025-08-12T16:16:11.693" v="143"/>
      <pc:docMkLst>
        <pc:docMk/>
      </pc:docMkLst>
      <pc:sldChg chg="modSp mod">
        <pc:chgData name="Melanie Keßler" userId="b4b1facb-f038-42c1-8c08-dc04fec33379" providerId="ADAL" clId="{D6A6AA6D-6F70-48D2-99B8-25F20475AF02}" dt="2025-08-12T15:51:12.304" v="0" actId="2"/>
        <pc:sldMkLst>
          <pc:docMk/>
          <pc:sldMk cId="0" sldId="258"/>
        </pc:sldMkLst>
        <pc:spChg chg="mod">
          <ac:chgData name="Melanie Keßler" userId="b4b1facb-f038-42c1-8c08-dc04fec33379" providerId="ADAL" clId="{D6A6AA6D-6F70-48D2-99B8-25F20475AF02}" dt="2025-08-12T15:51:12.304" v="0" actId="2"/>
          <ac:spMkLst>
            <pc:docMk/>
            <pc:sldMk cId="0" sldId="258"/>
            <ac:spMk id="118" creationId="{00000000-0000-0000-0000-000000000000}"/>
          </ac:spMkLst>
        </pc:spChg>
      </pc:sldChg>
      <pc:sldChg chg="modSp mod modNotesTx">
        <pc:chgData name="Melanie Keßler" userId="b4b1facb-f038-42c1-8c08-dc04fec33379" providerId="ADAL" clId="{D6A6AA6D-6F70-48D2-99B8-25F20475AF02}" dt="2025-08-12T15:51:22.124" v="3" actId="2"/>
        <pc:sldMkLst>
          <pc:docMk/>
          <pc:sldMk cId="0" sldId="262"/>
        </pc:sldMkLst>
        <pc:spChg chg="mod">
          <ac:chgData name="Melanie Keßler" userId="b4b1facb-f038-42c1-8c08-dc04fec33379" providerId="ADAL" clId="{D6A6AA6D-6F70-48D2-99B8-25F20475AF02}" dt="2025-08-12T15:51:18.605" v="1" actId="2"/>
          <ac:spMkLst>
            <pc:docMk/>
            <pc:sldMk cId="0" sldId="262"/>
            <ac:spMk id="159" creationId="{00000000-0000-0000-0000-000000000000}"/>
          </ac:spMkLst>
        </pc:spChg>
      </pc:sldChg>
      <pc:sldChg chg="modSp mod">
        <pc:chgData name="Melanie Keßler" userId="b4b1facb-f038-42c1-8c08-dc04fec33379" providerId="ADAL" clId="{D6A6AA6D-6F70-48D2-99B8-25F20475AF02}" dt="2025-08-12T15:51:23.424" v="4" actId="2"/>
        <pc:sldMkLst>
          <pc:docMk/>
          <pc:sldMk cId="0" sldId="263"/>
        </pc:sldMkLst>
        <pc:spChg chg="mod">
          <ac:chgData name="Melanie Keßler" userId="b4b1facb-f038-42c1-8c08-dc04fec33379" providerId="ADAL" clId="{D6A6AA6D-6F70-48D2-99B8-25F20475AF02}" dt="2025-08-12T15:51:23.424" v="4" actId="2"/>
          <ac:spMkLst>
            <pc:docMk/>
            <pc:sldMk cId="0" sldId="263"/>
            <ac:spMk id="168" creationId="{00000000-0000-0000-0000-000000000000}"/>
          </ac:spMkLst>
        </pc:spChg>
      </pc:sldChg>
      <pc:sldChg chg="modSp mod modNotesTx">
        <pc:chgData name="Melanie Keßler" userId="b4b1facb-f038-42c1-8c08-dc04fec33379" providerId="ADAL" clId="{D6A6AA6D-6F70-48D2-99B8-25F20475AF02}" dt="2025-08-12T15:51:26.951" v="8" actId="2"/>
        <pc:sldMkLst>
          <pc:docMk/>
          <pc:sldMk cId="0" sldId="264"/>
        </pc:sldMkLst>
        <pc:spChg chg="mod">
          <ac:chgData name="Melanie Keßler" userId="b4b1facb-f038-42c1-8c08-dc04fec33379" providerId="ADAL" clId="{D6A6AA6D-6F70-48D2-99B8-25F20475AF02}" dt="2025-08-12T15:51:25.824" v="7" actId="2"/>
          <ac:spMkLst>
            <pc:docMk/>
            <pc:sldMk cId="0" sldId="264"/>
            <ac:spMk id="183" creationId="{00000000-0000-0000-0000-000000000000}"/>
          </ac:spMkLst>
        </pc:spChg>
      </pc:sldChg>
      <pc:sldChg chg="modSp mod">
        <pc:chgData name="Melanie Keßler" userId="b4b1facb-f038-42c1-8c08-dc04fec33379" providerId="ADAL" clId="{D6A6AA6D-6F70-48D2-99B8-25F20475AF02}" dt="2025-08-12T15:51:30.976" v="11" actId="2"/>
        <pc:sldMkLst>
          <pc:docMk/>
          <pc:sldMk cId="0" sldId="268"/>
        </pc:sldMkLst>
        <pc:spChg chg="mod">
          <ac:chgData name="Melanie Keßler" userId="b4b1facb-f038-42c1-8c08-dc04fec33379" providerId="ADAL" clId="{D6A6AA6D-6F70-48D2-99B8-25F20475AF02}" dt="2025-08-12T15:51:30.019" v="10" actId="2"/>
          <ac:spMkLst>
            <pc:docMk/>
            <pc:sldMk cId="0" sldId="268"/>
            <ac:spMk id="206" creationId="{00000000-0000-0000-0000-000000000000}"/>
          </ac:spMkLst>
        </pc:spChg>
        <pc:spChg chg="mod">
          <ac:chgData name="Melanie Keßler" userId="b4b1facb-f038-42c1-8c08-dc04fec33379" providerId="ADAL" clId="{D6A6AA6D-6F70-48D2-99B8-25F20475AF02}" dt="2025-08-12T15:51:30.976" v="11" actId="2"/>
          <ac:spMkLst>
            <pc:docMk/>
            <pc:sldMk cId="0" sldId="268"/>
            <ac:spMk id="208" creationId="{00000000-0000-0000-0000-000000000000}"/>
          </ac:spMkLst>
        </pc:spChg>
      </pc:sldChg>
      <pc:sldChg chg="modSp mod">
        <pc:chgData name="Melanie Keßler" userId="b4b1facb-f038-42c1-8c08-dc04fec33379" providerId="ADAL" clId="{D6A6AA6D-6F70-48D2-99B8-25F20475AF02}" dt="2025-08-12T15:52:47.595" v="15" actId="2"/>
        <pc:sldMkLst>
          <pc:docMk/>
          <pc:sldMk cId="0" sldId="272"/>
        </pc:sldMkLst>
        <pc:spChg chg="mod">
          <ac:chgData name="Melanie Keßler" userId="b4b1facb-f038-42c1-8c08-dc04fec33379" providerId="ADAL" clId="{D6A6AA6D-6F70-48D2-99B8-25F20475AF02}" dt="2025-08-12T15:51:53.377" v="13" actId="2"/>
          <ac:spMkLst>
            <pc:docMk/>
            <pc:sldMk cId="0" sldId="272"/>
            <ac:spMk id="280" creationId="{00000000-0000-0000-0000-000000000000}"/>
          </ac:spMkLst>
        </pc:spChg>
        <pc:graphicFrameChg chg="modGraphic">
          <ac:chgData name="Melanie Keßler" userId="b4b1facb-f038-42c1-8c08-dc04fec33379" providerId="ADAL" clId="{D6A6AA6D-6F70-48D2-99B8-25F20475AF02}" dt="2025-08-12T15:52:47.595" v="15" actId="2"/>
          <ac:graphicFrameMkLst>
            <pc:docMk/>
            <pc:sldMk cId="0" sldId="272"/>
            <ac:graphicFrameMk id="281" creationId="{00000000-0000-0000-0000-000000000000}"/>
          </ac:graphicFrameMkLst>
        </pc:graphicFrameChg>
      </pc:sldChg>
      <pc:sldChg chg="modNotesTx">
        <pc:chgData name="Melanie Keßler" userId="b4b1facb-f038-42c1-8c08-dc04fec33379" providerId="ADAL" clId="{D6A6AA6D-6F70-48D2-99B8-25F20475AF02}" dt="2025-08-12T15:53:01.407" v="16" actId="2"/>
        <pc:sldMkLst>
          <pc:docMk/>
          <pc:sldMk cId="0" sldId="275"/>
        </pc:sldMkLst>
      </pc:sldChg>
      <pc:sldChg chg="modSp mod">
        <pc:chgData name="Melanie Keßler" userId="b4b1facb-f038-42c1-8c08-dc04fec33379" providerId="ADAL" clId="{D6A6AA6D-6F70-48D2-99B8-25F20475AF02}" dt="2025-08-12T15:53:02.854" v="17" actId="2"/>
        <pc:sldMkLst>
          <pc:docMk/>
          <pc:sldMk cId="0" sldId="276"/>
        </pc:sldMkLst>
        <pc:spChg chg="mod">
          <ac:chgData name="Melanie Keßler" userId="b4b1facb-f038-42c1-8c08-dc04fec33379" providerId="ADAL" clId="{D6A6AA6D-6F70-48D2-99B8-25F20475AF02}" dt="2025-08-12T15:53:02.854" v="17" actId="2"/>
          <ac:spMkLst>
            <pc:docMk/>
            <pc:sldMk cId="0" sldId="276"/>
            <ac:spMk id="311" creationId="{00000000-0000-0000-0000-000000000000}"/>
          </ac:spMkLst>
        </pc:spChg>
      </pc:sldChg>
      <pc:sldChg chg="modSp mod">
        <pc:chgData name="Melanie Keßler" userId="b4b1facb-f038-42c1-8c08-dc04fec33379" providerId="ADAL" clId="{D6A6AA6D-6F70-48D2-99B8-25F20475AF02}" dt="2025-08-12T15:53:05.066" v="19" actId="2"/>
        <pc:sldMkLst>
          <pc:docMk/>
          <pc:sldMk cId="0" sldId="280"/>
        </pc:sldMkLst>
        <pc:spChg chg="mod">
          <ac:chgData name="Melanie Keßler" userId="b4b1facb-f038-42c1-8c08-dc04fec33379" providerId="ADAL" clId="{D6A6AA6D-6F70-48D2-99B8-25F20475AF02}" dt="2025-08-12T15:53:05.066" v="19" actId="2"/>
          <ac:spMkLst>
            <pc:docMk/>
            <pc:sldMk cId="0" sldId="280"/>
            <ac:spMk id="337" creationId="{00000000-0000-0000-0000-000000000000}"/>
          </ac:spMkLst>
        </pc:spChg>
      </pc:sldChg>
      <pc:sldChg chg="modSp mod modNotesTx">
        <pc:chgData name="Melanie Keßler" userId="b4b1facb-f038-42c1-8c08-dc04fec33379" providerId="ADAL" clId="{D6A6AA6D-6F70-48D2-99B8-25F20475AF02}" dt="2025-08-12T15:53:11.923" v="23" actId="2"/>
        <pc:sldMkLst>
          <pc:docMk/>
          <pc:sldMk cId="0" sldId="282"/>
        </pc:sldMkLst>
        <pc:spChg chg="mod">
          <ac:chgData name="Melanie Keßler" userId="b4b1facb-f038-42c1-8c08-dc04fec33379" providerId="ADAL" clId="{D6A6AA6D-6F70-48D2-99B8-25F20475AF02}" dt="2025-08-12T15:53:08.515" v="21" actId="2"/>
          <ac:spMkLst>
            <pc:docMk/>
            <pc:sldMk cId="0" sldId="282"/>
            <ac:spMk id="351" creationId="{00000000-0000-0000-0000-000000000000}"/>
          </ac:spMkLst>
        </pc:spChg>
      </pc:sldChg>
      <pc:sldChg chg="modSp mod modNotesTx">
        <pc:chgData name="Melanie Keßler" userId="b4b1facb-f038-42c1-8c08-dc04fec33379" providerId="ADAL" clId="{D6A6AA6D-6F70-48D2-99B8-25F20475AF02}" dt="2025-08-12T15:53:18.207" v="29" actId="2"/>
        <pc:sldMkLst>
          <pc:docMk/>
          <pc:sldMk cId="0" sldId="284"/>
        </pc:sldMkLst>
        <pc:spChg chg="mod">
          <ac:chgData name="Melanie Keßler" userId="b4b1facb-f038-42c1-8c08-dc04fec33379" providerId="ADAL" clId="{D6A6AA6D-6F70-48D2-99B8-25F20475AF02}" dt="2025-08-12T15:53:14.210" v="25" actId="2"/>
          <ac:spMkLst>
            <pc:docMk/>
            <pc:sldMk cId="0" sldId="284"/>
            <ac:spMk id="366" creationId="{00000000-0000-0000-0000-000000000000}"/>
          </ac:spMkLst>
        </pc:spChg>
        <pc:spChg chg="mod">
          <ac:chgData name="Melanie Keßler" userId="b4b1facb-f038-42c1-8c08-dc04fec33379" providerId="ADAL" clId="{D6A6AA6D-6F70-48D2-99B8-25F20475AF02}" dt="2025-08-12T15:53:15.434" v="26" actId="2"/>
          <ac:spMkLst>
            <pc:docMk/>
            <pc:sldMk cId="0" sldId="284"/>
            <ac:spMk id="367" creationId="{00000000-0000-0000-0000-000000000000}"/>
          </ac:spMkLst>
        </pc:spChg>
      </pc:sldChg>
      <pc:sldChg chg="modSp mod modNotesTx">
        <pc:chgData name="Melanie Keßler" userId="b4b1facb-f038-42c1-8c08-dc04fec33379" providerId="ADAL" clId="{D6A6AA6D-6F70-48D2-99B8-25F20475AF02}" dt="2025-08-12T15:54:07.300" v="36"/>
        <pc:sldMkLst>
          <pc:docMk/>
          <pc:sldMk cId="0" sldId="286"/>
        </pc:sldMkLst>
        <pc:spChg chg="mod">
          <ac:chgData name="Melanie Keßler" userId="b4b1facb-f038-42c1-8c08-dc04fec33379" providerId="ADAL" clId="{D6A6AA6D-6F70-48D2-99B8-25F20475AF02}" dt="2025-08-12T15:53:19.922" v="31" actId="2"/>
          <ac:spMkLst>
            <pc:docMk/>
            <pc:sldMk cId="0" sldId="286"/>
            <ac:spMk id="381" creationId="{00000000-0000-0000-0000-000000000000}"/>
          </ac:spMkLst>
        </pc:spChg>
        <pc:spChg chg="mod">
          <ac:chgData name="Melanie Keßler" userId="b4b1facb-f038-42c1-8c08-dc04fec33379" providerId="ADAL" clId="{D6A6AA6D-6F70-48D2-99B8-25F20475AF02}" dt="2025-08-12T15:53:22.231" v="32" actId="2"/>
          <ac:spMkLst>
            <pc:docMk/>
            <pc:sldMk cId="0" sldId="286"/>
            <ac:spMk id="382" creationId="{00000000-0000-0000-0000-000000000000}"/>
          </ac:spMkLst>
        </pc:spChg>
      </pc:sldChg>
      <pc:sldChg chg="modSp mod">
        <pc:chgData name="Melanie Keßler" userId="b4b1facb-f038-42c1-8c08-dc04fec33379" providerId="ADAL" clId="{D6A6AA6D-6F70-48D2-99B8-25F20475AF02}" dt="2025-08-12T15:54:20.349" v="38" actId="2"/>
        <pc:sldMkLst>
          <pc:docMk/>
          <pc:sldMk cId="0" sldId="288"/>
        </pc:sldMkLst>
        <pc:spChg chg="mod">
          <ac:chgData name="Melanie Keßler" userId="b4b1facb-f038-42c1-8c08-dc04fec33379" providerId="ADAL" clId="{D6A6AA6D-6F70-48D2-99B8-25F20475AF02}" dt="2025-08-12T15:54:15.454" v="37" actId="2"/>
          <ac:spMkLst>
            <pc:docMk/>
            <pc:sldMk cId="0" sldId="288"/>
            <ac:spMk id="395" creationId="{00000000-0000-0000-0000-000000000000}"/>
          </ac:spMkLst>
        </pc:spChg>
        <pc:spChg chg="mod">
          <ac:chgData name="Melanie Keßler" userId="b4b1facb-f038-42c1-8c08-dc04fec33379" providerId="ADAL" clId="{D6A6AA6D-6F70-48D2-99B8-25F20475AF02}" dt="2025-08-12T15:54:20.349" v="38" actId="2"/>
          <ac:spMkLst>
            <pc:docMk/>
            <pc:sldMk cId="0" sldId="288"/>
            <ac:spMk id="396" creationId="{00000000-0000-0000-0000-000000000000}"/>
          </ac:spMkLst>
        </pc:spChg>
      </pc:sldChg>
      <pc:sldChg chg="modNotesTx">
        <pc:chgData name="Melanie Keßler" userId="b4b1facb-f038-42c1-8c08-dc04fec33379" providerId="ADAL" clId="{D6A6AA6D-6F70-48D2-99B8-25F20475AF02}" dt="2025-08-12T15:54:25.383" v="39" actId="2"/>
        <pc:sldMkLst>
          <pc:docMk/>
          <pc:sldMk cId="0" sldId="290"/>
        </pc:sldMkLst>
      </pc:sldChg>
      <pc:sldChg chg="modSp mod">
        <pc:chgData name="Melanie Keßler" userId="b4b1facb-f038-42c1-8c08-dc04fec33379" providerId="ADAL" clId="{D6A6AA6D-6F70-48D2-99B8-25F20475AF02}" dt="2025-08-12T15:54:27.634" v="40" actId="2"/>
        <pc:sldMkLst>
          <pc:docMk/>
          <pc:sldMk cId="0" sldId="292"/>
        </pc:sldMkLst>
        <pc:spChg chg="mod">
          <ac:chgData name="Melanie Keßler" userId="b4b1facb-f038-42c1-8c08-dc04fec33379" providerId="ADAL" clId="{D6A6AA6D-6F70-48D2-99B8-25F20475AF02}" dt="2025-08-12T15:54:27.634" v="40" actId="2"/>
          <ac:spMkLst>
            <pc:docMk/>
            <pc:sldMk cId="0" sldId="292"/>
            <ac:spMk id="426" creationId="{00000000-0000-0000-0000-000000000000}"/>
          </ac:spMkLst>
        </pc:spChg>
      </pc:sldChg>
      <pc:sldChg chg="modSp mod modNotesTx">
        <pc:chgData name="Melanie Keßler" userId="b4b1facb-f038-42c1-8c08-dc04fec33379" providerId="ADAL" clId="{D6A6AA6D-6F70-48D2-99B8-25F20475AF02}" dt="2025-08-12T15:54:31.920" v="44" actId="2"/>
        <pc:sldMkLst>
          <pc:docMk/>
          <pc:sldMk cId="0" sldId="293"/>
        </pc:sldMkLst>
        <pc:spChg chg="mod">
          <ac:chgData name="Melanie Keßler" userId="b4b1facb-f038-42c1-8c08-dc04fec33379" providerId="ADAL" clId="{D6A6AA6D-6F70-48D2-99B8-25F20475AF02}" dt="2025-08-12T15:54:29.609" v="42" actId="2"/>
          <ac:spMkLst>
            <pc:docMk/>
            <pc:sldMk cId="0" sldId="293"/>
            <ac:spMk id="434" creationId="{00000000-0000-0000-0000-000000000000}"/>
          </ac:spMkLst>
        </pc:spChg>
      </pc:sldChg>
      <pc:sldChg chg="modSp mod">
        <pc:chgData name="Melanie Keßler" userId="b4b1facb-f038-42c1-8c08-dc04fec33379" providerId="ADAL" clId="{D6A6AA6D-6F70-48D2-99B8-25F20475AF02}" dt="2025-08-12T15:54:34.518" v="46" actId="2"/>
        <pc:sldMkLst>
          <pc:docMk/>
          <pc:sldMk cId="0" sldId="294"/>
        </pc:sldMkLst>
        <pc:spChg chg="mod">
          <ac:chgData name="Melanie Keßler" userId="b4b1facb-f038-42c1-8c08-dc04fec33379" providerId="ADAL" clId="{D6A6AA6D-6F70-48D2-99B8-25F20475AF02}" dt="2025-08-12T15:54:34.518" v="46" actId="2"/>
          <ac:spMkLst>
            <pc:docMk/>
            <pc:sldMk cId="0" sldId="294"/>
            <ac:spMk id="442" creationId="{00000000-0000-0000-0000-000000000000}"/>
          </ac:spMkLst>
        </pc:spChg>
      </pc:sldChg>
      <pc:sldChg chg="modSp mod">
        <pc:chgData name="Melanie Keßler" userId="b4b1facb-f038-42c1-8c08-dc04fec33379" providerId="ADAL" clId="{D6A6AA6D-6F70-48D2-99B8-25F20475AF02}" dt="2025-08-12T15:54:35.726" v="47" actId="2"/>
        <pc:sldMkLst>
          <pc:docMk/>
          <pc:sldMk cId="0" sldId="295"/>
        </pc:sldMkLst>
        <pc:spChg chg="mod">
          <ac:chgData name="Melanie Keßler" userId="b4b1facb-f038-42c1-8c08-dc04fec33379" providerId="ADAL" clId="{D6A6AA6D-6F70-48D2-99B8-25F20475AF02}" dt="2025-08-12T15:54:35.726" v="47" actId="2"/>
          <ac:spMkLst>
            <pc:docMk/>
            <pc:sldMk cId="0" sldId="295"/>
            <ac:spMk id="450" creationId="{00000000-0000-0000-0000-000000000000}"/>
          </ac:spMkLst>
        </pc:spChg>
      </pc:sldChg>
      <pc:sldChg chg="modSp mod">
        <pc:chgData name="Melanie Keßler" userId="b4b1facb-f038-42c1-8c08-dc04fec33379" providerId="ADAL" clId="{D6A6AA6D-6F70-48D2-99B8-25F20475AF02}" dt="2025-08-12T15:54:37.040" v="48" actId="2"/>
        <pc:sldMkLst>
          <pc:docMk/>
          <pc:sldMk cId="0" sldId="296"/>
        </pc:sldMkLst>
        <pc:spChg chg="mod">
          <ac:chgData name="Melanie Keßler" userId="b4b1facb-f038-42c1-8c08-dc04fec33379" providerId="ADAL" clId="{D6A6AA6D-6F70-48D2-99B8-25F20475AF02}" dt="2025-08-12T15:54:37.040" v="48" actId="2"/>
          <ac:spMkLst>
            <pc:docMk/>
            <pc:sldMk cId="0" sldId="296"/>
            <ac:spMk id="470" creationId="{00000000-0000-0000-0000-000000000000}"/>
          </ac:spMkLst>
        </pc:spChg>
      </pc:sldChg>
      <pc:sldChg chg="modSp mod">
        <pc:chgData name="Melanie Keßler" userId="b4b1facb-f038-42c1-8c08-dc04fec33379" providerId="ADAL" clId="{D6A6AA6D-6F70-48D2-99B8-25F20475AF02}" dt="2025-08-12T15:55:05.502" v="52" actId="2"/>
        <pc:sldMkLst>
          <pc:docMk/>
          <pc:sldMk cId="0" sldId="300"/>
        </pc:sldMkLst>
        <pc:spChg chg="mod">
          <ac:chgData name="Melanie Keßler" userId="b4b1facb-f038-42c1-8c08-dc04fec33379" providerId="ADAL" clId="{D6A6AA6D-6F70-48D2-99B8-25F20475AF02}" dt="2025-08-12T15:54:59.604" v="49" actId="20577"/>
          <ac:spMkLst>
            <pc:docMk/>
            <pc:sldMk cId="0" sldId="300"/>
            <ac:spMk id="492" creationId="{00000000-0000-0000-0000-000000000000}"/>
          </ac:spMkLst>
        </pc:spChg>
        <pc:spChg chg="mod">
          <ac:chgData name="Melanie Keßler" userId="b4b1facb-f038-42c1-8c08-dc04fec33379" providerId="ADAL" clId="{D6A6AA6D-6F70-48D2-99B8-25F20475AF02}" dt="2025-08-12T15:55:05.502" v="52" actId="2"/>
          <ac:spMkLst>
            <pc:docMk/>
            <pc:sldMk cId="0" sldId="300"/>
            <ac:spMk id="494" creationId="{00000000-0000-0000-0000-000000000000}"/>
          </ac:spMkLst>
        </pc:spChg>
      </pc:sldChg>
      <pc:sldChg chg="modSp mod modNotesTx">
        <pc:chgData name="Melanie Keßler" userId="b4b1facb-f038-42c1-8c08-dc04fec33379" providerId="ADAL" clId="{D6A6AA6D-6F70-48D2-99B8-25F20475AF02}" dt="2025-08-12T15:55:12.400" v="57" actId="2"/>
        <pc:sldMkLst>
          <pc:docMk/>
          <pc:sldMk cId="0" sldId="301"/>
        </pc:sldMkLst>
        <pc:spChg chg="mod">
          <ac:chgData name="Melanie Keßler" userId="b4b1facb-f038-42c1-8c08-dc04fec33379" providerId="ADAL" clId="{D6A6AA6D-6F70-48D2-99B8-25F20475AF02}" dt="2025-08-12T15:55:07.648" v="54" actId="2"/>
          <ac:spMkLst>
            <pc:docMk/>
            <pc:sldMk cId="0" sldId="301"/>
            <ac:spMk id="501" creationId="{00000000-0000-0000-0000-000000000000}"/>
          </ac:spMkLst>
        </pc:spChg>
        <pc:spChg chg="mod">
          <ac:chgData name="Melanie Keßler" userId="b4b1facb-f038-42c1-8c08-dc04fec33379" providerId="ADAL" clId="{D6A6AA6D-6F70-48D2-99B8-25F20475AF02}" dt="2025-08-12T15:55:10.498" v="55" actId="2"/>
          <ac:spMkLst>
            <pc:docMk/>
            <pc:sldMk cId="0" sldId="301"/>
            <ac:spMk id="502" creationId="{00000000-0000-0000-0000-000000000000}"/>
          </ac:spMkLst>
        </pc:spChg>
      </pc:sldChg>
      <pc:sldChg chg="modSp mod modNotesTx">
        <pc:chgData name="Melanie Keßler" userId="b4b1facb-f038-42c1-8c08-dc04fec33379" providerId="ADAL" clId="{D6A6AA6D-6F70-48D2-99B8-25F20475AF02}" dt="2025-08-12T15:55:17.832" v="59" actId="2"/>
        <pc:sldMkLst>
          <pc:docMk/>
          <pc:sldMk cId="0" sldId="302"/>
        </pc:sldMkLst>
        <pc:spChg chg="mod">
          <ac:chgData name="Melanie Keßler" userId="b4b1facb-f038-42c1-8c08-dc04fec33379" providerId="ADAL" clId="{D6A6AA6D-6F70-48D2-99B8-25F20475AF02}" dt="2025-08-12T15:55:13.565" v="58" actId="2"/>
          <ac:spMkLst>
            <pc:docMk/>
            <pc:sldMk cId="0" sldId="302"/>
            <ac:spMk id="512" creationId="{00000000-0000-0000-0000-000000000000}"/>
          </ac:spMkLst>
        </pc:spChg>
      </pc:sldChg>
      <pc:sldChg chg="modSp mod modNotesTx">
        <pc:chgData name="Melanie Keßler" userId="b4b1facb-f038-42c1-8c08-dc04fec33379" providerId="ADAL" clId="{D6A6AA6D-6F70-48D2-99B8-25F20475AF02}" dt="2025-08-12T15:55:25.320" v="66" actId="2"/>
        <pc:sldMkLst>
          <pc:docMk/>
          <pc:sldMk cId="0" sldId="303"/>
        </pc:sldMkLst>
        <pc:spChg chg="mod">
          <ac:chgData name="Melanie Keßler" userId="b4b1facb-f038-42c1-8c08-dc04fec33379" providerId="ADAL" clId="{D6A6AA6D-6F70-48D2-99B8-25F20475AF02}" dt="2025-08-12T15:55:19.869" v="60" actId="2"/>
          <ac:spMkLst>
            <pc:docMk/>
            <pc:sldMk cId="0" sldId="303"/>
            <ac:spMk id="518" creationId="{00000000-0000-0000-0000-000000000000}"/>
          </ac:spMkLst>
        </pc:spChg>
        <pc:spChg chg="mod">
          <ac:chgData name="Melanie Keßler" userId="b4b1facb-f038-42c1-8c08-dc04fec33379" providerId="ADAL" clId="{D6A6AA6D-6F70-48D2-99B8-25F20475AF02}" dt="2025-08-12T15:55:21.946" v="62" actId="2"/>
          <ac:spMkLst>
            <pc:docMk/>
            <pc:sldMk cId="0" sldId="303"/>
            <ac:spMk id="520" creationId="{00000000-0000-0000-0000-000000000000}"/>
          </ac:spMkLst>
        </pc:spChg>
      </pc:sldChg>
      <pc:sldChg chg="modSp mod">
        <pc:chgData name="Melanie Keßler" userId="b4b1facb-f038-42c1-8c08-dc04fec33379" providerId="ADAL" clId="{D6A6AA6D-6F70-48D2-99B8-25F20475AF02}" dt="2025-08-12T15:55:27.878" v="68" actId="2"/>
        <pc:sldMkLst>
          <pc:docMk/>
          <pc:sldMk cId="0" sldId="304"/>
        </pc:sldMkLst>
        <pc:spChg chg="mod">
          <ac:chgData name="Melanie Keßler" userId="b4b1facb-f038-42c1-8c08-dc04fec33379" providerId="ADAL" clId="{D6A6AA6D-6F70-48D2-99B8-25F20475AF02}" dt="2025-08-12T15:55:27.878" v="68" actId="2"/>
          <ac:spMkLst>
            <pc:docMk/>
            <pc:sldMk cId="0" sldId="304"/>
            <ac:spMk id="529" creationId="{00000000-0000-0000-0000-000000000000}"/>
          </ac:spMkLst>
        </pc:spChg>
      </pc:sldChg>
      <pc:sldChg chg="modSp mod modNotesTx">
        <pc:chgData name="Melanie Keßler" userId="b4b1facb-f038-42c1-8c08-dc04fec33379" providerId="ADAL" clId="{D6A6AA6D-6F70-48D2-99B8-25F20475AF02}" dt="2025-08-12T15:55:32.209" v="72" actId="2"/>
        <pc:sldMkLst>
          <pc:docMk/>
          <pc:sldMk cId="0" sldId="305"/>
        </pc:sldMkLst>
        <pc:spChg chg="mod">
          <ac:chgData name="Melanie Keßler" userId="b4b1facb-f038-42c1-8c08-dc04fec33379" providerId="ADAL" clId="{D6A6AA6D-6F70-48D2-99B8-25F20475AF02}" dt="2025-08-12T15:55:31.236" v="71" actId="2"/>
          <ac:spMkLst>
            <pc:docMk/>
            <pc:sldMk cId="0" sldId="305"/>
            <ac:spMk id="549" creationId="{00000000-0000-0000-0000-000000000000}"/>
          </ac:spMkLst>
        </pc:spChg>
      </pc:sldChg>
      <pc:sldChg chg="modNotesTx">
        <pc:chgData name="Melanie Keßler" userId="b4b1facb-f038-42c1-8c08-dc04fec33379" providerId="ADAL" clId="{D6A6AA6D-6F70-48D2-99B8-25F20475AF02}" dt="2025-08-12T15:55:33.435" v="73" actId="2"/>
        <pc:sldMkLst>
          <pc:docMk/>
          <pc:sldMk cId="0" sldId="306"/>
        </pc:sldMkLst>
      </pc:sldChg>
      <pc:sldChg chg="modNotesTx">
        <pc:chgData name="Melanie Keßler" userId="b4b1facb-f038-42c1-8c08-dc04fec33379" providerId="ADAL" clId="{D6A6AA6D-6F70-48D2-99B8-25F20475AF02}" dt="2025-08-12T15:55:40.346" v="81" actId="2"/>
        <pc:sldMkLst>
          <pc:docMk/>
          <pc:sldMk cId="0" sldId="307"/>
        </pc:sldMkLst>
      </pc:sldChg>
      <pc:sldChg chg="modSp mod">
        <pc:chgData name="Melanie Keßler" userId="b4b1facb-f038-42c1-8c08-dc04fec33379" providerId="ADAL" clId="{D6A6AA6D-6F70-48D2-99B8-25F20475AF02}" dt="2025-08-12T15:55:43.465" v="83" actId="2"/>
        <pc:sldMkLst>
          <pc:docMk/>
          <pc:sldMk cId="0" sldId="309"/>
        </pc:sldMkLst>
        <pc:spChg chg="mod">
          <ac:chgData name="Melanie Keßler" userId="b4b1facb-f038-42c1-8c08-dc04fec33379" providerId="ADAL" clId="{D6A6AA6D-6F70-48D2-99B8-25F20475AF02}" dt="2025-08-12T15:55:43.465" v="83" actId="2"/>
          <ac:spMkLst>
            <pc:docMk/>
            <pc:sldMk cId="0" sldId="309"/>
            <ac:spMk id="577" creationId="{00000000-0000-0000-0000-000000000000}"/>
          </ac:spMkLst>
        </pc:spChg>
      </pc:sldChg>
      <pc:sldChg chg="modSp mod">
        <pc:chgData name="Melanie Keßler" userId="b4b1facb-f038-42c1-8c08-dc04fec33379" providerId="ADAL" clId="{D6A6AA6D-6F70-48D2-99B8-25F20475AF02}" dt="2025-08-12T16:00:37.777" v="106" actId="20577"/>
        <pc:sldMkLst>
          <pc:docMk/>
          <pc:sldMk cId="0" sldId="310"/>
        </pc:sldMkLst>
        <pc:spChg chg="mod">
          <ac:chgData name="Melanie Keßler" userId="b4b1facb-f038-42c1-8c08-dc04fec33379" providerId="ADAL" clId="{D6A6AA6D-6F70-48D2-99B8-25F20475AF02}" dt="2025-08-12T16:00:37.777" v="106" actId="20577"/>
          <ac:spMkLst>
            <pc:docMk/>
            <pc:sldMk cId="0" sldId="310"/>
            <ac:spMk id="583" creationId="{00000000-0000-0000-0000-000000000000}"/>
          </ac:spMkLst>
        </pc:spChg>
      </pc:sldChg>
      <pc:sldChg chg="modSp mod">
        <pc:chgData name="Melanie Keßler" userId="b4b1facb-f038-42c1-8c08-dc04fec33379" providerId="ADAL" clId="{D6A6AA6D-6F70-48D2-99B8-25F20475AF02}" dt="2025-08-12T16:16:11.693" v="143"/>
        <pc:sldMkLst>
          <pc:docMk/>
          <pc:sldMk cId="0" sldId="311"/>
        </pc:sldMkLst>
        <pc:spChg chg="mod">
          <ac:chgData name="Melanie Keßler" userId="b4b1facb-f038-42c1-8c08-dc04fec33379" providerId="ADAL" clId="{D6A6AA6D-6F70-48D2-99B8-25F20475AF02}" dt="2025-08-12T16:16:11.693" v="143"/>
          <ac:spMkLst>
            <pc:docMk/>
            <pc:sldMk cId="0" sldId="311"/>
            <ac:spMk id="589" creationId="{00000000-0000-0000-0000-000000000000}"/>
          </ac:spMkLst>
        </pc:spChg>
      </pc:sldChg>
      <pc:sldChg chg="modSp mod">
        <pc:chgData name="Melanie Keßler" userId="b4b1facb-f038-42c1-8c08-dc04fec33379" providerId="ADAL" clId="{D6A6AA6D-6F70-48D2-99B8-25F20475AF02}" dt="2025-08-12T16:09:43.422" v="140" actId="20577"/>
        <pc:sldMkLst>
          <pc:docMk/>
          <pc:sldMk cId="0" sldId="312"/>
        </pc:sldMkLst>
        <pc:spChg chg="mod">
          <ac:chgData name="Melanie Keßler" userId="b4b1facb-f038-42c1-8c08-dc04fec33379" providerId="ADAL" clId="{D6A6AA6D-6F70-48D2-99B8-25F20475AF02}" dt="2025-08-12T16:09:43.422" v="140" actId="20577"/>
          <ac:spMkLst>
            <pc:docMk/>
            <pc:sldMk cId="0" sldId="312"/>
            <ac:spMk id="595" creationId="{00000000-0000-0000-0000-000000000000}"/>
          </ac:spMkLst>
        </pc:spChg>
      </pc:sldChg>
      <pc:sldChg chg="modSp mod modNotes">
        <pc:chgData name="Melanie Keßler" userId="b4b1facb-f038-42c1-8c08-dc04fec33379" providerId="ADAL" clId="{D6A6AA6D-6F70-48D2-99B8-25F20475AF02}" dt="2025-08-12T16:03:59.516" v="137" actId="20577"/>
        <pc:sldMkLst>
          <pc:docMk/>
          <pc:sldMk cId="0" sldId="313"/>
        </pc:sldMkLst>
        <pc:spChg chg="mod">
          <ac:chgData name="Melanie Keßler" userId="b4b1facb-f038-42c1-8c08-dc04fec33379" providerId="ADAL" clId="{D6A6AA6D-6F70-48D2-99B8-25F20475AF02}" dt="2025-08-12T16:03:59.516" v="137" actId="20577"/>
          <ac:spMkLst>
            <pc:docMk/>
            <pc:sldMk cId="0" sldId="313"/>
            <ac:spMk id="601" creationId="{00000000-0000-0000-0000-000000000000}"/>
          </ac:spMkLst>
        </pc:spChg>
      </pc:sldChg>
      <pc:sldChg chg="modSp mod">
        <pc:chgData name="Melanie Keßler" userId="b4b1facb-f038-42c1-8c08-dc04fec33379" providerId="ADAL" clId="{D6A6AA6D-6F70-48D2-99B8-25F20475AF02}" dt="2025-08-12T15:55:54.030" v="88" actId="2"/>
        <pc:sldMkLst>
          <pc:docMk/>
          <pc:sldMk cId="823722265" sldId="314"/>
        </pc:sldMkLst>
        <pc:spChg chg="mod">
          <ac:chgData name="Melanie Keßler" userId="b4b1facb-f038-42c1-8c08-dc04fec33379" providerId="ADAL" clId="{D6A6AA6D-6F70-48D2-99B8-25F20475AF02}" dt="2025-08-12T15:55:54.030" v="88" actId="2"/>
          <ac:spMkLst>
            <pc:docMk/>
            <pc:sldMk cId="823722265" sldId="314"/>
            <ac:spMk id="577" creationId="{5458B075-4560-9677-74CB-EB6AE8F6437C}"/>
          </ac:spMkLst>
        </pc:spChg>
      </pc:sldChg>
    </pc:docChg>
  </pc:docChgLst>
  <pc:docChgLst>
    <pc:chgData name="Stefan Lücking" userId="c82b3724-ef1f-4780-a3b3-89d6d7491e04" providerId="ADAL" clId="{BC3CF505-9956-4124-8794-0F6425AECC5F}"/>
    <pc:docChg chg="modSld">
      <pc:chgData name="Stefan Lücking" userId="c82b3724-ef1f-4780-a3b3-89d6d7491e04" providerId="ADAL" clId="{BC3CF505-9956-4124-8794-0F6425AECC5F}" dt="2025-08-20T07:17:26.674" v="15" actId="20577"/>
      <pc:docMkLst>
        <pc:docMk/>
      </pc:docMkLst>
      <pc:sldChg chg="modSp mod">
        <pc:chgData name="Stefan Lücking" userId="c82b3724-ef1f-4780-a3b3-89d6d7491e04" providerId="ADAL" clId="{BC3CF505-9956-4124-8794-0F6425AECC5F}" dt="2025-08-20T07:17:26.674" v="15" actId="20577"/>
        <pc:sldMkLst>
          <pc:docMk/>
          <pc:sldMk cId="0" sldId="256"/>
        </pc:sldMkLst>
        <pc:spChg chg="mod">
          <ac:chgData name="Stefan Lücking" userId="c82b3724-ef1f-4780-a3b3-89d6d7491e04" providerId="ADAL" clId="{BC3CF505-9956-4124-8794-0F6425AECC5F}" dt="2025-08-20T07:17:26.674" v="15" actId="20577"/>
          <ac:spMkLst>
            <pc:docMk/>
            <pc:sldMk cId="0" sldId="256"/>
            <ac:spMk id="96" creationId="{00000000-0000-0000-0000-000000000000}"/>
          </ac:spMkLst>
        </pc:spChg>
      </pc:sldChg>
      <pc:sldChg chg="modSp mod">
        <pc:chgData name="Stefan Lücking" userId="c82b3724-ef1f-4780-a3b3-89d6d7491e04" providerId="ADAL" clId="{BC3CF505-9956-4124-8794-0F6425AECC5F}" dt="2025-08-20T07:17:16.267" v="7" actId="20577"/>
        <pc:sldMkLst>
          <pc:docMk/>
          <pc:sldMk cId="0" sldId="309"/>
        </pc:sldMkLst>
        <pc:spChg chg="mod">
          <ac:chgData name="Stefan Lücking" userId="c82b3724-ef1f-4780-a3b3-89d6d7491e04" providerId="ADAL" clId="{BC3CF505-9956-4124-8794-0F6425AECC5F}" dt="2025-08-20T07:17:16.267" v="7" actId="20577"/>
          <ac:spMkLst>
            <pc:docMk/>
            <pc:sldMk cId="0" sldId="309"/>
            <ac:spMk id="577" creationId="{00000000-0000-0000-0000-000000000000}"/>
          </ac:spMkLst>
        </pc:spChg>
      </pc:sldChg>
    </pc:docChg>
  </pc:docChgLst>
  <pc:docChgLst>
    <pc:chgData name="Dana-Sofia Scheeres" userId="7cbdc777-4e26-4992-ac72-abe8fc23f1b1" providerId="ADAL" clId="{50AE2CDA-B590-41A4-A8EB-96DF7C2FF584}"/>
    <pc:docChg chg="modSld">
      <pc:chgData name="Dana-Sofia Scheeres" userId="7cbdc777-4e26-4992-ac72-abe8fc23f1b1" providerId="ADAL" clId="{50AE2CDA-B590-41A4-A8EB-96DF7C2FF584}" dt="2025-08-21T13:16:20.989" v="0" actId="1076"/>
      <pc:docMkLst>
        <pc:docMk/>
      </pc:docMkLst>
      <pc:sldChg chg="modSp mod">
        <pc:chgData name="Dana-Sofia Scheeres" userId="7cbdc777-4e26-4992-ac72-abe8fc23f1b1" providerId="ADAL" clId="{50AE2CDA-B590-41A4-A8EB-96DF7C2FF584}" dt="2025-08-21T13:16:20.989" v="0" actId="1076"/>
        <pc:sldMkLst>
          <pc:docMk/>
          <pc:sldMk cId="0" sldId="313"/>
        </pc:sldMkLst>
        <pc:spChg chg="mod">
          <ac:chgData name="Dana-Sofia Scheeres" userId="7cbdc777-4e26-4992-ac72-abe8fc23f1b1" providerId="ADAL" clId="{50AE2CDA-B590-41A4-A8EB-96DF7C2FF584}" dt="2025-08-21T13:16:20.989" v="0" actId="1076"/>
          <ac:spMkLst>
            <pc:docMk/>
            <pc:sldMk cId="0" sldId="313"/>
            <ac:spMk id="60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 name="Google Shape;4;n"/>
          <p:cNvSpPr txBox="1">
            <a:spLocks noGrp="1"/>
          </p:cNvSpPr>
          <p:nvPr>
            <p:ph type="body" idx="1"/>
          </p:nvPr>
        </p:nvSpPr>
        <p:spPr>
          <a:xfrm>
            <a:off x="679450" y="4714875"/>
            <a:ext cx="5438775" cy="4467225"/>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1pPr>
            <a:lvl2pPr marL="914400" marR="0" lvl="1"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2pPr>
            <a:lvl3pPr marL="1371600" marR="0" lvl="2"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3pPr>
            <a:lvl4pPr marL="1828800" marR="0" lvl="3"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4pPr>
            <a:lvl5pPr marL="2286000" marR="0" lvl="4" indent="-228600" algn="l" rtl="0">
              <a:spcBef>
                <a:spcPts val="0"/>
              </a:spcBef>
              <a:spcAft>
                <a:spcPts val="0"/>
              </a:spcAft>
              <a:buSzPts val="1400"/>
              <a:buNone/>
              <a:defRPr sz="1100" b="0" i="0" u="none" strike="noStrike" cap="none">
                <a:solidFill>
                  <a:schemeClr val="dk1"/>
                </a:solidFill>
                <a:latin typeface="Cabin"/>
                <a:ea typeface="Cabin"/>
                <a:cs typeface="Cabin"/>
                <a:sym typeface="Cabi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hiig.de/project/zwischen-autonomie-und-ueberwachung/"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mailto:info@hiig.de"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dx.doi.org/10.5771/0342-300x-2024-1-18"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home.coworker.org/shiptcalc/"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workersobservatory.org/new-tool-to-track-courier-pay-over-time/"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f40ee35f9d_0_1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f40ee35f9d_0_14: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Dieser kommentierte Foliensatz fasst Erkenntnisse des Forschungsprojekts </a:t>
            </a:r>
            <a:r>
              <a:rPr lang="de-DE" u="sng" dirty="0">
                <a:solidFill>
                  <a:schemeClr val="hlink"/>
                </a:solidFill>
                <a:hlinkClick r:id="rId3"/>
              </a:rPr>
              <a:t>Zwischen Autonomie und Überwachung</a:t>
            </a:r>
            <a:r>
              <a:rPr lang="de-DE" dirty="0"/>
              <a:t> für Praktiker:innen zusammen. Sie können ihn lesen, um sich einen Überblick über die Forschungsergebnisse zu verschaffen. Er ist darüber hinaus so aufbereitet, dass Interessierte die Inhalte auch für ihre Zwecke, z. B. interne Workshops, weiterverwenden können. Die Folien sind mit Sprechernotizen versehen, die die Nutzung erleichtern sollen. </a:t>
            </a:r>
            <a:endParaRPr dirty="0"/>
          </a:p>
          <a:p>
            <a:pPr marL="0" lvl="0" indent="0" algn="l" rtl="0">
              <a:spcBef>
                <a:spcPts val="1000"/>
              </a:spcBef>
              <a:spcAft>
                <a:spcPts val="0"/>
              </a:spcAft>
              <a:buNone/>
            </a:pPr>
            <a:r>
              <a:rPr lang="de-DE" dirty="0"/>
              <a:t>Sollten Sie Anmerkungen, Fragen oder praktische Hinweise bezüglich der Materialien haben, freuen wir uns über Ihre Rückmeldung an </a:t>
            </a:r>
            <a:r>
              <a:rPr lang="de-DE" u="sng" dirty="0">
                <a:solidFill>
                  <a:schemeClr val="hlink"/>
                </a:solidFill>
                <a:hlinkClick r:id="rId4"/>
              </a:rPr>
              <a:t>info@hiig.de</a:t>
            </a:r>
            <a:r>
              <a:rPr lang="de-DE" dirty="0"/>
              <a:t>. </a:t>
            </a:r>
            <a:endParaRPr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1215051f9a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1215051f9a_0_0: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People Analytics wird in verschiedenen Reifegraden im gesamten Personalmanagement eingesetzt – von einfachen, deskriptiven bis hin zu komplexen, KI-gestützten Analysen. Daten können wertvolle Einblicke in die Arbeitswelt bieten, die sowohl Management als auch Beschäftigten zugutekommen könnten. Ob People Analytics tatsächlich beschäftigtenorientiert ist, hängt dabei von den gewählten Anwendungsfällen und Gestaltungsprinzipien, wie zum Beispiel einem Datenzugang für Beschäftigte oder ihre Vertreter:innen, ab. Diese Ansätze stoßen jedoch an ihre Grenzen, da trotz der datengestützten Ansprüche viele People-Analytics-Prozesse stark von menschlichem Urteilsvermögen und Entscheidungen abhängen, etwa bei der Auswahl der Metriken oder der Interpretation der Ergebnisse. Zudem verfolgen die beteiligten Akteure – wie Management, Hersteller und Betriebsräte – häufig sehr unterschiedliche Interessen.</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0cf24d7beb_0_12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0cf24d7beb_0_129: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Der Foliensatz ist in 4 Kapitel unterteilt. Im ersten Kapitel leiten wir in das Thema People Analytics ein. Im zweiten Kapitel stellen wir Erkenntnisse zur People-Analytics-Industrie vor und erläutern, mit welchen Versprechen die Softwares vermarktet werden. Im dritten Kapitel werfen wir einen Blick in die Unternehmenspraxis und beschäftigen uns damit, wie People Analytics beschäftigtenorientiert gestaltet werden kann. Im vierten Kapitel nehmen wir schließlich einen Perspektivwechsel ein und diskutieren, wie beschäftigtenbezogene Daten nicht nur das Management unterstützen können, sondern auch eine datengetriebene Arbeitnehmervertretung. </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d40deae461_0_6: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d40deae461_0_6: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In der Einleitung erläutern wie die Relevanz von People Analytics, geben einen Überblick über die Datengrundlage des Forschungsprojekts und stellen dar, was sich hinter dem Begriff People Analytics verbirgt.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0fd1d6eff8_1_5: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0fd1d6eff8_1_5: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 ist die Leitfrage des Kapitels.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f40ee35f9d_0_3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f40ee35f9d_0_36: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 ist eine kurze Einleitung in das Kapitel und skizziert die Relevanz von beschäftigtenorientiertem People Analytics.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046b1b3e24_0_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046b1b3e24_0_16: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 Erkenntnisse in dieser Präsentation stützen sich auf eine strukturierte Literaturrecherche zu People Analytics, eine Analyse von 50 People-Analytics-Softwares, 42 Interviews mit People-Analytics-Praktiker:innen (darunter Vertreter:innen von Software-Herstellern, Betriebsräte, People-Analytics-Manager:innen, Analyst:innen und Datenschutzbeauftragte), eine Analyse von 14 Herstellerwebsites, 2 Experimente zur Wahrnehmung der Beschäftigten sowie 2 Workshops mit Mitbestimmungsakteur*innen. Diese Aktivitäten wurden im Rahmen des Forschungsprojekts Zwischen Autonomie und Überwachung zwischen April 2022 und September 2024 durchgeführt.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046b1b3e24_0_5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046b1b3e24_0_52: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People Analytics beschreibt keine konkrete Software oder Technologie, sondern vielmehr eine Reihe verschiedener Praktiken und Prozesse der Datenanalyse zur Verbesserung von Personalentscheidungen. Hierzu werden erstens unterschiedliche, maschinenlesbare Daten erfasst und aufbereitet. Dabei handelt es sich häufig um Personaldaten; teils werden diese jedoch anonymisiert verarbeitet oder es werden Daten verwenden, die keinen direkten Bezug zu einzelnen Beschäftigten haben (z. B. beim Abgleich interner Kompetenzdaten mit externen Marktdaten, um Kompetenzlücken zu prognostizieren). Zweitens werden diese Daten mit verschiedenen Methoden verarbeitet und analysiert, die von einfachen, deskriptiven bis hin zu komplexen, KI-gestützten Analysen reichen. Drittens werden diese Analysen genutzt, um personalrelevante Entscheidungen zu unterstützen oder teils direkt auszuführen (z. B. in der Schichtplanung). Insgesamt zeichnet People Analytics sich in Forschung und Praxis durch eine begriffliche Unschärfe aus, die Debatten hierüber häufig erschwert.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d40deae461_0_6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d40deae461_0_69: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In der Forschung wird üblicherweise zwischen drei Reifegraden unterschieden: deskriptive, prädiktive und präskriptive Analysen. Der Fokus in der Praxis liegt jedoch häufig auf  prädiktiven und präskriptiven Analysen, die komplexere Auswertungsverfahren voraussetzen. Diese Tabelle gibt eine kurze Übersicht und Beispiele für diese drei Reifegrade, um ein besseres Verständnis von People analytics zu ermöglichen.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0fd1d6eff8_1_22: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0fd1d6eff8_1_22: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Diese Diskussionsanstöße sollen Ihnen die Gelegenheit geben, die Inhalte des Kapitels in Bezug auf Ihr eigenes Unternehmen zu reflektieren.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d40deae461_0_15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d40deae461_0_154: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In diesem Kapitel stellen wir Erkenntnisse zum People-Analytics-Markt vor, da viele Unternehmen entsprechende Softwares über Dritte beziehen. </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10b24c6b9b_0_0: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10b24c6b9b_0_0: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 ist die Leitfrage des Kapitels.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026728d0b5_1_2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026728d0b5_1_28: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 ist eine kurze Einleitung in das Kapitel und beschreibt, welche wichtige Rolle People-Analytics-Hersteller einnehmen. </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feac7431b8_0_149: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feac7431b8_0_149: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e-DE" dirty="0"/>
              <a:t>Wir haben 50 People-Analytics-Softwares, die auf dem deutschen Markt angeboten werden, nach Managementzielen kartiert, für die sie eingesetzt werden. People Analytics kann in jedem Abschnitt des Lebenszyklus eines Beschäftigten eingesetzt werden, vom Eintritt bis zum Austritt aus dem Unternehmen. Fünf Managementziele stehen bei dem Einsatz im Fokus – es wird eingesetzt zur …</a:t>
            </a:r>
            <a:endParaRPr dirty="0"/>
          </a:p>
          <a:p>
            <a:pPr marL="457200" lvl="0" indent="-298450" algn="l" rtl="0">
              <a:spcBef>
                <a:spcPts val="0"/>
              </a:spcBef>
              <a:spcAft>
                <a:spcPts val="0"/>
              </a:spcAft>
              <a:buClr>
                <a:schemeClr val="dk1"/>
              </a:buClr>
              <a:buSzPts val="1100"/>
              <a:buFont typeface="Cabin"/>
              <a:buAutoNum type="arabicPeriod"/>
            </a:pPr>
            <a:r>
              <a:rPr lang="de-DE" dirty="0"/>
              <a:t>… Steuerung von Beschäftigten, z. B. durch automatisierte Schichtplanung, die unter anderem individuelle Präferenzen aber auch Kundenströme berücksichtigt.</a:t>
            </a:r>
            <a:endParaRPr dirty="0"/>
          </a:p>
          <a:p>
            <a:pPr marL="457200" lvl="0" indent="-298450" algn="l" rtl="0">
              <a:spcBef>
                <a:spcPts val="0"/>
              </a:spcBef>
              <a:spcAft>
                <a:spcPts val="0"/>
              </a:spcAft>
              <a:buClr>
                <a:schemeClr val="dk1"/>
              </a:buClr>
              <a:buSzPts val="1100"/>
              <a:buFont typeface="Cabin"/>
              <a:buAutoNum type="arabicPeriod"/>
            </a:pPr>
            <a:r>
              <a:rPr lang="de-DE" dirty="0"/>
              <a:t>… Entwicklung oder Optimierung von Beschäftigten, z. B. durch Videoanalysen, die personalisierte Empfehlungen zur Verbesserung des Kommunikationsverhaltens in Videokonferenzen bieten sollen.</a:t>
            </a:r>
            <a:endParaRPr dirty="0"/>
          </a:p>
          <a:p>
            <a:pPr marL="457200" lvl="0" indent="-298450" algn="l" rtl="0">
              <a:spcBef>
                <a:spcPts val="0"/>
              </a:spcBef>
              <a:spcAft>
                <a:spcPts val="0"/>
              </a:spcAft>
              <a:buClr>
                <a:schemeClr val="dk1"/>
              </a:buClr>
              <a:buSzPts val="1100"/>
              <a:buFont typeface="Cabin"/>
              <a:buAutoNum type="arabicPeriod"/>
            </a:pPr>
            <a:r>
              <a:rPr lang="de-DE" dirty="0"/>
              <a:t>… Überwachung von Beschäftigten, z. B. durch die Erfassung von Tastaturanschlägen zur Überprüfung der Anwesenheit.</a:t>
            </a:r>
            <a:endParaRPr dirty="0"/>
          </a:p>
          <a:p>
            <a:pPr marL="457200" lvl="0" indent="-298450" algn="l" rtl="0">
              <a:spcBef>
                <a:spcPts val="0"/>
              </a:spcBef>
              <a:spcAft>
                <a:spcPts val="0"/>
              </a:spcAft>
              <a:buClr>
                <a:schemeClr val="dk1"/>
              </a:buClr>
              <a:buSzPts val="1100"/>
              <a:buFont typeface="Cabin"/>
              <a:buAutoNum type="arabicPeriod"/>
            </a:pPr>
            <a:r>
              <a:rPr lang="de-DE" dirty="0"/>
              <a:t>… Verwaltung von Beschäftigten, z. B. mittels Prognosen für die Personalbedarfsplanung.</a:t>
            </a:r>
            <a:endParaRPr dirty="0"/>
          </a:p>
          <a:p>
            <a:pPr marL="457200" lvl="0" indent="-298450" algn="l" rtl="0">
              <a:spcBef>
                <a:spcPts val="0"/>
              </a:spcBef>
              <a:spcAft>
                <a:spcPts val="0"/>
              </a:spcAft>
              <a:buClr>
                <a:schemeClr val="dk1"/>
              </a:buClr>
              <a:buSzPts val="1100"/>
              <a:buFont typeface="Cabin"/>
              <a:buAutoNum type="arabicPeriod"/>
            </a:pPr>
            <a:r>
              <a:rPr lang="de-DE" dirty="0"/>
              <a:t>… Bewertung von Beschäftigten, z. B. durch die Berechnung der Produktivität einzelner Teams.</a:t>
            </a:r>
            <a:endParaRPr dirty="0"/>
          </a:p>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d40deae461_0_178: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d40deae461_0_178: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Auf Basis von Beispielen aus unserer Marktübersicht und der Literatur haben wir verschiedene Arten von Beschäftigtendaten identifiziert, die bei People Analytics genutzt werden. </a:t>
            </a:r>
            <a:endParaRPr dirty="0"/>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feac7431b8_0_103: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2feac7431b8_0_103: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e-DE" dirty="0"/>
              <a:t>Auf Basis von 15 Interviews mit Vertreter:innen von Software-Herstellern aus dem Bereich People Analytics sowie der jeweiligen Website-Texte der Hersteller haben wir sechs zentrale Leistungsversprechen von People Analytics herausgearbeitet. Diese richten sich überwiegend an das Management, wenngleich Beschäftigte z. B. von personalisierten Inhalten ebenfalls profitieren können. </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2d40deae461_0_17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2d40deae461_0_171: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 Leistungsversprechen von People Analytics beantworten unterschiedliche Herausforderungen des Personalmanagements. In dieser Tabelle stellen wir dar, wie zentrale Leistungsversprechen von People Analytics diese Herausforderungen beantworten sollen. Außerdem stellen wir diesen Leistungsversprechen gegenüber, welche Risiken von People Analytics in der Forschung u.a. diskutiert werden. </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0cf24d7beb_0_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0cf24d7beb_0_9: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e-DE" dirty="0"/>
              <a:t>Das Zitat stammt aus einem Interview mit einem People-People-Analytics-Hersteller und veranschaulicht das Risiko Analysen nicht zu hinterfragen oder zu kontextualisieren. Daten und Analysen sind immer nur eine Ergänzung zu menschlichem Urteilsvermögen. </a:t>
            </a:r>
            <a:endParaRPr dirty="0"/>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046b1b3e24_0_91: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046b1b3e24_0_91: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Anhand von 2 konkreten Praxisbeispielen, die auf dem deutschen People-Analytics-Markt angeboten werden, wollen wir veranschaulichen, dass die Anwendungsziele möglicherweise auch im Interesse der Beschäftigten liegen können. </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0cf24d7beb_0_2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0cf24d7beb_0_27: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(cont.)</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026728d0b5_1_4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3026728d0b5_1_47: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Wie ein beschäftigtenorientiertes People Analytics konkret aussehen kann, erfordert einen Blick über die People-Analytics-Industrie hinaus und in die Unternehmenspraxis. </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0fd1d6eff8_1_27: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0fd1d6eff8_1_27: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e-DE" dirty="0"/>
              <a:t>Diese Diskussionsanstöße sollen Ihnen die Gelegenheit geben, die Inhalte des Kapitels in Bezug auf Ihr eigenes Unternehmen zu reflektieren. </a:t>
            </a:r>
            <a:endParaRPr dirty="0"/>
          </a:p>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026728d0b5_1_15: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026728d0b5_1_15: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In Kapitel 3 werfen wir basierend auf den von uns geführten 42 Interviews mit People-Analytics-Praktiker:innen einen Blick in die Unternehmenspraxis. Unser Fokus liegt dabei auf der Frage, wie sich beschäftigtenorientiertes People Analytics praktisch umsetzen lässt.</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0fd1d6eff8_1_46: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0fd1d6eff8_1_46: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 ist die Leitfrage des Kapitels. </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feac7431b8_0_2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2feac7431b8_0_29: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 ist eine kurze Einleitung in dieses Kapitel, in dem wir mögliche beschäftigtenorientierte Anwendungsfälle und Gestaltungsprinzipien vorstellen. </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d40deae461_0_140: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2d40deae461_0_140: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 Folie fasst eine von drei zentrale Einsichten unserer Interviews mit Vertreter:innen aus der Praxis zusammen. </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0cf24d7beb_0_8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0cf24d7beb_0_87: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Das Zitat stammt aus einem Interview mit eine:r People-Analytics-Manager:in und veranschaulicht unsere Erkenntnis, dass People Analytics in der Praxis von betrieblichen Fragestellungen – nicht von der Verfügbarkeit von Daten und Tools – getrieben ist (und sein sollte.)</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0fd1d6eff8_1_123: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0fd1d6eff8_1_123: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 Folie fasst eine von drei zentrale Einsichten unserer Interviews mit Vertreter:innen aus der Praxis zusammen. </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0fd1d6eff8_1_11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30fd1d6eff8_1_112: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Das Zitat stammt aus einem Interview mit eine:r People-Analytics-Manager:in und veranschaulicht unsere Erkenntnis zum geringen Automatisierungsgrad und hoher Relevanz menschlicher Arbeit in People-Analaytics-Prozessen. </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0fd1d6eff8_1_136: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30fd1d6eff8_1_136: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 Folie fasst eine von drei zentrale Einsichten unserer Interviews mit Vertreter:innen aus der Praxis zusammen. </a:t>
            </a: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0fd1d6eff8_1_11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30fd1d6eff8_1_117: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Das Zitat stammt aus einem Interview mit eine:r People-Analytics-Manager:in und veranschaulicht unsere Erkenntnis zum Spannungsfeld zwischen Erkenntnisgewinn und Privatsphäre. </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2feac7431b8_0_3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2feac7431b8_0_36: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2f40ee35f9d_1_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2f40ee35f9d_1_1: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046b1b3e24_0_8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3046b1b3e24_0_84: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Anhand von 2 konkreten Praxisbeispielen, die in Unternehmen umgesetzt werden, wollen wir veranschaulichen, dass die Anwendungsziele möglicherweise auch im Interesse der Beschäftigten liegen können. </a:t>
            </a: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0ea3c94728_0_3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0ea3c94728_0_31: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(cont.)</a:t>
            </a: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2d40deae461_0_13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2d40deae461_0_133: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Um Prinzipien für die beschäftigtenorientierte Gestaltung von People Analytics zu identifizieren, greifen wir auf die Selbstbestimmungstheorie zurück. </a:t>
            </a: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046b1b3e24_0_18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3046b1b3e24_0_187: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e-DE" dirty="0"/>
              <a:t>Mehr Hinweise zu diesen Gestaltungsansätzen finden Sie in einem Beitrag, den wir 2024 in den WSI-Mitteilungen veröffentlicht haben (Köhne et al. 2024, </a:t>
            </a:r>
            <a:r>
              <a:rPr lang="de-DE" sz="1100" b="0" i="0" u="none" strike="noStrike" cap="none" dirty="0">
                <a:solidFill>
                  <a:schemeClr val="dk1"/>
                </a:solidFill>
                <a:effectLst/>
                <a:latin typeface="Cabin"/>
                <a:ea typeface="Cabin"/>
                <a:cs typeface="Cabin"/>
                <a:sym typeface="Cabin"/>
              </a:rPr>
              <a:t>DOI: </a:t>
            </a:r>
            <a:r>
              <a:rPr lang="de-DE" sz="1100" b="0" i="0" u="none" strike="noStrike" cap="none" dirty="0">
                <a:solidFill>
                  <a:schemeClr val="dk1"/>
                </a:solidFill>
                <a:effectLst/>
                <a:latin typeface="Cabin"/>
                <a:ea typeface="Cabin"/>
                <a:cs typeface="Cabin"/>
                <a:sym typeface="Cabin"/>
                <a:hlinkClick r:id="rId3"/>
              </a:rPr>
              <a:t>10.5771/0342-300x-2024-1-18</a:t>
            </a:r>
            <a:r>
              <a:rPr lang="de-DE" dirty="0"/>
              <a:t>). Auf Anfrage teilen wir ihn gerne als Volltext mit Ihnen. </a:t>
            </a:r>
            <a:endParaRPr dirty="0"/>
          </a:p>
          <a:p>
            <a:pPr marL="0" lvl="0" indent="0" algn="l" rtl="0">
              <a:spcBef>
                <a:spcPts val="0"/>
              </a:spcBef>
              <a:spcAft>
                <a:spcPts val="0"/>
              </a:spcAft>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0cf24d7beb_0_8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0cf24d7beb_0_82: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Das Zitat stammt aus einem Interview mit eine:r Betriebsrät:in, das die hohe Relevanz von Transparenz bei der Gestaltung von Analysen unterstreicht. </a:t>
            </a: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2d40deae461_0_19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2d40deae461_0_199: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Hier stellen wir dar, dass People-Analytics-Prozesse, trotz des datengetriebenen Versprechens, an vielen Stellen von menschlichem Urteilsvermögen und Entscheidungen geprägt sind (z. B. hinsichtlich der Auswahl von Metriken, Interpretation der Analysen). </a:t>
            </a: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026728d0b5_1_5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026728d0b5_1_56: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Hier fassen wir zusammen wie People Analytics sich beschäftigtenorientiert gestalten lässt, wo jedoch auch Grenzen dessen liegen. </a:t>
            </a: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2fe2c859056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2fe2c859056_0_0: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 Grenzen der beschäftigtenorientierten Gestaltung werfen die Frage auf, inwieweit es möglich ist, dass nicht nur vom Arbeitgeber gesteuertes People Analytics beschäftigtenorientiert gestaltet wird, sondern auch Beschäftigte und ihre Vertreter:innen selbst datenorientierte Aktivitäten steuern. </a:t>
            </a: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30fd1d6eff8_1_51: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30fd1d6eff8_1_51: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Diese Diskussionsanstöße sollen Ihnen die Gelegenheit geben, die Inhalte des Kapitels in Bezug auf Ihr eigenes Unternehmen zu reflektieren. </a:t>
            </a: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2feac7431b8_0_21: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2feac7431b8_0_21: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e-DE" dirty="0"/>
              <a:t>In diesem finalen Kapitel geben wir einen Ausblick auf eine datengetriebene Arbeitnehmervertretung. </a:t>
            </a: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30fd1d6eff8_1_63: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30fd1d6eff8_1_63: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 ist die Leitfrage des Kapitels. </a:t>
            </a:r>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2f40ee35f9d_0_4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2f40ee35f9d_0_41: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 ist eine Einleitung dazu, warum Daten nicht nur dem Management, sondern auch der Arbeitnehmervertretung dienen sollten. </a:t>
            </a:r>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2d40deae461_0_2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2d40deae461_0_23: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Das Zitat stammt aus einem Interview mit eine:r Betriebsrät:in und soll veranschaulichen, welches Potenzial in Personaldaten steckt für die Arbeitnehmervertretung. </a:t>
            </a: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2d40deae461_0_2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2d40deae461_0_28: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Es gibt 2 mögliche Wege, über die Areitnehmervertretungen Zugang zu beschäftigtenbezogenen Daten erhalten können. </a:t>
            </a: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3046b1b3e24_0_19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3046b1b3e24_0_198: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Während viele Beispiele für datengestützte Arbeitnehmervertretung aus dem Kontext der Plattformarbeit stammen (wie der </a:t>
            </a:r>
            <a:r>
              <a:rPr lang="de-DE" u="sng" dirty="0">
                <a:solidFill>
                  <a:schemeClr val="hlink"/>
                </a:solidFill>
                <a:hlinkClick r:id="rId3"/>
              </a:rPr>
              <a:t>Shipt Transparency Calculator</a:t>
            </a:r>
            <a:r>
              <a:rPr lang="de-DE" dirty="0"/>
              <a:t> und </a:t>
            </a:r>
            <a:r>
              <a:rPr lang="de-DE" u="sng" dirty="0">
                <a:solidFill>
                  <a:schemeClr val="hlink"/>
                </a:solidFill>
                <a:hlinkClick r:id="rId4"/>
              </a:rPr>
              <a:t>RooParse</a:t>
            </a:r>
            <a:r>
              <a:rPr lang="de-DE" dirty="0"/>
              <a:t> für Lohntransparenz), gibt es auch darüber hinaus einige Beispiele. Zwei haben wir in diesen Foliensatz aufgenommen: WeClock und The Time Project. </a:t>
            </a:r>
            <a:endParaRPr dirty="0"/>
          </a:p>
          <a:p>
            <a:pPr marL="0" lvl="0" indent="0" algn="l" rtl="0">
              <a:spcBef>
                <a:spcPts val="0"/>
              </a:spcBef>
              <a:spcAft>
                <a:spcPts val="0"/>
              </a:spcAft>
              <a:buNone/>
            </a:pPr>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046b1b3e24_0_20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3046b1b3e24_0_206: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3046b1b3e24_0_21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3046b1b3e24_0_214: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e-DE" dirty="0"/>
              <a:t>Initiativen wie WeClock und The Time Project verfolgen verschiedene Ziele, unter anderem die fünf hier abgebildeten. </a:t>
            </a:r>
            <a:endParaRPr dirty="0"/>
          </a:p>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2f40ee35f9d_0_5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2f40ee35f9d_0_53: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 basiert auf Literatur sowie einer Diskussion im Rahmen eines Workshops mit Betriebsrät:innen im September 2024. </a:t>
            </a: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2feac7431b8_0_4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2feac7431b8_0_43: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Mehr zu den Debatten rund um Datenanalyse im Interesse der Beschäftigten finden Sie z. B. unter den Schlagworten „worker data science“ (Gallagher et al., 2023), „digital workerism“ (Woodcock, 2021) und „data-driven labour organizing“ (Nyman et al., 2024).</a:t>
            </a: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30fd1d6eff8_1_67:notes"/>
          <p:cNvSpPr>
            <a:spLocks noGrp="1" noRot="1" noChangeAspect="1"/>
          </p:cNvSpPr>
          <p:nvPr>
            <p:ph type="sldImg" idx="2"/>
          </p:nvPr>
        </p:nvSpPr>
        <p:spPr>
          <a:xfrm>
            <a:off x="90488" y="744538"/>
            <a:ext cx="6616800" cy="372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30fd1d6eff8_1_67: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Diese Diskussionsanstöße sollen Ihnen die Gelegenheit geben, die Inhalte des Kapitels in Bezug auf Ihr eigenes Unternehmen zu reflektieren. </a:t>
            </a: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2f40ee35f9d_1_12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2f40ee35f9d_1_129: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a:extLst>
            <a:ext uri="{FF2B5EF4-FFF2-40B4-BE49-F238E27FC236}">
              <a16:creationId xmlns:a16="http://schemas.microsoft.com/office/drawing/2014/main" id="{E9545814-1FBD-E712-96BE-CE35E208B6E2}"/>
            </a:ext>
          </a:extLst>
        </p:cNvPr>
        <p:cNvGrpSpPr/>
        <p:nvPr/>
      </p:nvGrpSpPr>
      <p:grpSpPr>
        <a:xfrm>
          <a:off x="0" y="0"/>
          <a:ext cx="0" cy="0"/>
          <a:chOff x="0" y="0"/>
          <a:chExt cx="0" cy="0"/>
        </a:xfrm>
      </p:grpSpPr>
      <p:sp>
        <p:nvSpPr>
          <p:cNvPr id="574" name="Google Shape;574;g2f40ee35f9d_1_129:notes">
            <a:extLst>
              <a:ext uri="{FF2B5EF4-FFF2-40B4-BE49-F238E27FC236}">
                <a16:creationId xmlns:a16="http://schemas.microsoft.com/office/drawing/2014/main" id="{7C87EAFD-C07D-1ED9-BF01-6BB947325DDB}"/>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2f40ee35f9d_1_129:notes">
            <a:extLst>
              <a:ext uri="{FF2B5EF4-FFF2-40B4-BE49-F238E27FC236}">
                <a16:creationId xmlns:a16="http://schemas.microsoft.com/office/drawing/2014/main" id="{3B4B7ECE-C851-CAE0-5A1F-65EAC4A87DC2}"/>
              </a:ext>
            </a:extLst>
          </p:cNvPr>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627226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3026728d0b5_1_6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3026728d0b5_1_61: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2d40deae461_0_10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2d40deae461_0_102: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d40deae461_0_11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2d40deae461_0_112: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0ea3c94728_0_2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30ea3c94728_0_24:notes"/>
          <p:cNvSpPr txBox="1">
            <a:spLocks noGrp="1"/>
          </p:cNvSpPr>
          <p:nvPr>
            <p:ph type="body" idx="1"/>
          </p:nvPr>
        </p:nvSpPr>
        <p:spPr>
          <a:xfrm>
            <a:off x="679450" y="4714875"/>
            <a:ext cx="54387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Inhalt mit Text">
  <p:cSld name="Inhalt mit Text">
    <p:spTree>
      <p:nvGrpSpPr>
        <p:cNvPr id="1" name="Shape 10"/>
        <p:cNvGrpSpPr/>
        <p:nvPr/>
      </p:nvGrpSpPr>
      <p:grpSpPr>
        <a:xfrm>
          <a:off x="0" y="0"/>
          <a:ext cx="0" cy="0"/>
          <a:chOff x="0" y="0"/>
          <a:chExt cx="0" cy="0"/>
        </a:xfrm>
      </p:grpSpPr>
      <p:sp>
        <p:nvSpPr>
          <p:cNvPr id="11" name="Google Shape;11;p2"/>
          <p:cNvSpPr/>
          <p:nvPr/>
        </p:nvSpPr>
        <p:spPr>
          <a:xfrm>
            <a:off x="336550" y="333375"/>
            <a:ext cx="11518900" cy="6191250"/>
          </a:xfrm>
          <a:prstGeom prst="rect">
            <a:avLst/>
          </a:prstGeom>
          <a:no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FFFFFF"/>
              </a:solidFill>
              <a:latin typeface="Arial"/>
              <a:ea typeface="Arial"/>
              <a:cs typeface="Arial"/>
              <a:sym typeface="Arial"/>
            </a:endParaRPr>
          </a:p>
        </p:txBody>
      </p:sp>
      <p:sp>
        <p:nvSpPr>
          <p:cNvPr id="12" name="Google Shape;12;p2"/>
          <p:cNvSpPr txBox="1">
            <a:spLocks noGrp="1"/>
          </p:cNvSpPr>
          <p:nvPr>
            <p:ph type="title"/>
          </p:nvPr>
        </p:nvSpPr>
        <p:spPr>
          <a:xfrm>
            <a:off x="900000" y="827187"/>
            <a:ext cx="10440000" cy="720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200" b="1" i="0" u="none" strike="noStrike" cap="none">
                <a:solidFill>
                  <a:srgbClr val="4A4A4C"/>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2" marR="0" lvl="5" indent="-3921" algn="l" rtl="0">
              <a:lnSpc>
                <a:spcPct val="89573"/>
              </a:lnSpc>
              <a:spcBef>
                <a:spcPts val="0"/>
              </a:spcBef>
              <a:spcAft>
                <a:spcPts val="0"/>
              </a:spcAft>
              <a:buSzPts val="1400"/>
              <a:buNone/>
              <a:defRPr sz="5908" b="0" i="0" u="none" strike="noStrike" cap="none">
                <a:solidFill>
                  <a:srgbClr val="646466"/>
                </a:solidFill>
              </a:defRPr>
            </a:lvl6pPr>
            <a:lvl7pPr marL="1125444"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4"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
        <p:nvSpPr>
          <p:cNvPr id="13" name="Google Shape;13;p2"/>
          <p:cNvSpPr txBox="1">
            <a:spLocks noGrp="1"/>
          </p:cNvSpPr>
          <p:nvPr>
            <p:ph type="body" idx="1"/>
          </p:nvPr>
        </p:nvSpPr>
        <p:spPr>
          <a:xfrm>
            <a:off x="900000" y="1866900"/>
            <a:ext cx="10440000" cy="40860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Char char="●"/>
              <a:defRPr b="0" i="0" u="none" strike="noStrike" cap="none">
                <a:solidFill>
                  <a:srgbClr val="4A4A4C"/>
                </a:solidFill>
              </a:defRPr>
            </a:lvl1pPr>
            <a:lvl2pPr marL="914400" marR="0" lvl="1" indent="-342900" algn="l" rtl="0">
              <a:lnSpc>
                <a:spcPct val="115000"/>
              </a:lnSpc>
              <a:spcBef>
                <a:spcPts val="738"/>
              </a:spcBef>
              <a:spcAft>
                <a:spcPts val="0"/>
              </a:spcAft>
              <a:buClr>
                <a:schemeClr val="dk1"/>
              </a:buClr>
              <a:buSzPts val="1800"/>
              <a:buChar char="○"/>
              <a:defRPr b="0" i="0" u="none" strike="noStrike" cap="none">
                <a:solidFill>
                  <a:srgbClr val="4A4A4C"/>
                </a:solidFill>
              </a:defRPr>
            </a:lvl2pPr>
            <a:lvl3pPr marL="1371600" marR="0" lvl="2" indent="-304800" algn="l" rtl="0">
              <a:lnSpc>
                <a:spcPct val="115000"/>
              </a:lnSpc>
              <a:spcBef>
                <a:spcPts val="738"/>
              </a:spcBef>
              <a:spcAft>
                <a:spcPts val="0"/>
              </a:spcAft>
              <a:buClr>
                <a:schemeClr val="dk1"/>
              </a:buClr>
              <a:buSzPts val="1200"/>
              <a:buChar char="■"/>
              <a:defRPr b="0" i="0" u="none" strike="noStrike" cap="none">
                <a:solidFill>
                  <a:srgbClr val="4A4A4C"/>
                </a:solidFill>
              </a:defRPr>
            </a:lvl3pPr>
            <a:lvl4pPr marL="1828800" marR="0" lvl="3" indent="-342900" algn="l" rtl="0">
              <a:lnSpc>
                <a:spcPct val="115000"/>
              </a:lnSpc>
              <a:spcBef>
                <a:spcPts val="738"/>
              </a:spcBef>
              <a:spcAft>
                <a:spcPts val="0"/>
              </a:spcAft>
              <a:buClr>
                <a:schemeClr val="dk1"/>
              </a:buClr>
              <a:buSzPts val="1800"/>
              <a:buChar char="●"/>
              <a:defRPr b="0" i="0" u="none" strike="noStrike" cap="none">
                <a:solidFill>
                  <a:srgbClr val="4A4A4C"/>
                </a:solidFill>
              </a:defRPr>
            </a:lvl4pPr>
            <a:lvl5pPr marL="2286000" marR="0" lvl="4" indent="-342900" algn="l" rtl="0">
              <a:lnSpc>
                <a:spcPct val="115000"/>
              </a:lnSpc>
              <a:spcBef>
                <a:spcPts val="738"/>
              </a:spcBef>
              <a:spcAft>
                <a:spcPts val="0"/>
              </a:spcAft>
              <a:buClr>
                <a:srgbClr val="4A4A4C"/>
              </a:buClr>
              <a:buSzPts val="1800"/>
              <a:buChar char="○"/>
              <a:defRPr b="0" i="0" u="none" strike="noStrike" cap="none">
                <a:solidFill>
                  <a:srgbClr val="4A4A4C"/>
                </a:solidFill>
              </a:defRPr>
            </a:lvl5pPr>
            <a:lvl6pPr marL="2743200" marR="0" lvl="5" indent="-317500" algn="l" rtl="0">
              <a:lnSpc>
                <a:spcPct val="115000"/>
              </a:lnSpc>
              <a:spcBef>
                <a:spcPts val="738"/>
              </a:spcBef>
              <a:spcAft>
                <a:spcPts val="0"/>
              </a:spcAft>
              <a:buClr>
                <a:schemeClr val="dk1"/>
              </a:buClr>
              <a:buSzPts val="1400"/>
              <a:buChar char="■"/>
              <a:defRPr b="0" i="0" u="none" strike="noStrike" cap="none">
                <a:solidFill>
                  <a:schemeClr val="dk1"/>
                </a:solidFill>
              </a:defRPr>
            </a:lvl6pPr>
            <a:lvl7pPr marL="3200400" marR="0" lvl="6" indent="-342900" algn="l" rtl="0">
              <a:lnSpc>
                <a:spcPct val="115000"/>
              </a:lnSpc>
              <a:spcBef>
                <a:spcPts val="492"/>
              </a:spcBef>
              <a:spcAft>
                <a:spcPts val="0"/>
              </a:spcAft>
              <a:buClr>
                <a:schemeClr val="dk1"/>
              </a:buClr>
              <a:buSzPts val="1800"/>
              <a:buChar char="●"/>
              <a:defRPr b="0" i="0" u="none" strike="noStrike" cap="none">
                <a:solidFill>
                  <a:schemeClr val="dk1"/>
                </a:solidFill>
              </a:defRPr>
            </a:lvl7pPr>
            <a:lvl8pPr marL="3657600" marR="0" lvl="7" indent="-342900" algn="l" rtl="0">
              <a:lnSpc>
                <a:spcPct val="115000"/>
              </a:lnSpc>
              <a:spcBef>
                <a:spcPts val="492"/>
              </a:spcBef>
              <a:spcAft>
                <a:spcPts val="0"/>
              </a:spcAft>
              <a:buClr>
                <a:schemeClr val="dk1"/>
              </a:buClr>
              <a:buSzPts val="1800"/>
              <a:buChar char="○"/>
              <a:defRPr b="0" i="0" u="none" strike="noStrike" cap="none">
                <a:solidFill>
                  <a:schemeClr val="dk1"/>
                </a:solidFill>
              </a:defRPr>
            </a:lvl8pPr>
            <a:lvl9pPr marL="4114800" marR="0" lvl="8" indent="-317500" algn="l" rtl="0">
              <a:lnSpc>
                <a:spcPct val="115000"/>
              </a:lnSpc>
              <a:spcBef>
                <a:spcPts val="492"/>
              </a:spcBef>
              <a:spcAft>
                <a:spcPts val="0"/>
              </a:spcAft>
              <a:buClr>
                <a:schemeClr val="dk1"/>
              </a:buClr>
              <a:buSzPts val="1400"/>
              <a:buChar char="■"/>
              <a:defRPr b="0" i="0" u="none" strike="noStrike" cap="none">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elfolie">
  <p:cSld name="Titelfolie">
    <p:spTree>
      <p:nvGrpSpPr>
        <p:cNvPr id="1" name="Shape 14"/>
        <p:cNvGrpSpPr/>
        <p:nvPr/>
      </p:nvGrpSpPr>
      <p:grpSpPr>
        <a:xfrm>
          <a:off x="0" y="0"/>
          <a:ext cx="0" cy="0"/>
          <a:chOff x="0" y="0"/>
          <a:chExt cx="0" cy="0"/>
        </a:xfrm>
      </p:grpSpPr>
      <p:pic>
        <p:nvPicPr>
          <p:cNvPr id="15" name="Google Shape;15;p3" descr="logo_HIIG_white.eps"/>
          <p:cNvPicPr preferRelativeResize="0"/>
          <p:nvPr/>
        </p:nvPicPr>
        <p:blipFill rotWithShape="1">
          <a:blip r:embed="rId2">
            <a:alphaModFix/>
          </a:blip>
          <a:srcRect/>
          <a:stretch/>
        </p:blipFill>
        <p:spPr>
          <a:xfrm>
            <a:off x="10348913" y="476250"/>
            <a:ext cx="682625" cy="865188"/>
          </a:xfrm>
          <a:prstGeom prst="rect">
            <a:avLst/>
          </a:prstGeom>
          <a:noFill/>
          <a:ln>
            <a:noFill/>
          </a:ln>
        </p:spPr>
      </p:pic>
      <p:sp>
        <p:nvSpPr>
          <p:cNvPr id="16" name="Google Shape;16;p3"/>
          <p:cNvSpPr txBox="1">
            <a:spLocks noGrp="1"/>
          </p:cNvSpPr>
          <p:nvPr>
            <p:ph type="title"/>
          </p:nvPr>
        </p:nvSpPr>
        <p:spPr>
          <a:xfrm>
            <a:off x="900000" y="2880000"/>
            <a:ext cx="10440000" cy="1368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A2A2A4"/>
              </a:buClr>
              <a:buSzPts val="1400"/>
              <a:buNone/>
              <a:defRPr sz="4000" b="1" i="0" u="none" strike="noStrike" cap="none">
                <a:solidFill>
                  <a:srgbClr val="A2A2A4"/>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2" marR="0" lvl="5" indent="-3921" algn="l" rtl="0">
              <a:lnSpc>
                <a:spcPct val="89573"/>
              </a:lnSpc>
              <a:spcBef>
                <a:spcPts val="0"/>
              </a:spcBef>
              <a:spcAft>
                <a:spcPts val="0"/>
              </a:spcAft>
              <a:buSzPts val="1400"/>
              <a:buNone/>
              <a:defRPr sz="5908" b="0" i="0" u="none" strike="noStrike" cap="none">
                <a:solidFill>
                  <a:srgbClr val="646466"/>
                </a:solidFill>
              </a:defRPr>
            </a:lvl6pPr>
            <a:lvl7pPr marL="1125444"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4"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
        <p:nvSpPr>
          <p:cNvPr id="17" name="Google Shape;17;p3"/>
          <p:cNvSpPr txBox="1">
            <a:spLocks noGrp="1"/>
          </p:cNvSpPr>
          <p:nvPr>
            <p:ph type="body" idx="1"/>
          </p:nvPr>
        </p:nvSpPr>
        <p:spPr>
          <a:xfrm>
            <a:off x="900000" y="4500000"/>
            <a:ext cx="10440000" cy="1260000"/>
          </a:xfrm>
          <a:prstGeom prst="rect">
            <a:avLst/>
          </a:prstGeom>
          <a:noFill/>
          <a:ln>
            <a:noFill/>
          </a:ln>
        </p:spPr>
        <p:txBody>
          <a:bodyPr spcFirstLastPara="1" wrap="square" lIns="91425" tIns="91425" rIns="91425" bIns="91425" anchor="t" anchorCtr="0">
            <a:noAutofit/>
          </a:bodyPr>
          <a:lstStyle>
            <a:lvl1pPr marL="457200" marR="0" lvl="0" indent="-342900" algn="l" rtl="0">
              <a:spcBef>
                <a:spcPts val="0"/>
              </a:spcBef>
              <a:spcAft>
                <a:spcPts val="0"/>
              </a:spcAft>
              <a:buClr>
                <a:schemeClr val="dk2"/>
              </a:buClr>
              <a:buSzPts val="1800"/>
              <a:buChar char="●"/>
              <a:defRPr sz="2200" b="0" i="0" u="none" strike="noStrike" cap="none">
                <a:solidFill>
                  <a:srgbClr val="A2A2A4"/>
                </a:solidFill>
              </a:defRPr>
            </a:lvl1pPr>
            <a:lvl2pPr marL="914400" marR="0" lvl="1" indent="-342900" algn="l" rtl="0">
              <a:spcBef>
                <a:spcPts val="738"/>
              </a:spcBef>
              <a:spcAft>
                <a:spcPts val="0"/>
              </a:spcAft>
              <a:buClr>
                <a:schemeClr val="dk1"/>
              </a:buClr>
              <a:buSzPts val="1800"/>
              <a:buChar char="○"/>
              <a:defRPr sz="2200" b="0" i="0" u="none" strike="noStrike" cap="none">
                <a:solidFill>
                  <a:srgbClr val="4A4A4C"/>
                </a:solidFill>
              </a:defRPr>
            </a:lvl2pPr>
            <a:lvl3pPr marL="1371600" marR="0" lvl="2" indent="-317500" algn="l" rtl="0">
              <a:spcBef>
                <a:spcPts val="738"/>
              </a:spcBef>
              <a:spcAft>
                <a:spcPts val="0"/>
              </a:spcAft>
              <a:buClr>
                <a:schemeClr val="dk1"/>
              </a:buClr>
              <a:buSzPts val="1400"/>
              <a:buChar char="■"/>
              <a:defRPr sz="2200" b="0" i="0" u="none" strike="noStrike" cap="none">
                <a:solidFill>
                  <a:srgbClr val="4A4A4C"/>
                </a:solidFill>
              </a:defRPr>
            </a:lvl3pPr>
            <a:lvl4pPr marL="1828800" marR="0" lvl="3" indent="-342900" algn="l" rtl="0">
              <a:spcBef>
                <a:spcPts val="738"/>
              </a:spcBef>
              <a:spcAft>
                <a:spcPts val="0"/>
              </a:spcAft>
              <a:buClr>
                <a:schemeClr val="dk1"/>
              </a:buClr>
              <a:buSzPts val="1800"/>
              <a:buChar char="●"/>
              <a:defRPr sz="2200" b="0" i="0" u="none" strike="noStrike" cap="none">
                <a:solidFill>
                  <a:srgbClr val="4A4A4C"/>
                </a:solidFill>
              </a:defRPr>
            </a:lvl4pPr>
            <a:lvl5pPr marL="2286000" marR="0" lvl="4" indent="-342900" algn="l" rtl="0">
              <a:spcBef>
                <a:spcPts val="738"/>
              </a:spcBef>
              <a:spcAft>
                <a:spcPts val="0"/>
              </a:spcAft>
              <a:buClr>
                <a:schemeClr val="dk1"/>
              </a:buClr>
              <a:buSzPts val="1800"/>
              <a:buChar char="○"/>
              <a:defRPr sz="2200" b="0" i="0" u="none" strike="noStrike" cap="none">
                <a:solidFill>
                  <a:srgbClr val="4A4A4C"/>
                </a:solidFill>
              </a:defRPr>
            </a:lvl5pPr>
            <a:lvl6pPr marL="2743200" marR="0" lvl="5" indent="-317500" algn="l" rtl="0">
              <a:spcBef>
                <a:spcPts val="738"/>
              </a:spcBef>
              <a:spcAft>
                <a:spcPts val="0"/>
              </a:spcAft>
              <a:buSzPts val="1400"/>
              <a:buChar char="■"/>
              <a:defRPr sz="2462" b="0" i="0" u="none" strike="noStrike" cap="none">
                <a:solidFill>
                  <a:schemeClr val="dk1"/>
                </a:solidFill>
              </a:defRPr>
            </a:lvl6pPr>
            <a:lvl7pPr marL="3200400" marR="0" lvl="6" indent="-342900" algn="l" rtl="0">
              <a:spcBef>
                <a:spcPts val="492"/>
              </a:spcBef>
              <a:spcAft>
                <a:spcPts val="0"/>
              </a:spcAft>
              <a:buClr>
                <a:schemeClr val="dk1"/>
              </a:buClr>
              <a:buSzPts val="1800"/>
              <a:buChar char="●"/>
              <a:defRPr sz="2462" b="0" i="0" u="none" strike="noStrike" cap="none">
                <a:solidFill>
                  <a:schemeClr val="dk1"/>
                </a:solidFill>
              </a:defRPr>
            </a:lvl7pPr>
            <a:lvl8pPr marL="3657600" marR="0" lvl="7" indent="-342900" algn="l" rtl="0">
              <a:spcBef>
                <a:spcPts val="492"/>
              </a:spcBef>
              <a:spcAft>
                <a:spcPts val="0"/>
              </a:spcAft>
              <a:buSzPts val="1800"/>
              <a:buChar char="○"/>
              <a:defRPr sz="2462" b="0" i="0" u="none" strike="noStrike" cap="none">
                <a:solidFill>
                  <a:schemeClr val="dk1"/>
                </a:solidFill>
              </a:defRPr>
            </a:lvl8pPr>
            <a:lvl9pPr marL="4114800" marR="0" lvl="8" indent="-317500" algn="l" rtl="0">
              <a:spcBef>
                <a:spcPts val="492"/>
              </a:spcBef>
              <a:spcAft>
                <a:spcPts val="0"/>
              </a:spcAft>
              <a:buClr>
                <a:schemeClr val="dk1"/>
              </a:buClr>
              <a:buSzPts val="1400"/>
              <a:buChar char="■"/>
              <a:defRPr sz="2462" b="0" i="0" u="none" strike="noStrike" cap="none">
                <a:solidFill>
                  <a:schemeClr val="dk1"/>
                </a:solidFill>
              </a:defRPr>
            </a:lvl9pPr>
          </a:lstStyle>
          <a:p>
            <a:endParaRPr/>
          </a:p>
        </p:txBody>
      </p:sp>
      <p:pic>
        <p:nvPicPr>
          <p:cNvPr id="18" name="Google Shape;18;p3" descr="002_Logo_RGB.jpg"/>
          <p:cNvPicPr preferRelativeResize="0"/>
          <p:nvPr/>
        </p:nvPicPr>
        <p:blipFill>
          <a:blip r:embed="rId3">
            <a:alphaModFix/>
          </a:blip>
          <a:stretch>
            <a:fillRect/>
          </a:stretch>
        </p:blipFill>
        <p:spPr>
          <a:xfrm>
            <a:off x="7453023" y="826350"/>
            <a:ext cx="3886977" cy="1368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halt mit zwei Textspalten">
  <p:cSld name="Inhalt mit zwei Textspalten">
    <p:spTree>
      <p:nvGrpSpPr>
        <p:cNvPr id="1" name="Shape 19"/>
        <p:cNvGrpSpPr/>
        <p:nvPr/>
      </p:nvGrpSpPr>
      <p:grpSpPr>
        <a:xfrm>
          <a:off x="0" y="0"/>
          <a:ext cx="0" cy="0"/>
          <a:chOff x="0" y="0"/>
          <a:chExt cx="0" cy="0"/>
        </a:xfrm>
      </p:grpSpPr>
      <p:sp>
        <p:nvSpPr>
          <p:cNvPr id="20" name="Google Shape;20;p4"/>
          <p:cNvSpPr/>
          <p:nvPr/>
        </p:nvSpPr>
        <p:spPr>
          <a:xfrm>
            <a:off x="336550" y="333375"/>
            <a:ext cx="11518900" cy="6191250"/>
          </a:xfrm>
          <a:prstGeom prst="rect">
            <a:avLst/>
          </a:prstGeom>
          <a:no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FFFFFF"/>
              </a:solidFill>
              <a:latin typeface="Arial"/>
              <a:ea typeface="Arial"/>
              <a:cs typeface="Arial"/>
              <a:sym typeface="Arial"/>
            </a:endParaRPr>
          </a:p>
        </p:txBody>
      </p:sp>
      <p:sp>
        <p:nvSpPr>
          <p:cNvPr id="21" name="Google Shape;21;p4"/>
          <p:cNvSpPr txBox="1">
            <a:spLocks noGrp="1"/>
          </p:cNvSpPr>
          <p:nvPr>
            <p:ph type="title"/>
          </p:nvPr>
        </p:nvSpPr>
        <p:spPr>
          <a:xfrm>
            <a:off x="900000" y="827187"/>
            <a:ext cx="10440000" cy="720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200" b="1" i="0" u="none" strike="noStrike" cap="none">
                <a:solidFill>
                  <a:srgbClr val="4A4A4C"/>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2" marR="0" lvl="5" indent="-3921" algn="l" rtl="0">
              <a:lnSpc>
                <a:spcPct val="89573"/>
              </a:lnSpc>
              <a:spcBef>
                <a:spcPts val="0"/>
              </a:spcBef>
              <a:spcAft>
                <a:spcPts val="0"/>
              </a:spcAft>
              <a:buSzPts val="1400"/>
              <a:buNone/>
              <a:defRPr sz="5908" b="0" i="0" u="none" strike="noStrike" cap="none">
                <a:solidFill>
                  <a:srgbClr val="646466"/>
                </a:solidFill>
              </a:defRPr>
            </a:lvl6pPr>
            <a:lvl7pPr marL="1125444"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4"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
        <p:nvSpPr>
          <p:cNvPr id="22" name="Google Shape;22;p4"/>
          <p:cNvSpPr txBox="1">
            <a:spLocks noGrp="1"/>
          </p:cNvSpPr>
          <p:nvPr>
            <p:ph type="body" idx="1"/>
          </p:nvPr>
        </p:nvSpPr>
        <p:spPr>
          <a:xfrm>
            <a:off x="856800" y="1800000"/>
            <a:ext cx="5083200" cy="4086000"/>
          </a:xfrm>
          <a:prstGeom prst="rect">
            <a:avLst/>
          </a:prstGeom>
          <a:noFill/>
          <a:ln>
            <a:noFill/>
          </a:ln>
        </p:spPr>
        <p:txBody>
          <a:bodyPr spcFirstLastPara="1" wrap="square" lIns="91425" tIns="91425" rIns="91425" bIns="91425" anchor="t" anchorCtr="0">
            <a:noAutofit/>
          </a:bodyPr>
          <a:lstStyle>
            <a:lvl1pPr marL="457200" marR="0" lvl="0" indent="-342900" algn="l" rtl="0">
              <a:spcBef>
                <a:spcPts val="0"/>
              </a:spcBef>
              <a:spcAft>
                <a:spcPts val="0"/>
              </a:spcAft>
              <a:buSzPts val="1800"/>
              <a:buChar char="●"/>
              <a:defRPr b="0" i="0" u="none" strike="noStrike" cap="none">
                <a:solidFill>
                  <a:srgbClr val="4A4A4C"/>
                </a:solidFill>
              </a:defRPr>
            </a:lvl1pPr>
            <a:lvl2pPr marL="914400" marR="0" lvl="1" indent="-342900" algn="l" rtl="0">
              <a:spcBef>
                <a:spcPts val="738"/>
              </a:spcBef>
              <a:spcAft>
                <a:spcPts val="0"/>
              </a:spcAft>
              <a:buSzPts val="1800"/>
              <a:buChar char="○"/>
              <a:defRPr b="0" i="0" u="none" strike="noStrike" cap="none">
                <a:solidFill>
                  <a:srgbClr val="4A4A4C"/>
                </a:solidFill>
              </a:defRPr>
            </a:lvl2pPr>
            <a:lvl3pPr marL="1371600" marR="0" lvl="2" indent="-317500" algn="l" rtl="0">
              <a:spcBef>
                <a:spcPts val="738"/>
              </a:spcBef>
              <a:spcAft>
                <a:spcPts val="0"/>
              </a:spcAft>
              <a:buClr>
                <a:schemeClr val="dk1"/>
              </a:buClr>
              <a:buSzPts val="1400"/>
              <a:buChar char="■"/>
              <a:defRPr b="0" i="0" u="none" strike="noStrike" cap="none">
                <a:solidFill>
                  <a:srgbClr val="4A4A4C"/>
                </a:solidFill>
              </a:defRPr>
            </a:lvl3pPr>
            <a:lvl4pPr marL="1828800" marR="0" lvl="3" indent="-342900" algn="l" rtl="0">
              <a:spcBef>
                <a:spcPts val="738"/>
              </a:spcBef>
              <a:spcAft>
                <a:spcPts val="0"/>
              </a:spcAft>
              <a:buClr>
                <a:schemeClr val="dk1"/>
              </a:buClr>
              <a:buSzPts val="1800"/>
              <a:buChar char="●"/>
              <a:defRPr b="0" i="0" u="none" strike="noStrike" cap="none">
                <a:solidFill>
                  <a:srgbClr val="4A4A4C"/>
                </a:solidFill>
              </a:defRPr>
            </a:lvl4pPr>
            <a:lvl5pPr marL="2286000" marR="0" lvl="4" indent="-342900" algn="l" rtl="0">
              <a:spcBef>
                <a:spcPts val="738"/>
              </a:spcBef>
              <a:spcAft>
                <a:spcPts val="0"/>
              </a:spcAft>
              <a:buClr>
                <a:srgbClr val="4A4A4C"/>
              </a:buClr>
              <a:buSzPts val="1800"/>
              <a:buChar char="○"/>
              <a:defRPr b="0" i="0" u="none" strike="noStrike" cap="none">
                <a:solidFill>
                  <a:srgbClr val="4A4A4C"/>
                </a:solidFill>
              </a:defRPr>
            </a:lvl5pPr>
            <a:lvl6pPr marL="2743200" marR="0" lvl="5" indent="-317500" algn="l" rtl="0">
              <a:spcBef>
                <a:spcPts val="738"/>
              </a:spcBef>
              <a:spcAft>
                <a:spcPts val="0"/>
              </a:spcAft>
              <a:buClr>
                <a:schemeClr val="dk1"/>
              </a:buClr>
              <a:buSzPts val="1400"/>
              <a:buChar char="■"/>
              <a:defRPr b="0" i="0" u="none" strike="noStrike" cap="none">
                <a:solidFill>
                  <a:schemeClr val="dk1"/>
                </a:solidFill>
              </a:defRPr>
            </a:lvl6pPr>
            <a:lvl7pPr marL="3200400" marR="0" lvl="6" indent="-342900" algn="l" rtl="0">
              <a:spcBef>
                <a:spcPts val="492"/>
              </a:spcBef>
              <a:spcAft>
                <a:spcPts val="0"/>
              </a:spcAft>
              <a:buClr>
                <a:schemeClr val="dk1"/>
              </a:buClr>
              <a:buSzPts val="1800"/>
              <a:buChar char="●"/>
              <a:defRPr b="0" i="0" u="none" strike="noStrike" cap="none">
                <a:solidFill>
                  <a:schemeClr val="dk1"/>
                </a:solidFill>
              </a:defRPr>
            </a:lvl7pPr>
            <a:lvl8pPr marL="3657600" marR="0" lvl="7" indent="-342900" algn="l" rtl="0">
              <a:spcBef>
                <a:spcPts val="492"/>
              </a:spcBef>
              <a:spcAft>
                <a:spcPts val="0"/>
              </a:spcAft>
              <a:buClr>
                <a:schemeClr val="dk1"/>
              </a:buClr>
              <a:buSzPts val="1800"/>
              <a:buChar char="○"/>
              <a:defRPr b="0" i="0" u="none" strike="noStrike" cap="none">
                <a:solidFill>
                  <a:schemeClr val="dk1"/>
                </a:solidFill>
              </a:defRPr>
            </a:lvl8pPr>
            <a:lvl9pPr marL="4114800" marR="0" lvl="8" indent="-317500" algn="l" rtl="0">
              <a:spcBef>
                <a:spcPts val="492"/>
              </a:spcBef>
              <a:spcAft>
                <a:spcPts val="0"/>
              </a:spcAft>
              <a:buClr>
                <a:schemeClr val="dk1"/>
              </a:buClr>
              <a:buSzPts val="1400"/>
              <a:buChar char="■"/>
              <a:defRPr b="0" i="0" u="none" strike="noStrike" cap="none">
                <a:solidFill>
                  <a:schemeClr val="dk1"/>
                </a:solidFill>
              </a:defRPr>
            </a:lvl9pPr>
          </a:lstStyle>
          <a:p>
            <a:endParaRPr/>
          </a:p>
        </p:txBody>
      </p:sp>
      <p:sp>
        <p:nvSpPr>
          <p:cNvPr id="23" name="Google Shape;23;p4"/>
          <p:cNvSpPr txBox="1">
            <a:spLocks noGrp="1"/>
          </p:cNvSpPr>
          <p:nvPr>
            <p:ph type="body" idx="2"/>
          </p:nvPr>
        </p:nvSpPr>
        <p:spPr>
          <a:xfrm>
            <a:off x="6256800" y="1800000"/>
            <a:ext cx="5083200" cy="4086000"/>
          </a:xfrm>
          <a:prstGeom prst="rect">
            <a:avLst/>
          </a:prstGeom>
          <a:noFill/>
          <a:ln>
            <a:noFill/>
          </a:ln>
        </p:spPr>
        <p:txBody>
          <a:bodyPr spcFirstLastPara="1" wrap="square" lIns="91425" tIns="91425" rIns="91425" bIns="91425" anchor="t" anchorCtr="0">
            <a:noAutofit/>
          </a:bodyPr>
          <a:lstStyle>
            <a:lvl1pPr marL="457200" marR="0" lvl="0" indent="-342900" algn="l" rtl="0">
              <a:spcBef>
                <a:spcPts val="0"/>
              </a:spcBef>
              <a:spcAft>
                <a:spcPts val="0"/>
              </a:spcAft>
              <a:buSzPts val="1800"/>
              <a:buChar char="●"/>
              <a:defRPr b="0" i="0" u="none" strike="noStrike" cap="none">
                <a:solidFill>
                  <a:srgbClr val="4A4A4C"/>
                </a:solidFill>
              </a:defRPr>
            </a:lvl1pPr>
            <a:lvl2pPr marL="914400" marR="0" lvl="1" indent="-342900" algn="l" rtl="0">
              <a:spcBef>
                <a:spcPts val="738"/>
              </a:spcBef>
              <a:spcAft>
                <a:spcPts val="0"/>
              </a:spcAft>
              <a:buSzPts val="1800"/>
              <a:buChar char="○"/>
              <a:defRPr b="0" i="0" u="none" strike="noStrike" cap="none">
                <a:solidFill>
                  <a:srgbClr val="4A4A4C"/>
                </a:solidFill>
              </a:defRPr>
            </a:lvl2pPr>
            <a:lvl3pPr marL="1371600" marR="0" lvl="2" indent="-317500" algn="l" rtl="0">
              <a:spcBef>
                <a:spcPts val="738"/>
              </a:spcBef>
              <a:spcAft>
                <a:spcPts val="0"/>
              </a:spcAft>
              <a:buClr>
                <a:schemeClr val="dk1"/>
              </a:buClr>
              <a:buSzPts val="1400"/>
              <a:buChar char="■"/>
              <a:defRPr b="0" i="0" u="none" strike="noStrike" cap="none">
                <a:solidFill>
                  <a:srgbClr val="4A4A4C"/>
                </a:solidFill>
              </a:defRPr>
            </a:lvl3pPr>
            <a:lvl4pPr marL="1828800" marR="0" lvl="3" indent="-342900" algn="l" rtl="0">
              <a:spcBef>
                <a:spcPts val="738"/>
              </a:spcBef>
              <a:spcAft>
                <a:spcPts val="0"/>
              </a:spcAft>
              <a:buClr>
                <a:schemeClr val="dk1"/>
              </a:buClr>
              <a:buSzPts val="1800"/>
              <a:buChar char="●"/>
              <a:defRPr b="0" i="0" u="none" strike="noStrike" cap="none">
                <a:solidFill>
                  <a:srgbClr val="4A4A4C"/>
                </a:solidFill>
              </a:defRPr>
            </a:lvl4pPr>
            <a:lvl5pPr marL="2286000" marR="0" lvl="4" indent="-342900" algn="l" rtl="0">
              <a:spcBef>
                <a:spcPts val="738"/>
              </a:spcBef>
              <a:spcAft>
                <a:spcPts val="0"/>
              </a:spcAft>
              <a:buClr>
                <a:srgbClr val="4A4A4C"/>
              </a:buClr>
              <a:buSzPts val="1800"/>
              <a:buChar char="○"/>
              <a:defRPr b="0" i="0" u="none" strike="noStrike" cap="none">
                <a:solidFill>
                  <a:srgbClr val="4A4A4C"/>
                </a:solidFill>
              </a:defRPr>
            </a:lvl5pPr>
            <a:lvl6pPr marL="2743200" marR="0" lvl="5" indent="-317500" algn="l" rtl="0">
              <a:spcBef>
                <a:spcPts val="738"/>
              </a:spcBef>
              <a:spcAft>
                <a:spcPts val="0"/>
              </a:spcAft>
              <a:buClr>
                <a:schemeClr val="dk1"/>
              </a:buClr>
              <a:buSzPts val="1400"/>
              <a:buChar char="■"/>
              <a:defRPr b="0" i="0" u="none" strike="noStrike" cap="none">
                <a:solidFill>
                  <a:schemeClr val="dk1"/>
                </a:solidFill>
              </a:defRPr>
            </a:lvl6pPr>
            <a:lvl7pPr marL="3200400" marR="0" lvl="6" indent="-342900" algn="l" rtl="0">
              <a:spcBef>
                <a:spcPts val="492"/>
              </a:spcBef>
              <a:spcAft>
                <a:spcPts val="0"/>
              </a:spcAft>
              <a:buClr>
                <a:schemeClr val="dk1"/>
              </a:buClr>
              <a:buSzPts val="1800"/>
              <a:buChar char="●"/>
              <a:defRPr b="0" i="0" u="none" strike="noStrike" cap="none">
                <a:solidFill>
                  <a:schemeClr val="dk1"/>
                </a:solidFill>
              </a:defRPr>
            </a:lvl7pPr>
            <a:lvl8pPr marL="3657600" marR="0" lvl="7" indent="-342900" algn="l" rtl="0">
              <a:spcBef>
                <a:spcPts val="492"/>
              </a:spcBef>
              <a:spcAft>
                <a:spcPts val="0"/>
              </a:spcAft>
              <a:buClr>
                <a:schemeClr val="dk1"/>
              </a:buClr>
              <a:buSzPts val="1800"/>
              <a:buChar char="○"/>
              <a:defRPr b="0" i="0" u="none" strike="noStrike" cap="none">
                <a:solidFill>
                  <a:schemeClr val="dk1"/>
                </a:solidFill>
              </a:defRPr>
            </a:lvl8pPr>
            <a:lvl9pPr marL="4114800" marR="0" lvl="8" indent="-317500" algn="l" rtl="0">
              <a:spcBef>
                <a:spcPts val="492"/>
              </a:spcBef>
              <a:spcAft>
                <a:spcPts val="0"/>
              </a:spcAft>
              <a:buClr>
                <a:schemeClr val="dk1"/>
              </a:buClr>
              <a:buSzPts val="1400"/>
              <a:buChar char="■"/>
              <a:defRPr b="0" i="0" u="none" strike="noStrike" cap="none">
                <a:solidFill>
                  <a:schemeClr val="dk1"/>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halt mit drei Textspalten">
  <p:cSld name="Inhalt mit drei Textspalten">
    <p:spTree>
      <p:nvGrpSpPr>
        <p:cNvPr id="1" name="Shape 24"/>
        <p:cNvGrpSpPr/>
        <p:nvPr/>
      </p:nvGrpSpPr>
      <p:grpSpPr>
        <a:xfrm>
          <a:off x="0" y="0"/>
          <a:ext cx="0" cy="0"/>
          <a:chOff x="0" y="0"/>
          <a:chExt cx="0" cy="0"/>
        </a:xfrm>
      </p:grpSpPr>
      <p:sp>
        <p:nvSpPr>
          <p:cNvPr id="25" name="Google Shape;25;p5"/>
          <p:cNvSpPr/>
          <p:nvPr/>
        </p:nvSpPr>
        <p:spPr>
          <a:xfrm>
            <a:off x="336550" y="333375"/>
            <a:ext cx="11518900" cy="6191250"/>
          </a:xfrm>
          <a:prstGeom prst="rect">
            <a:avLst/>
          </a:prstGeom>
          <a:no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FFFFFF"/>
              </a:solidFill>
              <a:latin typeface="Arial"/>
              <a:ea typeface="Arial"/>
              <a:cs typeface="Arial"/>
              <a:sym typeface="Arial"/>
            </a:endParaRPr>
          </a:p>
        </p:txBody>
      </p:sp>
      <p:sp>
        <p:nvSpPr>
          <p:cNvPr id="26" name="Google Shape;26;p5"/>
          <p:cNvSpPr txBox="1">
            <a:spLocks noGrp="1"/>
          </p:cNvSpPr>
          <p:nvPr>
            <p:ph type="body" idx="1"/>
          </p:nvPr>
        </p:nvSpPr>
        <p:spPr>
          <a:xfrm>
            <a:off x="4461781" y="1800000"/>
            <a:ext cx="3240000" cy="4086000"/>
          </a:xfrm>
          <a:prstGeom prst="rect">
            <a:avLst/>
          </a:prstGeom>
          <a:noFill/>
          <a:ln>
            <a:noFill/>
          </a:ln>
        </p:spPr>
        <p:txBody>
          <a:bodyPr spcFirstLastPara="1" wrap="square" lIns="91425" tIns="91425" rIns="91425" bIns="91425" anchor="t" anchorCtr="0">
            <a:noAutofit/>
          </a:bodyPr>
          <a:lstStyle>
            <a:lvl1pPr marL="457200" marR="0" lvl="0" indent="-342900" algn="l" rtl="0">
              <a:spcBef>
                <a:spcPts val="0"/>
              </a:spcBef>
              <a:spcAft>
                <a:spcPts val="0"/>
              </a:spcAft>
              <a:buSzPts val="1800"/>
              <a:buChar char="●"/>
              <a:defRPr b="0" i="0" u="none" strike="noStrike" cap="none">
                <a:solidFill>
                  <a:srgbClr val="4A4A4C"/>
                </a:solidFill>
              </a:defRPr>
            </a:lvl1pPr>
            <a:lvl2pPr marL="914400" marR="0" lvl="1" indent="-342900" algn="l" rtl="0">
              <a:spcBef>
                <a:spcPts val="738"/>
              </a:spcBef>
              <a:spcAft>
                <a:spcPts val="0"/>
              </a:spcAft>
              <a:buSzPts val="1800"/>
              <a:buChar char="○"/>
              <a:defRPr b="0" i="0" u="none" strike="noStrike" cap="none">
                <a:solidFill>
                  <a:srgbClr val="4A4A4C"/>
                </a:solidFill>
              </a:defRPr>
            </a:lvl2pPr>
            <a:lvl3pPr marL="1371600" marR="0" lvl="2" indent="-317500" algn="l" rtl="0">
              <a:spcBef>
                <a:spcPts val="738"/>
              </a:spcBef>
              <a:spcAft>
                <a:spcPts val="0"/>
              </a:spcAft>
              <a:buSzPts val="1400"/>
              <a:buChar char="■"/>
              <a:defRPr b="0" i="0" u="none" strike="noStrike" cap="none">
                <a:solidFill>
                  <a:srgbClr val="4A4A4C"/>
                </a:solidFill>
              </a:defRPr>
            </a:lvl3pPr>
            <a:lvl4pPr marL="1828800" marR="0" lvl="3" indent="-342900" algn="l" rtl="0">
              <a:spcBef>
                <a:spcPts val="738"/>
              </a:spcBef>
              <a:spcAft>
                <a:spcPts val="0"/>
              </a:spcAft>
              <a:buSzPts val="1800"/>
              <a:buChar char="●"/>
              <a:defRPr b="0" i="0" u="none" strike="noStrike" cap="none">
                <a:solidFill>
                  <a:srgbClr val="4A4A4C"/>
                </a:solidFill>
              </a:defRPr>
            </a:lvl4pPr>
            <a:lvl5pPr marL="2286000" marR="0" lvl="4" indent="-342900" algn="l" rtl="0">
              <a:spcBef>
                <a:spcPts val="738"/>
              </a:spcBef>
              <a:spcAft>
                <a:spcPts val="0"/>
              </a:spcAft>
              <a:buSzPts val="1800"/>
              <a:buChar char="○"/>
              <a:defRPr b="0" i="0" u="none" strike="noStrike" cap="none">
                <a:solidFill>
                  <a:srgbClr val="4A4A4C"/>
                </a:solidFill>
              </a:defRPr>
            </a:lvl5pPr>
            <a:lvl6pPr marL="2743200" marR="0" lvl="5" indent="-317500" algn="l" rtl="0">
              <a:spcBef>
                <a:spcPts val="738"/>
              </a:spcBef>
              <a:spcAft>
                <a:spcPts val="0"/>
              </a:spcAft>
              <a:buClr>
                <a:schemeClr val="dk1"/>
              </a:buClr>
              <a:buSzPts val="1400"/>
              <a:buChar char="■"/>
              <a:defRPr b="0" i="0" u="none" strike="noStrike" cap="none">
                <a:solidFill>
                  <a:schemeClr val="dk1"/>
                </a:solidFill>
              </a:defRPr>
            </a:lvl6pPr>
            <a:lvl7pPr marL="3200400" marR="0" lvl="6" indent="-342900" algn="l" rtl="0">
              <a:spcBef>
                <a:spcPts val="492"/>
              </a:spcBef>
              <a:spcAft>
                <a:spcPts val="0"/>
              </a:spcAft>
              <a:buClr>
                <a:schemeClr val="dk1"/>
              </a:buClr>
              <a:buSzPts val="1800"/>
              <a:buChar char="●"/>
              <a:defRPr b="0" i="0" u="none" strike="noStrike" cap="none">
                <a:solidFill>
                  <a:schemeClr val="dk1"/>
                </a:solidFill>
              </a:defRPr>
            </a:lvl7pPr>
            <a:lvl8pPr marL="3657600" marR="0" lvl="7" indent="-342900" algn="l" rtl="0">
              <a:spcBef>
                <a:spcPts val="492"/>
              </a:spcBef>
              <a:spcAft>
                <a:spcPts val="0"/>
              </a:spcAft>
              <a:buClr>
                <a:schemeClr val="dk1"/>
              </a:buClr>
              <a:buSzPts val="1800"/>
              <a:buChar char="○"/>
              <a:defRPr b="0" i="0" u="none" strike="noStrike" cap="none">
                <a:solidFill>
                  <a:schemeClr val="dk1"/>
                </a:solidFill>
              </a:defRPr>
            </a:lvl8pPr>
            <a:lvl9pPr marL="4114800" marR="0" lvl="8" indent="-317500" algn="l" rtl="0">
              <a:spcBef>
                <a:spcPts val="492"/>
              </a:spcBef>
              <a:spcAft>
                <a:spcPts val="0"/>
              </a:spcAft>
              <a:buClr>
                <a:schemeClr val="dk1"/>
              </a:buClr>
              <a:buSzPts val="1400"/>
              <a:buChar char="■"/>
              <a:defRPr b="0" i="0" u="none" strike="noStrike" cap="none">
                <a:solidFill>
                  <a:schemeClr val="dk1"/>
                </a:solidFill>
              </a:defRPr>
            </a:lvl9pPr>
          </a:lstStyle>
          <a:p>
            <a:endParaRPr/>
          </a:p>
        </p:txBody>
      </p:sp>
      <p:sp>
        <p:nvSpPr>
          <p:cNvPr id="27" name="Google Shape;27;p5"/>
          <p:cNvSpPr txBox="1">
            <a:spLocks noGrp="1"/>
          </p:cNvSpPr>
          <p:nvPr>
            <p:ph type="body" idx="2"/>
          </p:nvPr>
        </p:nvSpPr>
        <p:spPr>
          <a:xfrm>
            <a:off x="8100000" y="1800000"/>
            <a:ext cx="3240000" cy="4086000"/>
          </a:xfrm>
          <a:prstGeom prst="rect">
            <a:avLst/>
          </a:prstGeom>
          <a:noFill/>
          <a:ln>
            <a:noFill/>
          </a:ln>
        </p:spPr>
        <p:txBody>
          <a:bodyPr spcFirstLastPara="1" wrap="square" lIns="91425" tIns="91425" rIns="91425" bIns="91425" anchor="t" anchorCtr="0">
            <a:noAutofit/>
          </a:bodyPr>
          <a:lstStyle>
            <a:lvl1pPr marL="457200" marR="0" lvl="0" indent="-342900" algn="l" rtl="0">
              <a:spcBef>
                <a:spcPts val="0"/>
              </a:spcBef>
              <a:spcAft>
                <a:spcPts val="0"/>
              </a:spcAft>
              <a:buSzPts val="1800"/>
              <a:buChar char="●"/>
              <a:defRPr b="0" i="0" u="none" strike="noStrike" cap="none">
                <a:solidFill>
                  <a:srgbClr val="4A4A4C"/>
                </a:solidFill>
              </a:defRPr>
            </a:lvl1pPr>
            <a:lvl2pPr marL="914400" marR="0" lvl="1" indent="-342900" algn="l" rtl="0">
              <a:spcBef>
                <a:spcPts val="738"/>
              </a:spcBef>
              <a:spcAft>
                <a:spcPts val="0"/>
              </a:spcAft>
              <a:buSzPts val="1800"/>
              <a:buChar char="○"/>
              <a:defRPr b="0" i="0" u="none" strike="noStrike" cap="none">
                <a:solidFill>
                  <a:srgbClr val="4A4A4C"/>
                </a:solidFill>
              </a:defRPr>
            </a:lvl2pPr>
            <a:lvl3pPr marL="1371600" marR="0" lvl="2" indent="-317500" algn="l" rtl="0">
              <a:spcBef>
                <a:spcPts val="738"/>
              </a:spcBef>
              <a:spcAft>
                <a:spcPts val="0"/>
              </a:spcAft>
              <a:buSzPts val="1400"/>
              <a:buChar char="■"/>
              <a:defRPr b="0" i="0" u="none" strike="noStrike" cap="none">
                <a:solidFill>
                  <a:srgbClr val="4A4A4C"/>
                </a:solidFill>
              </a:defRPr>
            </a:lvl3pPr>
            <a:lvl4pPr marL="1828800" marR="0" lvl="3" indent="-342900" algn="l" rtl="0">
              <a:spcBef>
                <a:spcPts val="738"/>
              </a:spcBef>
              <a:spcAft>
                <a:spcPts val="0"/>
              </a:spcAft>
              <a:buSzPts val="1800"/>
              <a:buChar char="●"/>
              <a:defRPr b="0" i="0" u="none" strike="noStrike" cap="none">
                <a:solidFill>
                  <a:srgbClr val="4A4A4C"/>
                </a:solidFill>
              </a:defRPr>
            </a:lvl4pPr>
            <a:lvl5pPr marL="2286000" marR="0" lvl="4" indent="-342900" algn="l" rtl="0">
              <a:spcBef>
                <a:spcPts val="738"/>
              </a:spcBef>
              <a:spcAft>
                <a:spcPts val="0"/>
              </a:spcAft>
              <a:buSzPts val="1800"/>
              <a:buChar char="○"/>
              <a:defRPr b="0" i="0" u="none" strike="noStrike" cap="none">
                <a:solidFill>
                  <a:srgbClr val="4A4A4C"/>
                </a:solidFill>
              </a:defRPr>
            </a:lvl5pPr>
            <a:lvl6pPr marL="2743200" marR="0" lvl="5" indent="-317500" algn="l" rtl="0">
              <a:spcBef>
                <a:spcPts val="738"/>
              </a:spcBef>
              <a:spcAft>
                <a:spcPts val="0"/>
              </a:spcAft>
              <a:buClr>
                <a:schemeClr val="dk1"/>
              </a:buClr>
              <a:buSzPts val="1400"/>
              <a:buChar char="■"/>
              <a:defRPr b="0" i="0" u="none" strike="noStrike" cap="none">
                <a:solidFill>
                  <a:schemeClr val="dk1"/>
                </a:solidFill>
              </a:defRPr>
            </a:lvl6pPr>
            <a:lvl7pPr marL="3200400" marR="0" lvl="6" indent="-342900" algn="l" rtl="0">
              <a:spcBef>
                <a:spcPts val="492"/>
              </a:spcBef>
              <a:spcAft>
                <a:spcPts val="0"/>
              </a:spcAft>
              <a:buClr>
                <a:schemeClr val="dk1"/>
              </a:buClr>
              <a:buSzPts val="1800"/>
              <a:buChar char="●"/>
              <a:defRPr b="0" i="0" u="none" strike="noStrike" cap="none">
                <a:solidFill>
                  <a:schemeClr val="dk1"/>
                </a:solidFill>
              </a:defRPr>
            </a:lvl7pPr>
            <a:lvl8pPr marL="3657600" marR="0" lvl="7" indent="-342900" algn="l" rtl="0">
              <a:spcBef>
                <a:spcPts val="492"/>
              </a:spcBef>
              <a:spcAft>
                <a:spcPts val="0"/>
              </a:spcAft>
              <a:buClr>
                <a:schemeClr val="dk1"/>
              </a:buClr>
              <a:buSzPts val="1800"/>
              <a:buChar char="○"/>
              <a:defRPr b="0" i="0" u="none" strike="noStrike" cap="none">
                <a:solidFill>
                  <a:schemeClr val="dk1"/>
                </a:solidFill>
              </a:defRPr>
            </a:lvl8pPr>
            <a:lvl9pPr marL="4114800" marR="0" lvl="8" indent="-317500" algn="l" rtl="0">
              <a:spcBef>
                <a:spcPts val="492"/>
              </a:spcBef>
              <a:spcAft>
                <a:spcPts val="0"/>
              </a:spcAft>
              <a:buClr>
                <a:schemeClr val="dk1"/>
              </a:buClr>
              <a:buSzPts val="1400"/>
              <a:buChar char="■"/>
              <a:defRPr b="0" i="0" u="none" strike="noStrike" cap="none">
                <a:solidFill>
                  <a:schemeClr val="dk1"/>
                </a:solidFill>
              </a:defRPr>
            </a:lvl9pPr>
          </a:lstStyle>
          <a:p>
            <a:endParaRPr/>
          </a:p>
        </p:txBody>
      </p:sp>
      <p:sp>
        <p:nvSpPr>
          <p:cNvPr id="28" name="Google Shape;28;p5"/>
          <p:cNvSpPr txBox="1">
            <a:spLocks noGrp="1"/>
          </p:cNvSpPr>
          <p:nvPr>
            <p:ph type="body" idx="3"/>
          </p:nvPr>
        </p:nvSpPr>
        <p:spPr>
          <a:xfrm>
            <a:off x="855925" y="1800000"/>
            <a:ext cx="3240000" cy="4086000"/>
          </a:xfrm>
          <a:prstGeom prst="rect">
            <a:avLst/>
          </a:prstGeom>
          <a:noFill/>
          <a:ln>
            <a:noFill/>
          </a:ln>
        </p:spPr>
        <p:txBody>
          <a:bodyPr spcFirstLastPara="1" wrap="square" lIns="91425" tIns="91425" rIns="91425" bIns="91425" anchor="t" anchorCtr="0">
            <a:noAutofit/>
          </a:bodyPr>
          <a:lstStyle>
            <a:lvl1pPr marL="457200" marR="0" lvl="0" indent="-342900" algn="l" rtl="0">
              <a:spcBef>
                <a:spcPts val="0"/>
              </a:spcBef>
              <a:spcAft>
                <a:spcPts val="0"/>
              </a:spcAft>
              <a:buSzPts val="1800"/>
              <a:buChar char="●"/>
              <a:defRPr b="0" i="0" u="none" strike="noStrike" cap="none">
                <a:solidFill>
                  <a:srgbClr val="4A4A4C"/>
                </a:solidFill>
              </a:defRPr>
            </a:lvl1pPr>
            <a:lvl2pPr marL="914400" marR="0" lvl="1" indent="-342900" algn="l" rtl="0">
              <a:spcBef>
                <a:spcPts val="738"/>
              </a:spcBef>
              <a:spcAft>
                <a:spcPts val="0"/>
              </a:spcAft>
              <a:buSzPts val="1800"/>
              <a:buChar char="○"/>
              <a:defRPr b="0" i="0" u="none" strike="noStrike" cap="none">
                <a:solidFill>
                  <a:srgbClr val="4A4A4C"/>
                </a:solidFill>
              </a:defRPr>
            </a:lvl2pPr>
            <a:lvl3pPr marL="1371600" marR="0" lvl="2" indent="-317500" algn="l" rtl="0">
              <a:spcBef>
                <a:spcPts val="738"/>
              </a:spcBef>
              <a:spcAft>
                <a:spcPts val="0"/>
              </a:spcAft>
              <a:buSzPts val="1400"/>
              <a:buChar char="■"/>
              <a:defRPr b="0" i="0" u="none" strike="noStrike" cap="none">
                <a:solidFill>
                  <a:srgbClr val="4A4A4C"/>
                </a:solidFill>
              </a:defRPr>
            </a:lvl3pPr>
            <a:lvl4pPr marL="1828800" marR="0" lvl="3" indent="-342900" algn="l" rtl="0">
              <a:spcBef>
                <a:spcPts val="738"/>
              </a:spcBef>
              <a:spcAft>
                <a:spcPts val="0"/>
              </a:spcAft>
              <a:buSzPts val="1800"/>
              <a:buChar char="●"/>
              <a:defRPr b="0" i="0" u="none" strike="noStrike" cap="none">
                <a:solidFill>
                  <a:srgbClr val="4A4A4C"/>
                </a:solidFill>
              </a:defRPr>
            </a:lvl4pPr>
            <a:lvl5pPr marL="2286000" marR="0" lvl="4" indent="-342900" algn="l" rtl="0">
              <a:spcBef>
                <a:spcPts val="738"/>
              </a:spcBef>
              <a:spcAft>
                <a:spcPts val="0"/>
              </a:spcAft>
              <a:buSzPts val="1800"/>
              <a:buChar char="○"/>
              <a:defRPr b="0" i="0" u="none" strike="noStrike" cap="none">
                <a:solidFill>
                  <a:srgbClr val="4A4A4C"/>
                </a:solidFill>
              </a:defRPr>
            </a:lvl5pPr>
            <a:lvl6pPr marL="2743200" marR="0" lvl="5" indent="-317500" algn="l" rtl="0">
              <a:spcBef>
                <a:spcPts val="738"/>
              </a:spcBef>
              <a:spcAft>
                <a:spcPts val="0"/>
              </a:spcAft>
              <a:buClr>
                <a:schemeClr val="dk1"/>
              </a:buClr>
              <a:buSzPts val="1400"/>
              <a:buChar char="■"/>
              <a:defRPr b="0" i="0" u="none" strike="noStrike" cap="none">
                <a:solidFill>
                  <a:schemeClr val="dk1"/>
                </a:solidFill>
              </a:defRPr>
            </a:lvl6pPr>
            <a:lvl7pPr marL="3200400" marR="0" lvl="6" indent="-342900" algn="l" rtl="0">
              <a:spcBef>
                <a:spcPts val="492"/>
              </a:spcBef>
              <a:spcAft>
                <a:spcPts val="0"/>
              </a:spcAft>
              <a:buClr>
                <a:schemeClr val="dk1"/>
              </a:buClr>
              <a:buSzPts val="1800"/>
              <a:buChar char="●"/>
              <a:defRPr b="0" i="0" u="none" strike="noStrike" cap="none">
                <a:solidFill>
                  <a:schemeClr val="dk1"/>
                </a:solidFill>
              </a:defRPr>
            </a:lvl7pPr>
            <a:lvl8pPr marL="3657600" marR="0" lvl="7" indent="-342900" algn="l" rtl="0">
              <a:spcBef>
                <a:spcPts val="492"/>
              </a:spcBef>
              <a:spcAft>
                <a:spcPts val="0"/>
              </a:spcAft>
              <a:buClr>
                <a:schemeClr val="dk1"/>
              </a:buClr>
              <a:buSzPts val="1800"/>
              <a:buChar char="○"/>
              <a:defRPr b="0" i="0" u="none" strike="noStrike" cap="none">
                <a:solidFill>
                  <a:schemeClr val="dk1"/>
                </a:solidFill>
              </a:defRPr>
            </a:lvl8pPr>
            <a:lvl9pPr marL="4114800" marR="0" lvl="8" indent="-317500" algn="l" rtl="0">
              <a:spcBef>
                <a:spcPts val="492"/>
              </a:spcBef>
              <a:spcAft>
                <a:spcPts val="0"/>
              </a:spcAft>
              <a:buClr>
                <a:schemeClr val="dk1"/>
              </a:buClr>
              <a:buSzPts val="1400"/>
              <a:buChar char="■"/>
              <a:defRPr b="0" i="0" u="none" strike="noStrike" cap="none">
                <a:solidFill>
                  <a:schemeClr val="dk1"/>
                </a:solidFill>
              </a:defRPr>
            </a:lvl9pPr>
          </a:lstStyle>
          <a:p>
            <a:endParaRPr/>
          </a:p>
        </p:txBody>
      </p:sp>
      <p:sp>
        <p:nvSpPr>
          <p:cNvPr id="29" name="Google Shape;29;p5"/>
          <p:cNvSpPr txBox="1">
            <a:spLocks noGrp="1"/>
          </p:cNvSpPr>
          <p:nvPr>
            <p:ph type="title"/>
          </p:nvPr>
        </p:nvSpPr>
        <p:spPr>
          <a:xfrm>
            <a:off x="900000" y="828000"/>
            <a:ext cx="10440000" cy="720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200" b="1" i="0" u="none" strike="noStrike" cap="none">
                <a:solidFill>
                  <a:srgbClr val="4A4A4C"/>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2" marR="0" lvl="5" indent="-3921" algn="l" rtl="0">
              <a:lnSpc>
                <a:spcPct val="89573"/>
              </a:lnSpc>
              <a:spcBef>
                <a:spcPts val="0"/>
              </a:spcBef>
              <a:spcAft>
                <a:spcPts val="0"/>
              </a:spcAft>
              <a:buSzPts val="1400"/>
              <a:buNone/>
              <a:defRPr sz="5908" b="0" i="0" u="none" strike="noStrike" cap="none">
                <a:solidFill>
                  <a:srgbClr val="646466"/>
                </a:solidFill>
              </a:defRPr>
            </a:lvl6pPr>
            <a:lvl7pPr marL="1125444"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4"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halt mit Bild (1)">
  <p:cSld name="Inhalt mit Bild (1)">
    <p:spTree>
      <p:nvGrpSpPr>
        <p:cNvPr id="1" name="Shape 30"/>
        <p:cNvGrpSpPr/>
        <p:nvPr/>
      </p:nvGrpSpPr>
      <p:grpSpPr>
        <a:xfrm>
          <a:off x="0" y="0"/>
          <a:ext cx="0" cy="0"/>
          <a:chOff x="0" y="0"/>
          <a:chExt cx="0" cy="0"/>
        </a:xfrm>
      </p:grpSpPr>
      <p:sp>
        <p:nvSpPr>
          <p:cNvPr id="31" name="Google Shape;31;p6"/>
          <p:cNvSpPr/>
          <p:nvPr/>
        </p:nvSpPr>
        <p:spPr>
          <a:xfrm>
            <a:off x="3791750" y="2564925"/>
            <a:ext cx="7200000" cy="3024300"/>
          </a:xfrm>
          <a:prstGeom prst="rect">
            <a:avLst/>
          </a:prstGeom>
          <a:solidFill>
            <a:srgbClr val="FFFFFF">
              <a:alpha val="71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 name="Google Shape;32;p6"/>
          <p:cNvPicPr preferRelativeResize="0"/>
          <p:nvPr/>
        </p:nvPicPr>
        <p:blipFill rotWithShape="1">
          <a:blip r:embed="rId2">
            <a:alphaModFix/>
          </a:blip>
          <a:srcRect t="6231" b="13135"/>
          <a:stretch/>
        </p:blipFill>
        <p:spPr>
          <a:xfrm>
            <a:off x="334800" y="333375"/>
            <a:ext cx="11520000" cy="6191250"/>
          </a:xfrm>
          <a:prstGeom prst="rect">
            <a:avLst/>
          </a:prstGeom>
          <a:noFill/>
          <a:ln>
            <a:noFill/>
          </a:ln>
        </p:spPr>
      </p:pic>
      <p:sp>
        <p:nvSpPr>
          <p:cNvPr id="33" name="Google Shape;33;p6"/>
          <p:cNvSpPr/>
          <p:nvPr/>
        </p:nvSpPr>
        <p:spPr>
          <a:xfrm>
            <a:off x="336550" y="333375"/>
            <a:ext cx="11520600" cy="6191400"/>
          </a:xfrm>
          <a:prstGeom prst="rect">
            <a:avLst/>
          </a:prstGeom>
          <a:no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FFFFFF"/>
              </a:solidFill>
              <a:latin typeface="Arial"/>
              <a:ea typeface="Arial"/>
              <a:cs typeface="Arial"/>
              <a:sym typeface="Arial"/>
            </a:endParaRPr>
          </a:p>
        </p:txBody>
      </p:sp>
      <p:sp>
        <p:nvSpPr>
          <p:cNvPr id="34" name="Google Shape;34;p6"/>
          <p:cNvSpPr txBox="1"/>
          <p:nvPr/>
        </p:nvSpPr>
        <p:spPr>
          <a:xfrm>
            <a:off x="4459288" y="6448425"/>
            <a:ext cx="7396162"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1231" b="0" i="0" u="none" strike="noStrike" cap="none">
              <a:solidFill>
                <a:srgbClr val="A0A5A7"/>
              </a:solidFill>
              <a:latin typeface="Arial"/>
              <a:ea typeface="Arial"/>
              <a:cs typeface="Arial"/>
              <a:sym typeface="Arial"/>
            </a:endParaRPr>
          </a:p>
        </p:txBody>
      </p:sp>
      <p:sp>
        <p:nvSpPr>
          <p:cNvPr id="35" name="Google Shape;35;p6"/>
          <p:cNvSpPr/>
          <p:nvPr/>
        </p:nvSpPr>
        <p:spPr>
          <a:xfrm>
            <a:off x="3791750" y="2564925"/>
            <a:ext cx="7200000" cy="3024300"/>
          </a:xfrm>
          <a:prstGeom prst="rect">
            <a:avLst/>
          </a:prstGeom>
          <a:solidFill>
            <a:srgbClr val="FFFFFF">
              <a:alpha val="71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6"/>
          <p:cNvSpPr txBox="1">
            <a:spLocks noGrp="1"/>
          </p:cNvSpPr>
          <p:nvPr>
            <p:ph type="title"/>
          </p:nvPr>
        </p:nvSpPr>
        <p:spPr>
          <a:xfrm>
            <a:off x="4079750" y="2880000"/>
            <a:ext cx="6516000" cy="4815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b="1">
                <a:solidFill>
                  <a:srgbClr val="4A4A4C"/>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1" marR="0" lvl="5" indent="-3921" algn="l" rtl="0">
              <a:lnSpc>
                <a:spcPct val="89573"/>
              </a:lnSpc>
              <a:spcBef>
                <a:spcPts val="0"/>
              </a:spcBef>
              <a:spcAft>
                <a:spcPts val="0"/>
              </a:spcAft>
              <a:buSzPts val="1400"/>
              <a:buNone/>
              <a:defRPr sz="5908" b="0" i="0" u="none" strike="noStrike" cap="none">
                <a:solidFill>
                  <a:srgbClr val="646466"/>
                </a:solidFill>
              </a:defRPr>
            </a:lvl6pPr>
            <a:lvl7pPr marL="1125443"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5"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
        <p:nvSpPr>
          <p:cNvPr id="37" name="Google Shape;37;p6"/>
          <p:cNvSpPr txBox="1">
            <a:spLocks noGrp="1"/>
          </p:cNvSpPr>
          <p:nvPr>
            <p:ph type="body" idx="1"/>
          </p:nvPr>
        </p:nvSpPr>
        <p:spPr>
          <a:xfrm>
            <a:off x="4079750" y="3481900"/>
            <a:ext cx="6516000" cy="17550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42900" rtl="0">
              <a:spcBef>
                <a:spcPts val="738"/>
              </a:spcBef>
              <a:spcAft>
                <a:spcPts val="0"/>
              </a:spcAft>
              <a:buSzPts val="1800"/>
              <a:buChar char="○"/>
              <a:defRPr/>
            </a:lvl2pPr>
            <a:lvl3pPr marL="1371600" lvl="2" indent="-317500" rtl="0">
              <a:spcBef>
                <a:spcPts val="738"/>
              </a:spcBef>
              <a:spcAft>
                <a:spcPts val="0"/>
              </a:spcAft>
              <a:buSzPts val="1400"/>
              <a:buChar char="■"/>
              <a:defRPr/>
            </a:lvl3pPr>
            <a:lvl4pPr marL="1828800" lvl="3" indent="-342900" rtl="0">
              <a:spcBef>
                <a:spcPts val="738"/>
              </a:spcBef>
              <a:spcAft>
                <a:spcPts val="0"/>
              </a:spcAft>
              <a:buSzPts val="1800"/>
              <a:buChar char="●"/>
              <a:defRPr/>
            </a:lvl4pPr>
            <a:lvl5pPr marL="2286000" lvl="4" indent="-342900" rtl="0">
              <a:spcBef>
                <a:spcPts val="738"/>
              </a:spcBef>
              <a:spcAft>
                <a:spcPts val="0"/>
              </a:spcAft>
              <a:buSzPts val="1800"/>
              <a:buChar char="○"/>
              <a:defRPr/>
            </a:lvl5pPr>
            <a:lvl6pPr marL="2743200" lvl="5" indent="-317500" rtl="0">
              <a:spcBef>
                <a:spcPts val="738"/>
              </a:spcBef>
              <a:spcAft>
                <a:spcPts val="0"/>
              </a:spcAft>
              <a:buSzPts val="1400"/>
              <a:buChar char="■"/>
              <a:defRPr/>
            </a:lvl6pPr>
            <a:lvl7pPr marL="3200400" lvl="6" indent="-342900" rtl="0">
              <a:spcBef>
                <a:spcPts val="492"/>
              </a:spcBef>
              <a:spcAft>
                <a:spcPts val="0"/>
              </a:spcAft>
              <a:buSzPts val="1800"/>
              <a:buChar char="●"/>
              <a:defRPr/>
            </a:lvl7pPr>
            <a:lvl8pPr marL="3657600" lvl="7" indent="-342900" rtl="0">
              <a:spcBef>
                <a:spcPts val="492"/>
              </a:spcBef>
              <a:spcAft>
                <a:spcPts val="0"/>
              </a:spcAft>
              <a:buSzPts val="1800"/>
              <a:buChar char="○"/>
              <a:defRPr/>
            </a:lvl8pPr>
            <a:lvl9pPr marL="4114800" lvl="8" indent="-317500" rtl="0">
              <a:spcBef>
                <a:spcPts val="492"/>
              </a:spcBef>
              <a:spcAft>
                <a:spcPts val="0"/>
              </a:spcAft>
              <a:buSzPts val="14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halt mit Bild (2)">
  <p:cSld name="Inhalt mit Bild (2)">
    <p:spTree>
      <p:nvGrpSpPr>
        <p:cNvPr id="1" name="Shape 38"/>
        <p:cNvGrpSpPr/>
        <p:nvPr/>
      </p:nvGrpSpPr>
      <p:grpSpPr>
        <a:xfrm>
          <a:off x="0" y="0"/>
          <a:ext cx="0" cy="0"/>
          <a:chOff x="0" y="0"/>
          <a:chExt cx="0" cy="0"/>
        </a:xfrm>
      </p:grpSpPr>
      <p:pic>
        <p:nvPicPr>
          <p:cNvPr id="39" name="Google Shape;39;p7" descr="_MG_2070_edited.jpg"/>
          <p:cNvPicPr preferRelativeResize="0"/>
          <p:nvPr/>
        </p:nvPicPr>
        <p:blipFill rotWithShape="1">
          <a:blip r:embed="rId2">
            <a:alphaModFix/>
          </a:blip>
          <a:srcRect/>
          <a:stretch/>
        </p:blipFill>
        <p:spPr>
          <a:xfrm>
            <a:off x="336550" y="333375"/>
            <a:ext cx="11518900" cy="6191250"/>
          </a:xfrm>
          <a:prstGeom prst="rect">
            <a:avLst/>
          </a:prstGeom>
          <a:noFill/>
          <a:ln>
            <a:noFill/>
          </a:ln>
        </p:spPr>
      </p:pic>
      <p:sp>
        <p:nvSpPr>
          <p:cNvPr id="40" name="Google Shape;40;p7"/>
          <p:cNvSpPr/>
          <p:nvPr/>
        </p:nvSpPr>
        <p:spPr>
          <a:xfrm>
            <a:off x="336550" y="333375"/>
            <a:ext cx="11520488" cy="6191250"/>
          </a:xfrm>
          <a:prstGeom prst="rect">
            <a:avLst/>
          </a:prstGeom>
          <a:no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FFFFFF"/>
              </a:solidFill>
              <a:latin typeface="Arial"/>
              <a:ea typeface="Arial"/>
              <a:cs typeface="Arial"/>
              <a:sym typeface="Arial"/>
            </a:endParaRPr>
          </a:p>
        </p:txBody>
      </p:sp>
      <p:sp>
        <p:nvSpPr>
          <p:cNvPr id="41" name="Google Shape;41;p7"/>
          <p:cNvSpPr txBox="1"/>
          <p:nvPr/>
        </p:nvSpPr>
        <p:spPr>
          <a:xfrm>
            <a:off x="4459288" y="6448425"/>
            <a:ext cx="7396162"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1231" b="0" i="0" u="none" strike="noStrike" cap="none">
              <a:solidFill>
                <a:srgbClr val="A0A5A7"/>
              </a:solidFill>
              <a:latin typeface="Arial"/>
              <a:ea typeface="Arial"/>
              <a:cs typeface="Arial"/>
              <a:sym typeface="Arial"/>
            </a:endParaRPr>
          </a:p>
        </p:txBody>
      </p:sp>
      <p:sp>
        <p:nvSpPr>
          <p:cNvPr id="42" name="Google Shape;42;p7"/>
          <p:cNvSpPr/>
          <p:nvPr/>
        </p:nvSpPr>
        <p:spPr>
          <a:xfrm>
            <a:off x="3791750" y="2564925"/>
            <a:ext cx="7200000" cy="3024300"/>
          </a:xfrm>
          <a:prstGeom prst="rect">
            <a:avLst/>
          </a:prstGeom>
          <a:solidFill>
            <a:srgbClr val="FFFFFF">
              <a:alpha val="71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7"/>
          <p:cNvSpPr txBox="1">
            <a:spLocks noGrp="1"/>
          </p:cNvSpPr>
          <p:nvPr>
            <p:ph type="title"/>
          </p:nvPr>
        </p:nvSpPr>
        <p:spPr>
          <a:xfrm>
            <a:off x="4079750" y="2880000"/>
            <a:ext cx="6516000" cy="4815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b="1">
                <a:solidFill>
                  <a:srgbClr val="4A4A4C"/>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1" marR="0" lvl="5" indent="-3921" algn="l" rtl="0">
              <a:lnSpc>
                <a:spcPct val="89573"/>
              </a:lnSpc>
              <a:spcBef>
                <a:spcPts val="0"/>
              </a:spcBef>
              <a:spcAft>
                <a:spcPts val="0"/>
              </a:spcAft>
              <a:buSzPts val="1400"/>
              <a:buNone/>
              <a:defRPr sz="5908" b="0" i="0" u="none" strike="noStrike" cap="none">
                <a:solidFill>
                  <a:srgbClr val="646466"/>
                </a:solidFill>
              </a:defRPr>
            </a:lvl6pPr>
            <a:lvl7pPr marL="1125443"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5"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
        <p:nvSpPr>
          <p:cNvPr id="44" name="Google Shape;44;p7"/>
          <p:cNvSpPr txBox="1">
            <a:spLocks noGrp="1"/>
          </p:cNvSpPr>
          <p:nvPr>
            <p:ph type="body" idx="1"/>
          </p:nvPr>
        </p:nvSpPr>
        <p:spPr>
          <a:xfrm>
            <a:off x="4079750" y="3481900"/>
            <a:ext cx="6516000" cy="17550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42900" rtl="0">
              <a:spcBef>
                <a:spcPts val="738"/>
              </a:spcBef>
              <a:spcAft>
                <a:spcPts val="0"/>
              </a:spcAft>
              <a:buSzPts val="1800"/>
              <a:buChar char="○"/>
              <a:defRPr/>
            </a:lvl2pPr>
            <a:lvl3pPr marL="1371600" lvl="2" indent="-317500" rtl="0">
              <a:spcBef>
                <a:spcPts val="738"/>
              </a:spcBef>
              <a:spcAft>
                <a:spcPts val="0"/>
              </a:spcAft>
              <a:buSzPts val="1400"/>
              <a:buChar char="■"/>
              <a:defRPr/>
            </a:lvl3pPr>
            <a:lvl4pPr marL="1828800" lvl="3" indent="-342900" rtl="0">
              <a:spcBef>
                <a:spcPts val="738"/>
              </a:spcBef>
              <a:spcAft>
                <a:spcPts val="0"/>
              </a:spcAft>
              <a:buSzPts val="1800"/>
              <a:buChar char="●"/>
              <a:defRPr/>
            </a:lvl4pPr>
            <a:lvl5pPr marL="2286000" lvl="4" indent="-342900" rtl="0">
              <a:spcBef>
                <a:spcPts val="738"/>
              </a:spcBef>
              <a:spcAft>
                <a:spcPts val="0"/>
              </a:spcAft>
              <a:buSzPts val="1800"/>
              <a:buChar char="○"/>
              <a:defRPr/>
            </a:lvl5pPr>
            <a:lvl6pPr marL="2743200" lvl="5" indent="-317500" rtl="0">
              <a:spcBef>
                <a:spcPts val="738"/>
              </a:spcBef>
              <a:spcAft>
                <a:spcPts val="0"/>
              </a:spcAft>
              <a:buSzPts val="1400"/>
              <a:buChar char="■"/>
              <a:defRPr/>
            </a:lvl6pPr>
            <a:lvl7pPr marL="3200400" lvl="6" indent="-342900" rtl="0">
              <a:spcBef>
                <a:spcPts val="492"/>
              </a:spcBef>
              <a:spcAft>
                <a:spcPts val="0"/>
              </a:spcAft>
              <a:buSzPts val="1800"/>
              <a:buChar char="●"/>
              <a:defRPr/>
            </a:lvl7pPr>
            <a:lvl8pPr marL="3657600" lvl="7" indent="-342900" rtl="0">
              <a:spcBef>
                <a:spcPts val="492"/>
              </a:spcBef>
              <a:spcAft>
                <a:spcPts val="0"/>
              </a:spcAft>
              <a:buSzPts val="1800"/>
              <a:buChar char="○"/>
              <a:defRPr/>
            </a:lvl8pPr>
            <a:lvl9pPr marL="4114800" lvl="8" indent="-317500" rtl="0">
              <a:spcBef>
                <a:spcPts val="492"/>
              </a:spcBef>
              <a:spcAft>
                <a:spcPts val="0"/>
              </a:spcAft>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alt mit Bild (10)">
  <p:cSld name="Inhalt mit Bild (10)">
    <p:spTree>
      <p:nvGrpSpPr>
        <p:cNvPr id="1" name="Shape 45"/>
        <p:cNvGrpSpPr/>
        <p:nvPr/>
      </p:nvGrpSpPr>
      <p:grpSpPr>
        <a:xfrm>
          <a:off x="0" y="0"/>
          <a:ext cx="0" cy="0"/>
          <a:chOff x="0" y="0"/>
          <a:chExt cx="0" cy="0"/>
        </a:xfrm>
      </p:grpSpPr>
      <p:pic>
        <p:nvPicPr>
          <p:cNvPr id="46" name="Google Shape;46;p8"/>
          <p:cNvPicPr preferRelativeResize="0"/>
          <p:nvPr/>
        </p:nvPicPr>
        <p:blipFill rotWithShape="1">
          <a:blip r:embed="rId2">
            <a:alphaModFix/>
          </a:blip>
          <a:srcRect/>
          <a:stretch/>
        </p:blipFill>
        <p:spPr>
          <a:xfrm>
            <a:off x="341313" y="333375"/>
            <a:ext cx="11515725" cy="6191250"/>
          </a:xfrm>
          <a:prstGeom prst="rect">
            <a:avLst/>
          </a:prstGeom>
          <a:noFill/>
          <a:ln>
            <a:noFill/>
          </a:ln>
        </p:spPr>
      </p:pic>
      <p:sp>
        <p:nvSpPr>
          <p:cNvPr id="47" name="Google Shape;47;p8"/>
          <p:cNvSpPr/>
          <p:nvPr/>
        </p:nvSpPr>
        <p:spPr>
          <a:xfrm>
            <a:off x="336550" y="333375"/>
            <a:ext cx="11520488" cy="6191250"/>
          </a:xfrm>
          <a:prstGeom prst="rect">
            <a:avLst/>
          </a:prstGeom>
          <a:no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FFFFFF"/>
              </a:solidFill>
              <a:latin typeface="Arial"/>
              <a:ea typeface="Arial"/>
              <a:cs typeface="Arial"/>
              <a:sym typeface="Arial"/>
            </a:endParaRPr>
          </a:p>
        </p:txBody>
      </p:sp>
      <p:sp>
        <p:nvSpPr>
          <p:cNvPr id="48" name="Google Shape;48;p8"/>
          <p:cNvSpPr txBox="1"/>
          <p:nvPr/>
        </p:nvSpPr>
        <p:spPr>
          <a:xfrm>
            <a:off x="4459288" y="6448425"/>
            <a:ext cx="7396162"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1231" b="0" i="0" u="none" strike="noStrike" cap="none">
              <a:solidFill>
                <a:srgbClr val="A0A5A7"/>
              </a:solidFill>
              <a:latin typeface="Arial"/>
              <a:ea typeface="Arial"/>
              <a:cs typeface="Arial"/>
              <a:sym typeface="Arial"/>
            </a:endParaRPr>
          </a:p>
        </p:txBody>
      </p:sp>
      <p:sp>
        <p:nvSpPr>
          <p:cNvPr id="49" name="Google Shape;49;p8"/>
          <p:cNvSpPr/>
          <p:nvPr/>
        </p:nvSpPr>
        <p:spPr>
          <a:xfrm>
            <a:off x="3791750" y="2564925"/>
            <a:ext cx="7200000" cy="3024300"/>
          </a:xfrm>
          <a:prstGeom prst="rect">
            <a:avLst/>
          </a:prstGeom>
          <a:solidFill>
            <a:srgbClr val="FFFFFF">
              <a:alpha val="71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8"/>
          <p:cNvSpPr txBox="1">
            <a:spLocks noGrp="1"/>
          </p:cNvSpPr>
          <p:nvPr>
            <p:ph type="title"/>
          </p:nvPr>
        </p:nvSpPr>
        <p:spPr>
          <a:xfrm>
            <a:off x="4079750" y="2880000"/>
            <a:ext cx="6516000" cy="4815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b="1">
                <a:solidFill>
                  <a:srgbClr val="4A4A4C"/>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1" marR="0" lvl="5" indent="-3921" algn="l" rtl="0">
              <a:lnSpc>
                <a:spcPct val="89573"/>
              </a:lnSpc>
              <a:spcBef>
                <a:spcPts val="0"/>
              </a:spcBef>
              <a:spcAft>
                <a:spcPts val="0"/>
              </a:spcAft>
              <a:buSzPts val="1400"/>
              <a:buNone/>
              <a:defRPr sz="5908" b="0" i="0" u="none" strike="noStrike" cap="none">
                <a:solidFill>
                  <a:srgbClr val="646466"/>
                </a:solidFill>
              </a:defRPr>
            </a:lvl6pPr>
            <a:lvl7pPr marL="1125443"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5"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
        <p:nvSpPr>
          <p:cNvPr id="51" name="Google Shape;51;p8"/>
          <p:cNvSpPr txBox="1">
            <a:spLocks noGrp="1"/>
          </p:cNvSpPr>
          <p:nvPr>
            <p:ph type="body" idx="1"/>
          </p:nvPr>
        </p:nvSpPr>
        <p:spPr>
          <a:xfrm>
            <a:off x="4079750" y="3481900"/>
            <a:ext cx="6516000" cy="17550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42900" rtl="0">
              <a:spcBef>
                <a:spcPts val="738"/>
              </a:spcBef>
              <a:spcAft>
                <a:spcPts val="0"/>
              </a:spcAft>
              <a:buSzPts val="1800"/>
              <a:buChar char="○"/>
              <a:defRPr/>
            </a:lvl2pPr>
            <a:lvl3pPr marL="1371600" lvl="2" indent="-317500" rtl="0">
              <a:spcBef>
                <a:spcPts val="738"/>
              </a:spcBef>
              <a:spcAft>
                <a:spcPts val="0"/>
              </a:spcAft>
              <a:buSzPts val="1400"/>
              <a:buChar char="■"/>
              <a:defRPr/>
            </a:lvl3pPr>
            <a:lvl4pPr marL="1828800" lvl="3" indent="-342900" rtl="0">
              <a:spcBef>
                <a:spcPts val="738"/>
              </a:spcBef>
              <a:spcAft>
                <a:spcPts val="0"/>
              </a:spcAft>
              <a:buSzPts val="1800"/>
              <a:buChar char="●"/>
              <a:defRPr/>
            </a:lvl4pPr>
            <a:lvl5pPr marL="2286000" lvl="4" indent="-342900" rtl="0">
              <a:spcBef>
                <a:spcPts val="738"/>
              </a:spcBef>
              <a:spcAft>
                <a:spcPts val="0"/>
              </a:spcAft>
              <a:buSzPts val="1800"/>
              <a:buChar char="○"/>
              <a:defRPr/>
            </a:lvl5pPr>
            <a:lvl6pPr marL="2743200" lvl="5" indent="-317500" rtl="0">
              <a:spcBef>
                <a:spcPts val="738"/>
              </a:spcBef>
              <a:spcAft>
                <a:spcPts val="0"/>
              </a:spcAft>
              <a:buSzPts val="1400"/>
              <a:buChar char="■"/>
              <a:defRPr/>
            </a:lvl6pPr>
            <a:lvl7pPr marL="3200400" lvl="6" indent="-342900" rtl="0">
              <a:spcBef>
                <a:spcPts val="492"/>
              </a:spcBef>
              <a:spcAft>
                <a:spcPts val="0"/>
              </a:spcAft>
              <a:buSzPts val="1800"/>
              <a:buChar char="●"/>
              <a:defRPr/>
            </a:lvl7pPr>
            <a:lvl8pPr marL="3657600" lvl="7" indent="-342900" rtl="0">
              <a:spcBef>
                <a:spcPts val="492"/>
              </a:spcBef>
              <a:spcAft>
                <a:spcPts val="0"/>
              </a:spcAft>
              <a:buSzPts val="1800"/>
              <a:buChar char="○"/>
              <a:defRPr/>
            </a:lvl8pPr>
            <a:lvl9pPr marL="4114800" lvl="8" indent="-317500" rtl="0">
              <a:spcBef>
                <a:spcPts val="492"/>
              </a:spcBef>
              <a:spcAft>
                <a:spcPts val="0"/>
              </a:spcAft>
              <a:buSzPts val="14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Bild NoC">
  <p:cSld name="Inhalt mit Bild NoC">
    <p:spTree>
      <p:nvGrpSpPr>
        <p:cNvPr id="1" name="Shape 52"/>
        <p:cNvGrpSpPr/>
        <p:nvPr/>
      </p:nvGrpSpPr>
      <p:grpSpPr>
        <a:xfrm>
          <a:off x="0" y="0"/>
          <a:ext cx="0" cy="0"/>
          <a:chOff x="0" y="0"/>
          <a:chExt cx="0" cy="0"/>
        </a:xfrm>
      </p:grpSpPr>
      <p:sp>
        <p:nvSpPr>
          <p:cNvPr id="53" name="Google Shape;53;p9"/>
          <p:cNvSpPr/>
          <p:nvPr/>
        </p:nvSpPr>
        <p:spPr>
          <a:xfrm>
            <a:off x="336550" y="333375"/>
            <a:ext cx="11520488" cy="6191250"/>
          </a:xfrm>
          <a:prstGeom prst="rect">
            <a:avLst/>
          </a:prstGeom>
          <a:no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FFFFFF"/>
              </a:solidFill>
              <a:latin typeface="PT Sans"/>
              <a:ea typeface="PT Sans"/>
              <a:cs typeface="PT Sans"/>
              <a:sym typeface="PT Sans"/>
            </a:endParaRPr>
          </a:p>
        </p:txBody>
      </p:sp>
      <p:pic>
        <p:nvPicPr>
          <p:cNvPr id="54" name="Google Shape;54;p9"/>
          <p:cNvPicPr preferRelativeResize="0"/>
          <p:nvPr/>
        </p:nvPicPr>
        <p:blipFill rotWithShape="1">
          <a:blip r:embed="rId2">
            <a:alphaModFix/>
          </a:blip>
          <a:srcRect l="2404" t="19680" r="15287" b="17673"/>
          <a:stretch/>
        </p:blipFill>
        <p:spPr>
          <a:xfrm>
            <a:off x="334800" y="333375"/>
            <a:ext cx="11518900" cy="6191250"/>
          </a:xfrm>
          <a:prstGeom prst="rect">
            <a:avLst/>
          </a:prstGeom>
          <a:noFill/>
          <a:ln>
            <a:noFill/>
          </a:ln>
        </p:spPr>
      </p:pic>
      <p:sp>
        <p:nvSpPr>
          <p:cNvPr id="55" name="Google Shape;55;p9"/>
          <p:cNvSpPr txBox="1"/>
          <p:nvPr/>
        </p:nvSpPr>
        <p:spPr>
          <a:xfrm>
            <a:off x="4459288" y="6448425"/>
            <a:ext cx="7396162"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1231" b="0" i="0" u="none" strike="noStrike" cap="none">
              <a:solidFill>
                <a:srgbClr val="A0A5A7"/>
              </a:solidFill>
              <a:latin typeface="Arial"/>
              <a:ea typeface="Arial"/>
              <a:cs typeface="Arial"/>
              <a:sym typeface="Arial"/>
            </a:endParaRPr>
          </a:p>
        </p:txBody>
      </p:sp>
      <p:sp>
        <p:nvSpPr>
          <p:cNvPr id="56" name="Google Shape;56;p9"/>
          <p:cNvSpPr/>
          <p:nvPr/>
        </p:nvSpPr>
        <p:spPr>
          <a:xfrm>
            <a:off x="1048550" y="2564925"/>
            <a:ext cx="7200000" cy="3024300"/>
          </a:xfrm>
          <a:prstGeom prst="rect">
            <a:avLst/>
          </a:prstGeom>
          <a:solidFill>
            <a:srgbClr val="FFFFFF">
              <a:alpha val="71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9"/>
          <p:cNvSpPr txBox="1">
            <a:spLocks noGrp="1"/>
          </p:cNvSpPr>
          <p:nvPr>
            <p:ph type="title"/>
          </p:nvPr>
        </p:nvSpPr>
        <p:spPr>
          <a:xfrm>
            <a:off x="1336550" y="2880000"/>
            <a:ext cx="6516000" cy="4815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b="1">
                <a:solidFill>
                  <a:srgbClr val="4A4A4C"/>
                </a:solidFill>
              </a:defRPr>
            </a:lvl1pPr>
            <a:lvl2pPr marL="0" marR="0" lvl="1" indent="0" algn="l" rtl="0">
              <a:lnSpc>
                <a:spcPct val="89627"/>
              </a:lnSpc>
              <a:spcBef>
                <a:spcPts val="0"/>
              </a:spcBef>
              <a:spcAft>
                <a:spcPts val="0"/>
              </a:spcAft>
              <a:buSzPts val="1400"/>
              <a:buNone/>
              <a:defRPr sz="5900" b="0" i="0" u="none" strike="noStrike" cap="none">
                <a:solidFill>
                  <a:srgbClr val="404040"/>
                </a:solidFill>
              </a:defRPr>
            </a:lvl2pPr>
            <a:lvl3pPr marL="0" marR="0" lvl="2" indent="0" algn="l" rtl="0">
              <a:lnSpc>
                <a:spcPct val="89627"/>
              </a:lnSpc>
              <a:spcBef>
                <a:spcPts val="0"/>
              </a:spcBef>
              <a:spcAft>
                <a:spcPts val="0"/>
              </a:spcAft>
              <a:buSzPts val="1400"/>
              <a:buNone/>
              <a:defRPr sz="5900" b="0" i="0" u="none" strike="noStrike" cap="none">
                <a:solidFill>
                  <a:srgbClr val="404040"/>
                </a:solidFill>
              </a:defRPr>
            </a:lvl3pPr>
            <a:lvl4pPr marL="0" marR="0" lvl="3" indent="0" algn="l" rtl="0">
              <a:lnSpc>
                <a:spcPct val="89627"/>
              </a:lnSpc>
              <a:spcBef>
                <a:spcPts val="0"/>
              </a:spcBef>
              <a:spcAft>
                <a:spcPts val="0"/>
              </a:spcAft>
              <a:buSzPts val="1400"/>
              <a:buNone/>
              <a:defRPr sz="5900" b="0" i="0" u="none" strike="noStrike" cap="none">
                <a:solidFill>
                  <a:srgbClr val="404040"/>
                </a:solidFill>
              </a:defRPr>
            </a:lvl4pPr>
            <a:lvl5pPr marL="0" marR="0" lvl="4" indent="0" algn="l" rtl="0">
              <a:lnSpc>
                <a:spcPct val="89627"/>
              </a:lnSpc>
              <a:spcBef>
                <a:spcPts val="0"/>
              </a:spcBef>
              <a:spcAft>
                <a:spcPts val="0"/>
              </a:spcAft>
              <a:buSzPts val="1400"/>
              <a:buNone/>
              <a:defRPr sz="5900" b="0" i="0" u="none" strike="noStrike" cap="none">
                <a:solidFill>
                  <a:srgbClr val="404040"/>
                </a:solidFill>
              </a:defRPr>
            </a:lvl5pPr>
            <a:lvl6pPr marL="562721" marR="0" lvl="5" indent="-3921" algn="l" rtl="0">
              <a:lnSpc>
                <a:spcPct val="89573"/>
              </a:lnSpc>
              <a:spcBef>
                <a:spcPts val="0"/>
              </a:spcBef>
              <a:spcAft>
                <a:spcPts val="0"/>
              </a:spcAft>
              <a:buSzPts val="1400"/>
              <a:buNone/>
              <a:defRPr sz="5908" b="0" i="0" u="none" strike="noStrike" cap="none">
                <a:solidFill>
                  <a:srgbClr val="646466"/>
                </a:solidFill>
              </a:defRPr>
            </a:lvl6pPr>
            <a:lvl7pPr marL="1125443" marR="0" lvl="6" indent="-7843" algn="l" rtl="0">
              <a:lnSpc>
                <a:spcPct val="89573"/>
              </a:lnSpc>
              <a:spcBef>
                <a:spcPts val="0"/>
              </a:spcBef>
              <a:spcAft>
                <a:spcPts val="0"/>
              </a:spcAft>
              <a:buSzPts val="1400"/>
              <a:buNone/>
              <a:defRPr sz="5908" b="0" i="0" u="none" strike="noStrike" cap="none">
                <a:solidFill>
                  <a:srgbClr val="646466"/>
                </a:solidFill>
              </a:defRPr>
            </a:lvl7pPr>
            <a:lvl8pPr marL="1688165" marR="0" lvl="7" indent="-11765" algn="l" rtl="0">
              <a:lnSpc>
                <a:spcPct val="89573"/>
              </a:lnSpc>
              <a:spcBef>
                <a:spcPts val="0"/>
              </a:spcBef>
              <a:spcAft>
                <a:spcPts val="0"/>
              </a:spcAft>
              <a:buSzPts val="1400"/>
              <a:buNone/>
              <a:defRPr sz="5908" b="0" i="0" u="none" strike="noStrike" cap="none">
                <a:solidFill>
                  <a:srgbClr val="646466"/>
                </a:solidFill>
              </a:defRPr>
            </a:lvl8pPr>
            <a:lvl9pPr marL="2250887" marR="0" lvl="8" indent="-2987" algn="l" rtl="0">
              <a:lnSpc>
                <a:spcPct val="89573"/>
              </a:lnSpc>
              <a:spcBef>
                <a:spcPts val="0"/>
              </a:spcBef>
              <a:spcAft>
                <a:spcPts val="0"/>
              </a:spcAft>
              <a:buSzPts val="1400"/>
              <a:buNone/>
              <a:defRPr sz="5908" b="0" i="0" u="none" strike="noStrike" cap="none">
                <a:solidFill>
                  <a:srgbClr val="646466"/>
                </a:solidFill>
              </a:defRPr>
            </a:lvl9pPr>
          </a:lstStyle>
          <a:p>
            <a:endParaRPr/>
          </a:p>
        </p:txBody>
      </p:sp>
      <p:sp>
        <p:nvSpPr>
          <p:cNvPr id="58" name="Google Shape;58;p9"/>
          <p:cNvSpPr txBox="1">
            <a:spLocks noGrp="1"/>
          </p:cNvSpPr>
          <p:nvPr>
            <p:ph type="body" idx="1"/>
          </p:nvPr>
        </p:nvSpPr>
        <p:spPr>
          <a:xfrm>
            <a:off x="1336550" y="3481900"/>
            <a:ext cx="6516000" cy="17550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42900" rtl="0">
              <a:spcBef>
                <a:spcPts val="738"/>
              </a:spcBef>
              <a:spcAft>
                <a:spcPts val="0"/>
              </a:spcAft>
              <a:buSzPts val="1800"/>
              <a:buChar char="○"/>
              <a:defRPr/>
            </a:lvl2pPr>
            <a:lvl3pPr marL="1371600" lvl="2" indent="-317500" rtl="0">
              <a:spcBef>
                <a:spcPts val="738"/>
              </a:spcBef>
              <a:spcAft>
                <a:spcPts val="0"/>
              </a:spcAft>
              <a:buSzPts val="1400"/>
              <a:buChar char="■"/>
              <a:defRPr/>
            </a:lvl3pPr>
            <a:lvl4pPr marL="1828800" lvl="3" indent="-342900" rtl="0">
              <a:spcBef>
                <a:spcPts val="738"/>
              </a:spcBef>
              <a:spcAft>
                <a:spcPts val="0"/>
              </a:spcAft>
              <a:buSzPts val="1800"/>
              <a:buChar char="●"/>
              <a:defRPr/>
            </a:lvl4pPr>
            <a:lvl5pPr marL="2286000" lvl="4" indent="-342900" rtl="0">
              <a:spcBef>
                <a:spcPts val="738"/>
              </a:spcBef>
              <a:spcAft>
                <a:spcPts val="0"/>
              </a:spcAft>
              <a:buSzPts val="1800"/>
              <a:buChar char="○"/>
              <a:defRPr/>
            </a:lvl5pPr>
            <a:lvl6pPr marL="2743200" lvl="5" indent="-317500" rtl="0">
              <a:spcBef>
                <a:spcPts val="738"/>
              </a:spcBef>
              <a:spcAft>
                <a:spcPts val="0"/>
              </a:spcAft>
              <a:buSzPts val="1400"/>
              <a:buChar char="■"/>
              <a:defRPr/>
            </a:lvl6pPr>
            <a:lvl7pPr marL="3200400" lvl="6" indent="-342900" rtl="0">
              <a:spcBef>
                <a:spcPts val="492"/>
              </a:spcBef>
              <a:spcAft>
                <a:spcPts val="0"/>
              </a:spcAft>
              <a:buSzPts val="1800"/>
              <a:buChar char="●"/>
              <a:defRPr/>
            </a:lvl7pPr>
            <a:lvl8pPr marL="3657600" lvl="7" indent="-342900" rtl="0">
              <a:spcBef>
                <a:spcPts val="492"/>
              </a:spcBef>
              <a:spcAft>
                <a:spcPts val="0"/>
              </a:spcAft>
              <a:buSzPts val="1800"/>
              <a:buChar char="○"/>
              <a:defRPr/>
            </a:lvl8pPr>
            <a:lvl9pPr marL="4114800" lvl="8" indent="-317500" rtl="0">
              <a:spcBef>
                <a:spcPts val="492"/>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Zwischenfolie Pantone 314 U">
  <p:cSld name="Zwischenfolie Pantone 314 U">
    <p:spTree>
      <p:nvGrpSpPr>
        <p:cNvPr id="1" name="Shape 59"/>
        <p:cNvGrpSpPr/>
        <p:nvPr/>
      </p:nvGrpSpPr>
      <p:grpSpPr>
        <a:xfrm>
          <a:off x="0" y="0"/>
          <a:ext cx="0" cy="0"/>
          <a:chOff x="0" y="0"/>
          <a:chExt cx="0" cy="0"/>
        </a:xfrm>
      </p:grpSpPr>
      <p:sp>
        <p:nvSpPr>
          <p:cNvPr id="60" name="Google Shape;60;p10"/>
          <p:cNvSpPr/>
          <p:nvPr/>
        </p:nvSpPr>
        <p:spPr>
          <a:xfrm>
            <a:off x="336550" y="333375"/>
            <a:ext cx="11520488" cy="6191250"/>
          </a:xfrm>
          <a:prstGeom prst="rect">
            <a:avLst/>
          </a:prstGeom>
          <a:solidFill>
            <a:schemeClr val="accent1"/>
          </a:solidFill>
          <a:ln w="12700" cap="flat" cmpd="sng">
            <a:solidFill>
              <a:srgbClr val="007BA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890074"/>
              </a:solidFill>
              <a:latin typeface="Arial"/>
              <a:ea typeface="Arial"/>
              <a:cs typeface="Arial"/>
              <a:sym typeface="Arial"/>
            </a:endParaRPr>
          </a:p>
        </p:txBody>
      </p:sp>
      <p:pic>
        <p:nvPicPr>
          <p:cNvPr id="61" name="Google Shape;61;p10" descr="logo_HIIG_white.eps"/>
          <p:cNvPicPr preferRelativeResize="0"/>
          <p:nvPr/>
        </p:nvPicPr>
        <p:blipFill rotWithShape="1">
          <a:blip r:embed="rId2">
            <a:alphaModFix/>
          </a:blip>
          <a:srcRect/>
          <a:stretch/>
        </p:blipFill>
        <p:spPr>
          <a:xfrm>
            <a:off x="10377488" y="476250"/>
            <a:ext cx="542925" cy="865188"/>
          </a:xfrm>
          <a:prstGeom prst="rect">
            <a:avLst/>
          </a:prstGeom>
          <a:noFill/>
          <a:ln>
            <a:noFill/>
          </a:ln>
        </p:spPr>
      </p:pic>
      <p:sp>
        <p:nvSpPr>
          <p:cNvPr id="62" name="Google Shape;62;p10"/>
          <p:cNvSpPr txBox="1">
            <a:spLocks noGrp="1"/>
          </p:cNvSpPr>
          <p:nvPr>
            <p:ph type="title"/>
          </p:nvPr>
        </p:nvSpPr>
        <p:spPr>
          <a:xfrm>
            <a:off x="900000" y="4320000"/>
            <a:ext cx="10440000" cy="11160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2200"/>
              <a:buNone/>
              <a:defRPr b="1" i="0" u="none" strike="noStrike" cap="none">
                <a:solidFill>
                  <a:schemeClr val="lt1"/>
                </a:solidFill>
              </a:defRPr>
            </a:lvl1pPr>
            <a:lvl2pPr marL="0" marR="0" lvl="1" indent="0" algn="l" rtl="0">
              <a:lnSpc>
                <a:spcPct val="89627"/>
              </a:lnSpc>
              <a:spcBef>
                <a:spcPts val="0"/>
              </a:spcBef>
              <a:spcAft>
                <a:spcPts val="0"/>
              </a:spcAft>
              <a:buSzPts val="2200"/>
              <a:buNone/>
              <a:defRPr sz="2200" b="0" i="0" u="none" strike="noStrike" cap="none">
                <a:solidFill>
                  <a:srgbClr val="404040"/>
                </a:solidFill>
              </a:defRPr>
            </a:lvl2pPr>
            <a:lvl3pPr marL="0" marR="0" lvl="2" indent="0" algn="l" rtl="0">
              <a:lnSpc>
                <a:spcPct val="89627"/>
              </a:lnSpc>
              <a:spcBef>
                <a:spcPts val="0"/>
              </a:spcBef>
              <a:spcAft>
                <a:spcPts val="0"/>
              </a:spcAft>
              <a:buSzPts val="2200"/>
              <a:buNone/>
              <a:defRPr sz="2200" b="0" i="0" u="none" strike="noStrike" cap="none">
                <a:solidFill>
                  <a:srgbClr val="404040"/>
                </a:solidFill>
              </a:defRPr>
            </a:lvl3pPr>
            <a:lvl4pPr marL="0" marR="0" lvl="3" indent="0" algn="l" rtl="0">
              <a:lnSpc>
                <a:spcPct val="89627"/>
              </a:lnSpc>
              <a:spcBef>
                <a:spcPts val="0"/>
              </a:spcBef>
              <a:spcAft>
                <a:spcPts val="0"/>
              </a:spcAft>
              <a:buSzPts val="2200"/>
              <a:buNone/>
              <a:defRPr sz="2200" b="0" i="0" u="none" strike="noStrike" cap="none">
                <a:solidFill>
                  <a:srgbClr val="404040"/>
                </a:solidFill>
              </a:defRPr>
            </a:lvl4pPr>
            <a:lvl5pPr marL="0" marR="0" lvl="4" indent="0" algn="l" rtl="0">
              <a:lnSpc>
                <a:spcPct val="89627"/>
              </a:lnSpc>
              <a:spcBef>
                <a:spcPts val="0"/>
              </a:spcBef>
              <a:spcAft>
                <a:spcPts val="0"/>
              </a:spcAft>
              <a:buSzPts val="2200"/>
              <a:buNone/>
              <a:defRPr sz="2200" b="0" i="0" u="none" strike="noStrike" cap="none">
                <a:solidFill>
                  <a:srgbClr val="404040"/>
                </a:solidFill>
              </a:defRPr>
            </a:lvl5pPr>
            <a:lvl6pPr marL="562722" marR="0" lvl="5" indent="-3921" algn="l" rtl="0">
              <a:lnSpc>
                <a:spcPct val="89573"/>
              </a:lnSpc>
              <a:spcBef>
                <a:spcPts val="0"/>
              </a:spcBef>
              <a:spcAft>
                <a:spcPts val="0"/>
              </a:spcAft>
              <a:buSzPts val="2200"/>
              <a:buNone/>
              <a:defRPr sz="2200" b="0" i="0" u="none" strike="noStrike" cap="none">
                <a:solidFill>
                  <a:srgbClr val="646466"/>
                </a:solidFill>
              </a:defRPr>
            </a:lvl6pPr>
            <a:lvl7pPr marL="1125444" marR="0" lvl="6" indent="-7843" algn="l" rtl="0">
              <a:lnSpc>
                <a:spcPct val="89573"/>
              </a:lnSpc>
              <a:spcBef>
                <a:spcPts val="0"/>
              </a:spcBef>
              <a:spcAft>
                <a:spcPts val="0"/>
              </a:spcAft>
              <a:buSzPts val="2200"/>
              <a:buNone/>
              <a:defRPr sz="2200" b="0" i="0" u="none" strike="noStrike" cap="none">
                <a:solidFill>
                  <a:srgbClr val="646466"/>
                </a:solidFill>
              </a:defRPr>
            </a:lvl7pPr>
            <a:lvl8pPr marL="1688165" marR="0" lvl="7" indent="-11764" algn="l" rtl="0">
              <a:lnSpc>
                <a:spcPct val="89573"/>
              </a:lnSpc>
              <a:spcBef>
                <a:spcPts val="0"/>
              </a:spcBef>
              <a:spcAft>
                <a:spcPts val="0"/>
              </a:spcAft>
              <a:buSzPts val="2200"/>
              <a:buNone/>
              <a:defRPr sz="2200" b="0" i="0" u="none" strike="noStrike" cap="none">
                <a:solidFill>
                  <a:srgbClr val="646466"/>
                </a:solidFill>
              </a:defRPr>
            </a:lvl8pPr>
            <a:lvl9pPr marL="2250887" marR="0" lvl="8" indent="-2987" algn="l" rtl="0">
              <a:lnSpc>
                <a:spcPct val="89573"/>
              </a:lnSpc>
              <a:spcBef>
                <a:spcPts val="0"/>
              </a:spcBef>
              <a:spcAft>
                <a:spcPts val="0"/>
              </a:spcAft>
              <a:buSzPts val="2200"/>
              <a:buNone/>
              <a:defRPr sz="2200" b="0" i="0" u="none" strike="noStrike" cap="none">
                <a:solidFill>
                  <a:srgbClr val="646466"/>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Zwischenfolie Pantone 383 U ">
  <p:cSld name="Zwischenfolie Pantone 383 U ">
    <p:spTree>
      <p:nvGrpSpPr>
        <p:cNvPr id="1" name="Shape 63"/>
        <p:cNvGrpSpPr/>
        <p:nvPr/>
      </p:nvGrpSpPr>
      <p:grpSpPr>
        <a:xfrm>
          <a:off x="0" y="0"/>
          <a:ext cx="0" cy="0"/>
          <a:chOff x="0" y="0"/>
          <a:chExt cx="0" cy="0"/>
        </a:xfrm>
      </p:grpSpPr>
      <p:sp>
        <p:nvSpPr>
          <p:cNvPr id="64" name="Google Shape;64;p11"/>
          <p:cNvSpPr/>
          <p:nvPr/>
        </p:nvSpPr>
        <p:spPr>
          <a:xfrm>
            <a:off x="336550" y="333375"/>
            <a:ext cx="11520488" cy="6191250"/>
          </a:xfrm>
          <a:prstGeom prst="rect">
            <a:avLst/>
          </a:prstGeom>
          <a:solidFill>
            <a:schemeClr val="accent2"/>
          </a:solidFill>
          <a:ln w="12700"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890074"/>
              </a:solidFill>
              <a:latin typeface="Arial"/>
              <a:ea typeface="Arial"/>
              <a:cs typeface="Arial"/>
              <a:sym typeface="Arial"/>
            </a:endParaRPr>
          </a:p>
        </p:txBody>
      </p:sp>
      <p:pic>
        <p:nvPicPr>
          <p:cNvPr id="65" name="Google Shape;65;p11" descr="logo_HIIG_white.eps"/>
          <p:cNvPicPr preferRelativeResize="0"/>
          <p:nvPr/>
        </p:nvPicPr>
        <p:blipFill rotWithShape="1">
          <a:blip r:embed="rId2">
            <a:alphaModFix/>
          </a:blip>
          <a:srcRect/>
          <a:stretch/>
        </p:blipFill>
        <p:spPr>
          <a:xfrm>
            <a:off x="10377488" y="476250"/>
            <a:ext cx="542925" cy="865188"/>
          </a:xfrm>
          <a:prstGeom prst="rect">
            <a:avLst/>
          </a:prstGeom>
          <a:noFill/>
          <a:ln>
            <a:noFill/>
          </a:ln>
        </p:spPr>
      </p:pic>
      <p:sp>
        <p:nvSpPr>
          <p:cNvPr id="66" name="Google Shape;66;p11"/>
          <p:cNvSpPr txBox="1">
            <a:spLocks noGrp="1"/>
          </p:cNvSpPr>
          <p:nvPr>
            <p:ph type="title"/>
          </p:nvPr>
        </p:nvSpPr>
        <p:spPr>
          <a:xfrm>
            <a:off x="900000" y="4320000"/>
            <a:ext cx="10440000" cy="11160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2200"/>
              <a:buNone/>
              <a:defRPr b="1" i="0" u="none" strike="noStrike" cap="none">
                <a:solidFill>
                  <a:schemeClr val="lt1"/>
                </a:solidFill>
              </a:defRPr>
            </a:lvl1pPr>
            <a:lvl2pPr marL="0" marR="0" lvl="1" indent="0" algn="l" rtl="0">
              <a:lnSpc>
                <a:spcPct val="89627"/>
              </a:lnSpc>
              <a:spcBef>
                <a:spcPts val="0"/>
              </a:spcBef>
              <a:spcAft>
                <a:spcPts val="0"/>
              </a:spcAft>
              <a:buSzPts val="2200"/>
              <a:buNone/>
              <a:defRPr sz="2200" b="0" i="0" u="none" strike="noStrike" cap="none">
                <a:solidFill>
                  <a:srgbClr val="404040"/>
                </a:solidFill>
              </a:defRPr>
            </a:lvl2pPr>
            <a:lvl3pPr marL="0" marR="0" lvl="2" indent="0" algn="l" rtl="0">
              <a:lnSpc>
                <a:spcPct val="89627"/>
              </a:lnSpc>
              <a:spcBef>
                <a:spcPts val="0"/>
              </a:spcBef>
              <a:spcAft>
                <a:spcPts val="0"/>
              </a:spcAft>
              <a:buSzPts val="2200"/>
              <a:buNone/>
              <a:defRPr sz="2200" b="0" i="0" u="none" strike="noStrike" cap="none">
                <a:solidFill>
                  <a:srgbClr val="404040"/>
                </a:solidFill>
              </a:defRPr>
            </a:lvl3pPr>
            <a:lvl4pPr marL="0" marR="0" lvl="3" indent="0" algn="l" rtl="0">
              <a:lnSpc>
                <a:spcPct val="89627"/>
              </a:lnSpc>
              <a:spcBef>
                <a:spcPts val="0"/>
              </a:spcBef>
              <a:spcAft>
                <a:spcPts val="0"/>
              </a:spcAft>
              <a:buSzPts val="2200"/>
              <a:buNone/>
              <a:defRPr sz="2200" b="0" i="0" u="none" strike="noStrike" cap="none">
                <a:solidFill>
                  <a:srgbClr val="404040"/>
                </a:solidFill>
              </a:defRPr>
            </a:lvl4pPr>
            <a:lvl5pPr marL="0" marR="0" lvl="4" indent="0" algn="l" rtl="0">
              <a:lnSpc>
                <a:spcPct val="89627"/>
              </a:lnSpc>
              <a:spcBef>
                <a:spcPts val="0"/>
              </a:spcBef>
              <a:spcAft>
                <a:spcPts val="0"/>
              </a:spcAft>
              <a:buSzPts val="2200"/>
              <a:buNone/>
              <a:defRPr sz="2200" b="0" i="0" u="none" strike="noStrike" cap="none">
                <a:solidFill>
                  <a:srgbClr val="404040"/>
                </a:solidFill>
              </a:defRPr>
            </a:lvl5pPr>
            <a:lvl6pPr marL="562721" marR="0" lvl="5" indent="-3921" algn="l" rtl="0">
              <a:lnSpc>
                <a:spcPct val="89573"/>
              </a:lnSpc>
              <a:spcBef>
                <a:spcPts val="0"/>
              </a:spcBef>
              <a:spcAft>
                <a:spcPts val="0"/>
              </a:spcAft>
              <a:buSzPts val="2200"/>
              <a:buNone/>
              <a:defRPr sz="2200" b="0" i="0" u="none" strike="noStrike" cap="none">
                <a:solidFill>
                  <a:srgbClr val="646466"/>
                </a:solidFill>
              </a:defRPr>
            </a:lvl6pPr>
            <a:lvl7pPr marL="1125443" marR="0" lvl="6" indent="-7843" algn="l" rtl="0">
              <a:lnSpc>
                <a:spcPct val="89573"/>
              </a:lnSpc>
              <a:spcBef>
                <a:spcPts val="0"/>
              </a:spcBef>
              <a:spcAft>
                <a:spcPts val="0"/>
              </a:spcAft>
              <a:buSzPts val="2200"/>
              <a:buNone/>
              <a:defRPr sz="2200" b="0" i="0" u="none" strike="noStrike" cap="none">
                <a:solidFill>
                  <a:srgbClr val="646466"/>
                </a:solidFill>
              </a:defRPr>
            </a:lvl7pPr>
            <a:lvl8pPr marL="1688165" marR="0" lvl="7" indent="-11765" algn="l" rtl="0">
              <a:lnSpc>
                <a:spcPct val="89573"/>
              </a:lnSpc>
              <a:spcBef>
                <a:spcPts val="0"/>
              </a:spcBef>
              <a:spcAft>
                <a:spcPts val="0"/>
              </a:spcAft>
              <a:buSzPts val="2200"/>
              <a:buNone/>
              <a:defRPr sz="2200" b="0" i="0" u="none" strike="noStrike" cap="none">
                <a:solidFill>
                  <a:srgbClr val="646466"/>
                </a:solidFill>
              </a:defRPr>
            </a:lvl8pPr>
            <a:lvl9pPr marL="2250887" marR="0" lvl="8" indent="-2987" algn="l" rtl="0">
              <a:lnSpc>
                <a:spcPct val="89573"/>
              </a:lnSpc>
              <a:spcBef>
                <a:spcPts val="0"/>
              </a:spcBef>
              <a:spcAft>
                <a:spcPts val="0"/>
              </a:spcAft>
              <a:buSzPts val="2200"/>
              <a:buNone/>
              <a:defRPr sz="2200" b="0" i="0" u="none" strike="noStrike" cap="none">
                <a:solidFill>
                  <a:srgbClr val="646466"/>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Zwischenfolie Pantone 430 U ">
  <p:cSld name="Zwischenfolie Pantone 430 U ">
    <p:spTree>
      <p:nvGrpSpPr>
        <p:cNvPr id="1" name="Shape 67"/>
        <p:cNvGrpSpPr/>
        <p:nvPr/>
      </p:nvGrpSpPr>
      <p:grpSpPr>
        <a:xfrm>
          <a:off x="0" y="0"/>
          <a:ext cx="0" cy="0"/>
          <a:chOff x="0" y="0"/>
          <a:chExt cx="0" cy="0"/>
        </a:xfrm>
      </p:grpSpPr>
      <p:sp>
        <p:nvSpPr>
          <p:cNvPr id="68" name="Google Shape;68;p12"/>
          <p:cNvSpPr/>
          <p:nvPr/>
        </p:nvSpPr>
        <p:spPr>
          <a:xfrm>
            <a:off x="336550" y="333375"/>
            <a:ext cx="11520488" cy="6191250"/>
          </a:xfrm>
          <a:prstGeom prst="rect">
            <a:avLst/>
          </a:prstGeom>
          <a:solidFill>
            <a:srgbClr val="A0A5A7"/>
          </a:solid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890074"/>
              </a:solidFill>
              <a:latin typeface="Arial"/>
              <a:ea typeface="Arial"/>
              <a:cs typeface="Arial"/>
              <a:sym typeface="Arial"/>
            </a:endParaRPr>
          </a:p>
        </p:txBody>
      </p:sp>
      <p:pic>
        <p:nvPicPr>
          <p:cNvPr id="69" name="Google Shape;69;p12" descr="logo_HIIG_white.eps"/>
          <p:cNvPicPr preferRelativeResize="0"/>
          <p:nvPr/>
        </p:nvPicPr>
        <p:blipFill rotWithShape="1">
          <a:blip r:embed="rId2">
            <a:alphaModFix/>
          </a:blip>
          <a:srcRect/>
          <a:stretch/>
        </p:blipFill>
        <p:spPr>
          <a:xfrm>
            <a:off x="10377488" y="476250"/>
            <a:ext cx="542925" cy="865188"/>
          </a:xfrm>
          <a:prstGeom prst="rect">
            <a:avLst/>
          </a:prstGeom>
          <a:noFill/>
          <a:ln>
            <a:noFill/>
          </a:ln>
        </p:spPr>
      </p:pic>
      <p:sp>
        <p:nvSpPr>
          <p:cNvPr id="70" name="Google Shape;70;p12"/>
          <p:cNvSpPr txBox="1">
            <a:spLocks noGrp="1"/>
          </p:cNvSpPr>
          <p:nvPr>
            <p:ph type="title"/>
          </p:nvPr>
        </p:nvSpPr>
        <p:spPr>
          <a:xfrm>
            <a:off x="900000" y="4320000"/>
            <a:ext cx="10440000" cy="11160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2200"/>
              <a:buNone/>
              <a:defRPr b="1" i="0" u="none" strike="noStrike" cap="none">
                <a:solidFill>
                  <a:schemeClr val="lt1"/>
                </a:solidFill>
              </a:defRPr>
            </a:lvl1pPr>
            <a:lvl2pPr marL="0" marR="0" lvl="1" indent="0" algn="l" rtl="0">
              <a:lnSpc>
                <a:spcPct val="89627"/>
              </a:lnSpc>
              <a:spcBef>
                <a:spcPts val="0"/>
              </a:spcBef>
              <a:spcAft>
                <a:spcPts val="0"/>
              </a:spcAft>
              <a:buSzPts val="2200"/>
              <a:buNone/>
              <a:defRPr sz="2200" b="0" i="0" u="none" strike="noStrike" cap="none">
                <a:solidFill>
                  <a:srgbClr val="404040"/>
                </a:solidFill>
              </a:defRPr>
            </a:lvl2pPr>
            <a:lvl3pPr marL="0" marR="0" lvl="2" indent="0" algn="l" rtl="0">
              <a:lnSpc>
                <a:spcPct val="89627"/>
              </a:lnSpc>
              <a:spcBef>
                <a:spcPts val="0"/>
              </a:spcBef>
              <a:spcAft>
                <a:spcPts val="0"/>
              </a:spcAft>
              <a:buSzPts val="2200"/>
              <a:buNone/>
              <a:defRPr sz="2200" b="0" i="0" u="none" strike="noStrike" cap="none">
                <a:solidFill>
                  <a:srgbClr val="404040"/>
                </a:solidFill>
              </a:defRPr>
            </a:lvl3pPr>
            <a:lvl4pPr marL="0" marR="0" lvl="3" indent="0" algn="l" rtl="0">
              <a:lnSpc>
                <a:spcPct val="89627"/>
              </a:lnSpc>
              <a:spcBef>
                <a:spcPts val="0"/>
              </a:spcBef>
              <a:spcAft>
                <a:spcPts val="0"/>
              </a:spcAft>
              <a:buSzPts val="2200"/>
              <a:buNone/>
              <a:defRPr sz="2200" b="0" i="0" u="none" strike="noStrike" cap="none">
                <a:solidFill>
                  <a:srgbClr val="404040"/>
                </a:solidFill>
              </a:defRPr>
            </a:lvl4pPr>
            <a:lvl5pPr marL="0" marR="0" lvl="4" indent="0" algn="l" rtl="0">
              <a:lnSpc>
                <a:spcPct val="89627"/>
              </a:lnSpc>
              <a:spcBef>
                <a:spcPts val="0"/>
              </a:spcBef>
              <a:spcAft>
                <a:spcPts val="0"/>
              </a:spcAft>
              <a:buSzPts val="2200"/>
              <a:buNone/>
              <a:defRPr sz="2200" b="0" i="0" u="none" strike="noStrike" cap="none">
                <a:solidFill>
                  <a:srgbClr val="404040"/>
                </a:solidFill>
              </a:defRPr>
            </a:lvl5pPr>
            <a:lvl6pPr marL="562721" marR="0" lvl="5" indent="-3921" algn="l" rtl="0">
              <a:lnSpc>
                <a:spcPct val="89573"/>
              </a:lnSpc>
              <a:spcBef>
                <a:spcPts val="0"/>
              </a:spcBef>
              <a:spcAft>
                <a:spcPts val="0"/>
              </a:spcAft>
              <a:buSzPts val="2200"/>
              <a:buNone/>
              <a:defRPr sz="2200" b="0" i="0" u="none" strike="noStrike" cap="none">
                <a:solidFill>
                  <a:srgbClr val="646466"/>
                </a:solidFill>
              </a:defRPr>
            </a:lvl6pPr>
            <a:lvl7pPr marL="1125443" marR="0" lvl="6" indent="-7843" algn="l" rtl="0">
              <a:lnSpc>
                <a:spcPct val="89573"/>
              </a:lnSpc>
              <a:spcBef>
                <a:spcPts val="0"/>
              </a:spcBef>
              <a:spcAft>
                <a:spcPts val="0"/>
              </a:spcAft>
              <a:buSzPts val="2200"/>
              <a:buNone/>
              <a:defRPr sz="2200" b="0" i="0" u="none" strike="noStrike" cap="none">
                <a:solidFill>
                  <a:srgbClr val="646466"/>
                </a:solidFill>
              </a:defRPr>
            </a:lvl7pPr>
            <a:lvl8pPr marL="1688165" marR="0" lvl="7" indent="-11765" algn="l" rtl="0">
              <a:lnSpc>
                <a:spcPct val="89573"/>
              </a:lnSpc>
              <a:spcBef>
                <a:spcPts val="0"/>
              </a:spcBef>
              <a:spcAft>
                <a:spcPts val="0"/>
              </a:spcAft>
              <a:buSzPts val="2200"/>
              <a:buNone/>
              <a:defRPr sz="2200" b="0" i="0" u="none" strike="noStrike" cap="none">
                <a:solidFill>
                  <a:srgbClr val="646466"/>
                </a:solidFill>
              </a:defRPr>
            </a:lvl8pPr>
            <a:lvl9pPr marL="2250887" marR="0" lvl="8" indent="-2987" algn="l" rtl="0">
              <a:lnSpc>
                <a:spcPct val="89573"/>
              </a:lnSpc>
              <a:spcBef>
                <a:spcPts val="0"/>
              </a:spcBef>
              <a:spcAft>
                <a:spcPts val="0"/>
              </a:spcAft>
              <a:buSzPts val="2200"/>
              <a:buNone/>
              <a:defRPr sz="2200" b="0" i="0" u="none" strike="noStrike" cap="none">
                <a:solidFill>
                  <a:srgbClr val="646466"/>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Zwischenfolie Dunkelgrün">
  <p:cSld name="Zwischenfolie Dunkelgrün">
    <p:spTree>
      <p:nvGrpSpPr>
        <p:cNvPr id="1" name="Shape 71"/>
        <p:cNvGrpSpPr/>
        <p:nvPr/>
      </p:nvGrpSpPr>
      <p:grpSpPr>
        <a:xfrm>
          <a:off x="0" y="0"/>
          <a:ext cx="0" cy="0"/>
          <a:chOff x="0" y="0"/>
          <a:chExt cx="0" cy="0"/>
        </a:xfrm>
      </p:grpSpPr>
      <p:sp>
        <p:nvSpPr>
          <p:cNvPr id="72" name="Google Shape;72;p13"/>
          <p:cNvSpPr/>
          <p:nvPr/>
        </p:nvSpPr>
        <p:spPr>
          <a:xfrm>
            <a:off x="336550" y="333375"/>
            <a:ext cx="11520488" cy="6191250"/>
          </a:xfrm>
          <a:prstGeom prst="rect">
            <a:avLst/>
          </a:prstGeom>
          <a:solidFill>
            <a:schemeClr val="accent6"/>
          </a:solid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890074"/>
              </a:solidFill>
              <a:latin typeface="Arial"/>
              <a:ea typeface="Arial"/>
              <a:cs typeface="Arial"/>
              <a:sym typeface="Arial"/>
            </a:endParaRPr>
          </a:p>
        </p:txBody>
      </p:sp>
      <p:pic>
        <p:nvPicPr>
          <p:cNvPr id="73" name="Google Shape;73;p13" descr="logo_HIIG_white.eps"/>
          <p:cNvPicPr preferRelativeResize="0"/>
          <p:nvPr/>
        </p:nvPicPr>
        <p:blipFill rotWithShape="1">
          <a:blip r:embed="rId2">
            <a:alphaModFix/>
          </a:blip>
          <a:srcRect/>
          <a:stretch/>
        </p:blipFill>
        <p:spPr>
          <a:xfrm>
            <a:off x="10377488" y="476250"/>
            <a:ext cx="542925" cy="865188"/>
          </a:xfrm>
          <a:prstGeom prst="rect">
            <a:avLst/>
          </a:prstGeom>
          <a:noFill/>
          <a:ln>
            <a:noFill/>
          </a:ln>
        </p:spPr>
      </p:pic>
      <p:sp>
        <p:nvSpPr>
          <p:cNvPr id="74" name="Google Shape;74;p13"/>
          <p:cNvSpPr txBox="1">
            <a:spLocks noGrp="1"/>
          </p:cNvSpPr>
          <p:nvPr>
            <p:ph type="title"/>
          </p:nvPr>
        </p:nvSpPr>
        <p:spPr>
          <a:xfrm>
            <a:off x="900000" y="4320000"/>
            <a:ext cx="10440000" cy="11160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2200"/>
              <a:buNone/>
              <a:defRPr b="1" i="0" u="none" strike="noStrike" cap="none">
                <a:solidFill>
                  <a:schemeClr val="lt1"/>
                </a:solidFill>
              </a:defRPr>
            </a:lvl1pPr>
            <a:lvl2pPr marL="0" marR="0" lvl="1" indent="0" algn="l" rtl="0">
              <a:lnSpc>
                <a:spcPct val="89627"/>
              </a:lnSpc>
              <a:spcBef>
                <a:spcPts val="0"/>
              </a:spcBef>
              <a:spcAft>
                <a:spcPts val="0"/>
              </a:spcAft>
              <a:buSzPts val="2200"/>
              <a:buNone/>
              <a:defRPr sz="2200" b="0" i="0" u="none" strike="noStrike" cap="none">
                <a:solidFill>
                  <a:srgbClr val="404040"/>
                </a:solidFill>
              </a:defRPr>
            </a:lvl2pPr>
            <a:lvl3pPr marL="0" marR="0" lvl="2" indent="0" algn="l" rtl="0">
              <a:lnSpc>
                <a:spcPct val="89627"/>
              </a:lnSpc>
              <a:spcBef>
                <a:spcPts val="0"/>
              </a:spcBef>
              <a:spcAft>
                <a:spcPts val="0"/>
              </a:spcAft>
              <a:buSzPts val="2200"/>
              <a:buNone/>
              <a:defRPr sz="2200" b="0" i="0" u="none" strike="noStrike" cap="none">
                <a:solidFill>
                  <a:srgbClr val="404040"/>
                </a:solidFill>
              </a:defRPr>
            </a:lvl3pPr>
            <a:lvl4pPr marL="0" marR="0" lvl="3" indent="0" algn="l" rtl="0">
              <a:lnSpc>
                <a:spcPct val="89627"/>
              </a:lnSpc>
              <a:spcBef>
                <a:spcPts val="0"/>
              </a:spcBef>
              <a:spcAft>
                <a:spcPts val="0"/>
              </a:spcAft>
              <a:buSzPts val="2200"/>
              <a:buNone/>
              <a:defRPr sz="2200" b="0" i="0" u="none" strike="noStrike" cap="none">
                <a:solidFill>
                  <a:srgbClr val="404040"/>
                </a:solidFill>
              </a:defRPr>
            </a:lvl4pPr>
            <a:lvl5pPr marL="0" marR="0" lvl="4" indent="0" algn="l" rtl="0">
              <a:lnSpc>
                <a:spcPct val="89627"/>
              </a:lnSpc>
              <a:spcBef>
                <a:spcPts val="0"/>
              </a:spcBef>
              <a:spcAft>
                <a:spcPts val="0"/>
              </a:spcAft>
              <a:buSzPts val="2200"/>
              <a:buNone/>
              <a:defRPr sz="2200" b="0" i="0" u="none" strike="noStrike" cap="none">
                <a:solidFill>
                  <a:srgbClr val="404040"/>
                </a:solidFill>
              </a:defRPr>
            </a:lvl5pPr>
            <a:lvl6pPr marL="562721" marR="0" lvl="5" indent="-3921" algn="l" rtl="0">
              <a:lnSpc>
                <a:spcPct val="89573"/>
              </a:lnSpc>
              <a:spcBef>
                <a:spcPts val="0"/>
              </a:spcBef>
              <a:spcAft>
                <a:spcPts val="0"/>
              </a:spcAft>
              <a:buSzPts val="2200"/>
              <a:buNone/>
              <a:defRPr sz="2200" b="0" i="0" u="none" strike="noStrike" cap="none">
                <a:solidFill>
                  <a:srgbClr val="646466"/>
                </a:solidFill>
              </a:defRPr>
            </a:lvl6pPr>
            <a:lvl7pPr marL="1125443" marR="0" lvl="6" indent="-7843" algn="l" rtl="0">
              <a:lnSpc>
                <a:spcPct val="89573"/>
              </a:lnSpc>
              <a:spcBef>
                <a:spcPts val="0"/>
              </a:spcBef>
              <a:spcAft>
                <a:spcPts val="0"/>
              </a:spcAft>
              <a:buSzPts val="2200"/>
              <a:buNone/>
              <a:defRPr sz="2200" b="0" i="0" u="none" strike="noStrike" cap="none">
                <a:solidFill>
                  <a:srgbClr val="646466"/>
                </a:solidFill>
              </a:defRPr>
            </a:lvl7pPr>
            <a:lvl8pPr marL="1688165" marR="0" lvl="7" indent="-11765" algn="l" rtl="0">
              <a:lnSpc>
                <a:spcPct val="89573"/>
              </a:lnSpc>
              <a:spcBef>
                <a:spcPts val="0"/>
              </a:spcBef>
              <a:spcAft>
                <a:spcPts val="0"/>
              </a:spcAft>
              <a:buSzPts val="2200"/>
              <a:buNone/>
              <a:defRPr sz="2200" b="0" i="0" u="none" strike="noStrike" cap="none">
                <a:solidFill>
                  <a:srgbClr val="646466"/>
                </a:solidFill>
              </a:defRPr>
            </a:lvl8pPr>
            <a:lvl9pPr marL="2250887" marR="0" lvl="8" indent="-2987" algn="l" rtl="0">
              <a:lnSpc>
                <a:spcPct val="89573"/>
              </a:lnSpc>
              <a:spcBef>
                <a:spcPts val="0"/>
              </a:spcBef>
              <a:spcAft>
                <a:spcPts val="0"/>
              </a:spcAft>
              <a:buSzPts val="2200"/>
              <a:buNone/>
              <a:defRPr sz="2200" b="0" i="0" u="none" strike="noStrike" cap="none">
                <a:solidFill>
                  <a:srgbClr val="646466"/>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Zwischenfolie Purpur ">
  <p:cSld name="Zwischenfolie Purpur ">
    <p:spTree>
      <p:nvGrpSpPr>
        <p:cNvPr id="1" name="Shape 75"/>
        <p:cNvGrpSpPr/>
        <p:nvPr/>
      </p:nvGrpSpPr>
      <p:grpSpPr>
        <a:xfrm>
          <a:off x="0" y="0"/>
          <a:ext cx="0" cy="0"/>
          <a:chOff x="0" y="0"/>
          <a:chExt cx="0" cy="0"/>
        </a:xfrm>
      </p:grpSpPr>
      <p:sp>
        <p:nvSpPr>
          <p:cNvPr id="76" name="Google Shape;76;p14"/>
          <p:cNvSpPr/>
          <p:nvPr/>
        </p:nvSpPr>
        <p:spPr>
          <a:xfrm>
            <a:off x="336550" y="333375"/>
            <a:ext cx="11520488" cy="6191250"/>
          </a:xfrm>
          <a:prstGeom prst="rect">
            <a:avLst/>
          </a:prstGeom>
          <a:solidFill>
            <a:srgbClr val="99AA00"/>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890074"/>
              </a:solidFill>
              <a:latin typeface="Arial"/>
              <a:ea typeface="Arial"/>
              <a:cs typeface="Arial"/>
              <a:sym typeface="Arial"/>
            </a:endParaRPr>
          </a:p>
        </p:txBody>
      </p:sp>
      <p:pic>
        <p:nvPicPr>
          <p:cNvPr id="77" name="Google Shape;77;p14" descr="logo_HIIG_white.eps"/>
          <p:cNvPicPr preferRelativeResize="0"/>
          <p:nvPr/>
        </p:nvPicPr>
        <p:blipFill rotWithShape="1">
          <a:blip r:embed="rId2">
            <a:alphaModFix/>
          </a:blip>
          <a:srcRect/>
          <a:stretch/>
        </p:blipFill>
        <p:spPr>
          <a:xfrm>
            <a:off x="10377488" y="476250"/>
            <a:ext cx="542925" cy="865188"/>
          </a:xfrm>
          <a:prstGeom prst="rect">
            <a:avLst/>
          </a:prstGeom>
          <a:noFill/>
          <a:ln>
            <a:noFill/>
          </a:ln>
        </p:spPr>
      </p:pic>
      <p:sp>
        <p:nvSpPr>
          <p:cNvPr id="78" name="Google Shape;78;p14"/>
          <p:cNvSpPr txBox="1">
            <a:spLocks noGrp="1"/>
          </p:cNvSpPr>
          <p:nvPr>
            <p:ph type="title"/>
          </p:nvPr>
        </p:nvSpPr>
        <p:spPr>
          <a:xfrm>
            <a:off x="900000" y="4320000"/>
            <a:ext cx="10440000" cy="11160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2200"/>
              <a:buNone/>
              <a:defRPr b="1" i="0" u="none" strike="noStrike" cap="none">
                <a:solidFill>
                  <a:schemeClr val="lt1"/>
                </a:solidFill>
              </a:defRPr>
            </a:lvl1pPr>
            <a:lvl2pPr marL="0" marR="0" lvl="1" indent="0" algn="l" rtl="0">
              <a:lnSpc>
                <a:spcPct val="89627"/>
              </a:lnSpc>
              <a:spcBef>
                <a:spcPts val="0"/>
              </a:spcBef>
              <a:spcAft>
                <a:spcPts val="0"/>
              </a:spcAft>
              <a:buSzPts val="2200"/>
              <a:buNone/>
              <a:defRPr sz="2200" b="0" i="0" u="none" strike="noStrike" cap="none">
                <a:solidFill>
                  <a:srgbClr val="404040"/>
                </a:solidFill>
              </a:defRPr>
            </a:lvl2pPr>
            <a:lvl3pPr marL="0" marR="0" lvl="2" indent="0" algn="l" rtl="0">
              <a:lnSpc>
                <a:spcPct val="89627"/>
              </a:lnSpc>
              <a:spcBef>
                <a:spcPts val="0"/>
              </a:spcBef>
              <a:spcAft>
                <a:spcPts val="0"/>
              </a:spcAft>
              <a:buSzPts val="2200"/>
              <a:buNone/>
              <a:defRPr sz="2200" b="0" i="0" u="none" strike="noStrike" cap="none">
                <a:solidFill>
                  <a:srgbClr val="404040"/>
                </a:solidFill>
              </a:defRPr>
            </a:lvl3pPr>
            <a:lvl4pPr marL="0" marR="0" lvl="3" indent="0" algn="l" rtl="0">
              <a:lnSpc>
                <a:spcPct val="89627"/>
              </a:lnSpc>
              <a:spcBef>
                <a:spcPts val="0"/>
              </a:spcBef>
              <a:spcAft>
                <a:spcPts val="0"/>
              </a:spcAft>
              <a:buSzPts val="2200"/>
              <a:buNone/>
              <a:defRPr sz="2200" b="0" i="0" u="none" strike="noStrike" cap="none">
                <a:solidFill>
                  <a:srgbClr val="404040"/>
                </a:solidFill>
              </a:defRPr>
            </a:lvl4pPr>
            <a:lvl5pPr marL="0" marR="0" lvl="4" indent="0" algn="l" rtl="0">
              <a:lnSpc>
                <a:spcPct val="89627"/>
              </a:lnSpc>
              <a:spcBef>
                <a:spcPts val="0"/>
              </a:spcBef>
              <a:spcAft>
                <a:spcPts val="0"/>
              </a:spcAft>
              <a:buSzPts val="2200"/>
              <a:buNone/>
              <a:defRPr sz="2200" b="0" i="0" u="none" strike="noStrike" cap="none">
                <a:solidFill>
                  <a:srgbClr val="404040"/>
                </a:solidFill>
              </a:defRPr>
            </a:lvl5pPr>
            <a:lvl6pPr marL="562721" marR="0" lvl="5" indent="-3921" algn="l" rtl="0">
              <a:lnSpc>
                <a:spcPct val="89573"/>
              </a:lnSpc>
              <a:spcBef>
                <a:spcPts val="0"/>
              </a:spcBef>
              <a:spcAft>
                <a:spcPts val="0"/>
              </a:spcAft>
              <a:buSzPts val="2200"/>
              <a:buNone/>
              <a:defRPr sz="2200" b="0" i="0" u="none" strike="noStrike" cap="none">
                <a:solidFill>
                  <a:srgbClr val="646466"/>
                </a:solidFill>
              </a:defRPr>
            </a:lvl6pPr>
            <a:lvl7pPr marL="1125443" marR="0" lvl="6" indent="-7843" algn="l" rtl="0">
              <a:lnSpc>
                <a:spcPct val="89573"/>
              </a:lnSpc>
              <a:spcBef>
                <a:spcPts val="0"/>
              </a:spcBef>
              <a:spcAft>
                <a:spcPts val="0"/>
              </a:spcAft>
              <a:buSzPts val="2200"/>
              <a:buNone/>
              <a:defRPr sz="2200" b="0" i="0" u="none" strike="noStrike" cap="none">
                <a:solidFill>
                  <a:srgbClr val="646466"/>
                </a:solidFill>
              </a:defRPr>
            </a:lvl7pPr>
            <a:lvl8pPr marL="1688165" marR="0" lvl="7" indent="-11765" algn="l" rtl="0">
              <a:lnSpc>
                <a:spcPct val="89573"/>
              </a:lnSpc>
              <a:spcBef>
                <a:spcPts val="0"/>
              </a:spcBef>
              <a:spcAft>
                <a:spcPts val="0"/>
              </a:spcAft>
              <a:buSzPts val="2200"/>
              <a:buNone/>
              <a:defRPr sz="2200" b="0" i="0" u="none" strike="noStrike" cap="none">
                <a:solidFill>
                  <a:srgbClr val="646466"/>
                </a:solidFill>
              </a:defRPr>
            </a:lvl8pPr>
            <a:lvl9pPr marL="2250887" marR="0" lvl="8" indent="-2987" algn="l" rtl="0">
              <a:lnSpc>
                <a:spcPct val="89573"/>
              </a:lnSpc>
              <a:spcBef>
                <a:spcPts val="0"/>
              </a:spcBef>
              <a:spcAft>
                <a:spcPts val="0"/>
              </a:spcAft>
              <a:buSzPts val="2200"/>
              <a:buNone/>
              <a:defRPr sz="2200" b="0" i="0" u="none" strike="noStrike" cap="none">
                <a:solidFill>
                  <a:srgbClr val="646466"/>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Zwischenfolie Sonnengelb ">
  <p:cSld name="Zwischenfolie Sonnengelb ">
    <p:spTree>
      <p:nvGrpSpPr>
        <p:cNvPr id="1" name="Shape 79"/>
        <p:cNvGrpSpPr/>
        <p:nvPr/>
      </p:nvGrpSpPr>
      <p:grpSpPr>
        <a:xfrm>
          <a:off x="0" y="0"/>
          <a:ext cx="0" cy="0"/>
          <a:chOff x="0" y="0"/>
          <a:chExt cx="0" cy="0"/>
        </a:xfrm>
      </p:grpSpPr>
      <p:sp>
        <p:nvSpPr>
          <p:cNvPr id="80" name="Google Shape;80;p15"/>
          <p:cNvSpPr/>
          <p:nvPr/>
        </p:nvSpPr>
        <p:spPr>
          <a:xfrm>
            <a:off x="336550" y="333375"/>
            <a:ext cx="11520488" cy="6191250"/>
          </a:xfrm>
          <a:prstGeom prst="rect">
            <a:avLst/>
          </a:prstGeom>
          <a:solidFill>
            <a:schemeClr val="accent3"/>
          </a:solidFill>
          <a:ln w="127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890074"/>
              </a:solidFill>
              <a:latin typeface="Arial"/>
              <a:ea typeface="Arial"/>
              <a:cs typeface="Arial"/>
              <a:sym typeface="Arial"/>
            </a:endParaRPr>
          </a:p>
        </p:txBody>
      </p:sp>
      <p:pic>
        <p:nvPicPr>
          <p:cNvPr id="81" name="Google Shape;81;p15" descr="logo_HIIG_white.eps"/>
          <p:cNvPicPr preferRelativeResize="0"/>
          <p:nvPr/>
        </p:nvPicPr>
        <p:blipFill rotWithShape="1">
          <a:blip r:embed="rId2">
            <a:alphaModFix/>
          </a:blip>
          <a:srcRect/>
          <a:stretch/>
        </p:blipFill>
        <p:spPr>
          <a:xfrm>
            <a:off x="10377488" y="476250"/>
            <a:ext cx="542925" cy="865188"/>
          </a:xfrm>
          <a:prstGeom prst="rect">
            <a:avLst/>
          </a:prstGeom>
          <a:noFill/>
          <a:ln>
            <a:noFill/>
          </a:ln>
        </p:spPr>
      </p:pic>
      <p:sp>
        <p:nvSpPr>
          <p:cNvPr id="82" name="Google Shape;82;p15"/>
          <p:cNvSpPr txBox="1">
            <a:spLocks noGrp="1"/>
          </p:cNvSpPr>
          <p:nvPr>
            <p:ph type="title"/>
          </p:nvPr>
        </p:nvSpPr>
        <p:spPr>
          <a:xfrm>
            <a:off x="900000" y="4320000"/>
            <a:ext cx="10440000" cy="11160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2200"/>
              <a:buNone/>
              <a:defRPr b="1" i="0" u="none" strike="noStrike" cap="none">
                <a:solidFill>
                  <a:schemeClr val="lt1"/>
                </a:solidFill>
              </a:defRPr>
            </a:lvl1pPr>
            <a:lvl2pPr marL="0" marR="0" lvl="1" indent="0" algn="l" rtl="0">
              <a:lnSpc>
                <a:spcPct val="89627"/>
              </a:lnSpc>
              <a:spcBef>
                <a:spcPts val="0"/>
              </a:spcBef>
              <a:spcAft>
                <a:spcPts val="0"/>
              </a:spcAft>
              <a:buSzPts val="2200"/>
              <a:buNone/>
              <a:defRPr sz="2200" b="0" i="0" u="none" strike="noStrike" cap="none">
                <a:solidFill>
                  <a:srgbClr val="404040"/>
                </a:solidFill>
              </a:defRPr>
            </a:lvl2pPr>
            <a:lvl3pPr marL="0" marR="0" lvl="2" indent="0" algn="l" rtl="0">
              <a:lnSpc>
                <a:spcPct val="89627"/>
              </a:lnSpc>
              <a:spcBef>
                <a:spcPts val="0"/>
              </a:spcBef>
              <a:spcAft>
                <a:spcPts val="0"/>
              </a:spcAft>
              <a:buSzPts val="2200"/>
              <a:buNone/>
              <a:defRPr sz="2200" b="0" i="0" u="none" strike="noStrike" cap="none">
                <a:solidFill>
                  <a:srgbClr val="404040"/>
                </a:solidFill>
              </a:defRPr>
            </a:lvl3pPr>
            <a:lvl4pPr marL="0" marR="0" lvl="3" indent="0" algn="l" rtl="0">
              <a:lnSpc>
                <a:spcPct val="89627"/>
              </a:lnSpc>
              <a:spcBef>
                <a:spcPts val="0"/>
              </a:spcBef>
              <a:spcAft>
                <a:spcPts val="0"/>
              </a:spcAft>
              <a:buSzPts val="2200"/>
              <a:buNone/>
              <a:defRPr sz="2200" b="0" i="0" u="none" strike="noStrike" cap="none">
                <a:solidFill>
                  <a:srgbClr val="404040"/>
                </a:solidFill>
              </a:defRPr>
            </a:lvl4pPr>
            <a:lvl5pPr marL="0" marR="0" lvl="4" indent="0" algn="l" rtl="0">
              <a:lnSpc>
                <a:spcPct val="89627"/>
              </a:lnSpc>
              <a:spcBef>
                <a:spcPts val="0"/>
              </a:spcBef>
              <a:spcAft>
                <a:spcPts val="0"/>
              </a:spcAft>
              <a:buSzPts val="2200"/>
              <a:buNone/>
              <a:defRPr sz="2200" b="0" i="0" u="none" strike="noStrike" cap="none">
                <a:solidFill>
                  <a:srgbClr val="404040"/>
                </a:solidFill>
              </a:defRPr>
            </a:lvl5pPr>
            <a:lvl6pPr marL="562721" marR="0" lvl="5" indent="-3921" algn="l" rtl="0">
              <a:lnSpc>
                <a:spcPct val="89573"/>
              </a:lnSpc>
              <a:spcBef>
                <a:spcPts val="0"/>
              </a:spcBef>
              <a:spcAft>
                <a:spcPts val="0"/>
              </a:spcAft>
              <a:buSzPts val="2200"/>
              <a:buNone/>
              <a:defRPr sz="2200" b="0" i="0" u="none" strike="noStrike" cap="none">
                <a:solidFill>
                  <a:srgbClr val="646466"/>
                </a:solidFill>
              </a:defRPr>
            </a:lvl6pPr>
            <a:lvl7pPr marL="1125443" marR="0" lvl="6" indent="-7843" algn="l" rtl="0">
              <a:lnSpc>
                <a:spcPct val="89573"/>
              </a:lnSpc>
              <a:spcBef>
                <a:spcPts val="0"/>
              </a:spcBef>
              <a:spcAft>
                <a:spcPts val="0"/>
              </a:spcAft>
              <a:buSzPts val="2200"/>
              <a:buNone/>
              <a:defRPr sz="2200" b="0" i="0" u="none" strike="noStrike" cap="none">
                <a:solidFill>
                  <a:srgbClr val="646466"/>
                </a:solidFill>
              </a:defRPr>
            </a:lvl7pPr>
            <a:lvl8pPr marL="1688165" marR="0" lvl="7" indent="-11765" algn="l" rtl="0">
              <a:lnSpc>
                <a:spcPct val="89573"/>
              </a:lnSpc>
              <a:spcBef>
                <a:spcPts val="0"/>
              </a:spcBef>
              <a:spcAft>
                <a:spcPts val="0"/>
              </a:spcAft>
              <a:buSzPts val="2200"/>
              <a:buNone/>
              <a:defRPr sz="2200" b="0" i="0" u="none" strike="noStrike" cap="none">
                <a:solidFill>
                  <a:srgbClr val="646466"/>
                </a:solidFill>
              </a:defRPr>
            </a:lvl8pPr>
            <a:lvl9pPr marL="2250887" marR="0" lvl="8" indent="-2987" algn="l" rtl="0">
              <a:lnSpc>
                <a:spcPct val="89573"/>
              </a:lnSpc>
              <a:spcBef>
                <a:spcPts val="0"/>
              </a:spcBef>
              <a:spcAft>
                <a:spcPts val="0"/>
              </a:spcAft>
              <a:buSzPts val="2200"/>
              <a:buNone/>
              <a:defRPr sz="2200" b="0" i="0" u="none" strike="noStrike" cap="none">
                <a:solidFill>
                  <a:srgbClr val="646466"/>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Zwischenfolie Hellrot ">
  <p:cSld name="Zwischenfolie Hellrot ">
    <p:spTree>
      <p:nvGrpSpPr>
        <p:cNvPr id="1" name="Shape 83"/>
        <p:cNvGrpSpPr/>
        <p:nvPr/>
      </p:nvGrpSpPr>
      <p:grpSpPr>
        <a:xfrm>
          <a:off x="0" y="0"/>
          <a:ext cx="0" cy="0"/>
          <a:chOff x="0" y="0"/>
          <a:chExt cx="0" cy="0"/>
        </a:xfrm>
      </p:grpSpPr>
      <p:sp>
        <p:nvSpPr>
          <p:cNvPr id="84" name="Google Shape;84;p16"/>
          <p:cNvSpPr/>
          <p:nvPr/>
        </p:nvSpPr>
        <p:spPr>
          <a:xfrm>
            <a:off x="336550" y="333375"/>
            <a:ext cx="11520488" cy="6191250"/>
          </a:xfrm>
          <a:prstGeom prst="rect">
            <a:avLst/>
          </a:prstGeom>
          <a:solidFill>
            <a:schemeClr val="accent4"/>
          </a:solidFill>
          <a:ln w="127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890074"/>
              </a:solidFill>
              <a:latin typeface="Arial"/>
              <a:ea typeface="Arial"/>
              <a:cs typeface="Arial"/>
              <a:sym typeface="Arial"/>
            </a:endParaRPr>
          </a:p>
        </p:txBody>
      </p:sp>
      <p:pic>
        <p:nvPicPr>
          <p:cNvPr id="85" name="Google Shape;85;p16" descr="logo_HIIG_white.eps"/>
          <p:cNvPicPr preferRelativeResize="0"/>
          <p:nvPr/>
        </p:nvPicPr>
        <p:blipFill rotWithShape="1">
          <a:blip r:embed="rId2">
            <a:alphaModFix/>
          </a:blip>
          <a:srcRect/>
          <a:stretch/>
        </p:blipFill>
        <p:spPr>
          <a:xfrm>
            <a:off x="10377488" y="476250"/>
            <a:ext cx="542925" cy="865188"/>
          </a:xfrm>
          <a:prstGeom prst="rect">
            <a:avLst/>
          </a:prstGeom>
          <a:noFill/>
          <a:ln>
            <a:noFill/>
          </a:ln>
        </p:spPr>
      </p:pic>
      <p:sp>
        <p:nvSpPr>
          <p:cNvPr id="86" name="Google Shape;86;p16"/>
          <p:cNvSpPr txBox="1">
            <a:spLocks noGrp="1"/>
          </p:cNvSpPr>
          <p:nvPr>
            <p:ph type="title"/>
          </p:nvPr>
        </p:nvSpPr>
        <p:spPr>
          <a:xfrm>
            <a:off x="900000" y="4320000"/>
            <a:ext cx="10440000" cy="11160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2200"/>
              <a:buNone/>
              <a:defRPr b="1" i="0" u="none" strike="noStrike" cap="none">
                <a:solidFill>
                  <a:schemeClr val="lt1"/>
                </a:solidFill>
              </a:defRPr>
            </a:lvl1pPr>
            <a:lvl2pPr marL="0" marR="0" lvl="1" indent="0" algn="l" rtl="0">
              <a:lnSpc>
                <a:spcPct val="89627"/>
              </a:lnSpc>
              <a:spcBef>
                <a:spcPts val="0"/>
              </a:spcBef>
              <a:spcAft>
                <a:spcPts val="0"/>
              </a:spcAft>
              <a:buSzPts val="2200"/>
              <a:buNone/>
              <a:defRPr sz="2200" b="0" i="0" u="none" strike="noStrike" cap="none">
                <a:solidFill>
                  <a:srgbClr val="404040"/>
                </a:solidFill>
              </a:defRPr>
            </a:lvl2pPr>
            <a:lvl3pPr marL="0" marR="0" lvl="2" indent="0" algn="l" rtl="0">
              <a:lnSpc>
                <a:spcPct val="89627"/>
              </a:lnSpc>
              <a:spcBef>
                <a:spcPts val="0"/>
              </a:spcBef>
              <a:spcAft>
                <a:spcPts val="0"/>
              </a:spcAft>
              <a:buSzPts val="2200"/>
              <a:buNone/>
              <a:defRPr sz="2200" b="0" i="0" u="none" strike="noStrike" cap="none">
                <a:solidFill>
                  <a:srgbClr val="404040"/>
                </a:solidFill>
              </a:defRPr>
            </a:lvl3pPr>
            <a:lvl4pPr marL="0" marR="0" lvl="3" indent="0" algn="l" rtl="0">
              <a:lnSpc>
                <a:spcPct val="89627"/>
              </a:lnSpc>
              <a:spcBef>
                <a:spcPts val="0"/>
              </a:spcBef>
              <a:spcAft>
                <a:spcPts val="0"/>
              </a:spcAft>
              <a:buSzPts val="2200"/>
              <a:buNone/>
              <a:defRPr sz="2200" b="0" i="0" u="none" strike="noStrike" cap="none">
                <a:solidFill>
                  <a:srgbClr val="404040"/>
                </a:solidFill>
              </a:defRPr>
            </a:lvl4pPr>
            <a:lvl5pPr marL="0" marR="0" lvl="4" indent="0" algn="l" rtl="0">
              <a:lnSpc>
                <a:spcPct val="89627"/>
              </a:lnSpc>
              <a:spcBef>
                <a:spcPts val="0"/>
              </a:spcBef>
              <a:spcAft>
                <a:spcPts val="0"/>
              </a:spcAft>
              <a:buSzPts val="2200"/>
              <a:buNone/>
              <a:defRPr sz="2200" b="0" i="0" u="none" strike="noStrike" cap="none">
                <a:solidFill>
                  <a:srgbClr val="404040"/>
                </a:solidFill>
              </a:defRPr>
            </a:lvl5pPr>
            <a:lvl6pPr marL="562721" marR="0" lvl="5" indent="-3921" algn="l" rtl="0">
              <a:lnSpc>
                <a:spcPct val="89573"/>
              </a:lnSpc>
              <a:spcBef>
                <a:spcPts val="0"/>
              </a:spcBef>
              <a:spcAft>
                <a:spcPts val="0"/>
              </a:spcAft>
              <a:buSzPts val="2200"/>
              <a:buNone/>
              <a:defRPr sz="2200" b="0" i="0" u="none" strike="noStrike" cap="none">
                <a:solidFill>
                  <a:srgbClr val="646466"/>
                </a:solidFill>
              </a:defRPr>
            </a:lvl6pPr>
            <a:lvl7pPr marL="1125443" marR="0" lvl="6" indent="-7843" algn="l" rtl="0">
              <a:lnSpc>
                <a:spcPct val="89573"/>
              </a:lnSpc>
              <a:spcBef>
                <a:spcPts val="0"/>
              </a:spcBef>
              <a:spcAft>
                <a:spcPts val="0"/>
              </a:spcAft>
              <a:buSzPts val="2200"/>
              <a:buNone/>
              <a:defRPr sz="2200" b="0" i="0" u="none" strike="noStrike" cap="none">
                <a:solidFill>
                  <a:srgbClr val="646466"/>
                </a:solidFill>
              </a:defRPr>
            </a:lvl7pPr>
            <a:lvl8pPr marL="1688165" marR="0" lvl="7" indent="-11765" algn="l" rtl="0">
              <a:lnSpc>
                <a:spcPct val="89573"/>
              </a:lnSpc>
              <a:spcBef>
                <a:spcPts val="0"/>
              </a:spcBef>
              <a:spcAft>
                <a:spcPts val="0"/>
              </a:spcAft>
              <a:buSzPts val="2200"/>
              <a:buNone/>
              <a:defRPr sz="2200" b="0" i="0" u="none" strike="noStrike" cap="none">
                <a:solidFill>
                  <a:srgbClr val="646466"/>
                </a:solidFill>
              </a:defRPr>
            </a:lvl8pPr>
            <a:lvl9pPr marL="2250887" marR="0" lvl="8" indent="-2987" algn="l" rtl="0">
              <a:lnSpc>
                <a:spcPct val="89573"/>
              </a:lnSpc>
              <a:spcBef>
                <a:spcPts val="0"/>
              </a:spcBef>
              <a:spcAft>
                <a:spcPts val="0"/>
              </a:spcAft>
              <a:buSzPts val="2200"/>
              <a:buNone/>
              <a:defRPr sz="2200" b="0" i="0" u="none" strike="noStrike" cap="none">
                <a:solidFill>
                  <a:srgbClr val="646466"/>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Zwischenfolie Dunkelblau ">
  <p:cSld name="Zwischenfolie Dunkelblau ">
    <p:spTree>
      <p:nvGrpSpPr>
        <p:cNvPr id="1" name="Shape 87"/>
        <p:cNvGrpSpPr/>
        <p:nvPr/>
      </p:nvGrpSpPr>
      <p:grpSpPr>
        <a:xfrm>
          <a:off x="0" y="0"/>
          <a:ext cx="0" cy="0"/>
          <a:chOff x="0" y="0"/>
          <a:chExt cx="0" cy="0"/>
        </a:xfrm>
      </p:grpSpPr>
      <p:sp>
        <p:nvSpPr>
          <p:cNvPr id="88" name="Google Shape;88;p17"/>
          <p:cNvSpPr/>
          <p:nvPr/>
        </p:nvSpPr>
        <p:spPr>
          <a:xfrm>
            <a:off x="336550" y="333375"/>
            <a:ext cx="11520488" cy="6191250"/>
          </a:xfrm>
          <a:prstGeom prst="rect">
            <a:avLst/>
          </a:prstGeom>
          <a:solidFill>
            <a:schemeClr val="accent5"/>
          </a:solidFill>
          <a:ln w="127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a:solidFill>
                <a:srgbClr val="890074"/>
              </a:solidFill>
              <a:latin typeface="Arial"/>
              <a:ea typeface="Arial"/>
              <a:cs typeface="Arial"/>
              <a:sym typeface="Arial"/>
            </a:endParaRPr>
          </a:p>
        </p:txBody>
      </p:sp>
      <p:pic>
        <p:nvPicPr>
          <p:cNvPr id="89" name="Google Shape;89;p17" descr="logo_HIIG_white.eps"/>
          <p:cNvPicPr preferRelativeResize="0"/>
          <p:nvPr/>
        </p:nvPicPr>
        <p:blipFill rotWithShape="1">
          <a:blip r:embed="rId2">
            <a:alphaModFix/>
          </a:blip>
          <a:srcRect/>
          <a:stretch/>
        </p:blipFill>
        <p:spPr>
          <a:xfrm>
            <a:off x="10377488" y="476250"/>
            <a:ext cx="542925" cy="865188"/>
          </a:xfrm>
          <a:prstGeom prst="rect">
            <a:avLst/>
          </a:prstGeom>
          <a:noFill/>
          <a:ln>
            <a:noFill/>
          </a:ln>
        </p:spPr>
      </p:pic>
      <p:sp>
        <p:nvSpPr>
          <p:cNvPr id="90" name="Google Shape;90;p17"/>
          <p:cNvSpPr txBox="1">
            <a:spLocks noGrp="1"/>
          </p:cNvSpPr>
          <p:nvPr>
            <p:ph type="title"/>
          </p:nvPr>
        </p:nvSpPr>
        <p:spPr>
          <a:xfrm>
            <a:off x="900000" y="4320000"/>
            <a:ext cx="10440000" cy="11160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2200"/>
              <a:buNone/>
              <a:defRPr b="1" i="0" u="none" strike="noStrike" cap="none">
                <a:solidFill>
                  <a:schemeClr val="lt1"/>
                </a:solidFill>
              </a:defRPr>
            </a:lvl1pPr>
            <a:lvl2pPr marL="0" marR="0" lvl="1" indent="0" algn="l" rtl="0">
              <a:lnSpc>
                <a:spcPct val="89627"/>
              </a:lnSpc>
              <a:spcBef>
                <a:spcPts val="0"/>
              </a:spcBef>
              <a:spcAft>
                <a:spcPts val="0"/>
              </a:spcAft>
              <a:buSzPts val="2200"/>
              <a:buNone/>
              <a:defRPr sz="2200" b="0" i="0" u="none" strike="noStrike" cap="none">
                <a:solidFill>
                  <a:srgbClr val="404040"/>
                </a:solidFill>
              </a:defRPr>
            </a:lvl2pPr>
            <a:lvl3pPr marL="0" marR="0" lvl="2" indent="0" algn="l" rtl="0">
              <a:lnSpc>
                <a:spcPct val="89627"/>
              </a:lnSpc>
              <a:spcBef>
                <a:spcPts val="0"/>
              </a:spcBef>
              <a:spcAft>
                <a:spcPts val="0"/>
              </a:spcAft>
              <a:buSzPts val="2200"/>
              <a:buNone/>
              <a:defRPr sz="2200" b="0" i="0" u="none" strike="noStrike" cap="none">
                <a:solidFill>
                  <a:srgbClr val="404040"/>
                </a:solidFill>
              </a:defRPr>
            </a:lvl3pPr>
            <a:lvl4pPr marL="0" marR="0" lvl="3" indent="0" algn="l" rtl="0">
              <a:lnSpc>
                <a:spcPct val="89627"/>
              </a:lnSpc>
              <a:spcBef>
                <a:spcPts val="0"/>
              </a:spcBef>
              <a:spcAft>
                <a:spcPts val="0"/>
              </a:spcAft>
              <a:buSzPts val="2200"/>
              <a:buNone/>
              <a:defRPr sz="2200" b="0" i="0" u="none" strike="noStrike" cap="none">
                <a:solidFill>
                  <a:srgbClr val="404040"/>
                </a:solidFill>
              </a:defRPr>
            </a:lvl4pPr>
            <a:lvl5pPr marL="0" marR="0" lvl="4" indent="0" algn="l" rtl="0">
              <a:lnSpc>
                <a:spcPct val="89627"/>
              </a:lnSpc>
              <a:spcBef>
                <a:spcPts val="0"/>
              </a:spcBef>
              <a:spcAft>
                <a:spcPts val="0"/>
              </a:spcAft>
              <a:buSzPts val="2200"/>
              <a:buNone/>
              <a:defRPr sz="2200" b="0" i="0" u="none" strike="noStrike" cap="none">
                <a:solidFill>
                  <a:srgbClr val="404040"/>
                </a:solidFill>
              </a:defRPr>
            </a:lvl5pPr>
            <a:lvl6pPr marL="562721" marR="0" lvl="5" indent="-3921" algn="l" rtl="0">
              <a:lnSpc>
                <a:spcPct val="89573"/>
              </a:lnSpc>
              <a:spcBef>
                <a:spcPts val="0"/>
              </a:spcBef>
              <a:spcAft>
                <a:spcPts val="0"/>
              </a:spcAft>
              <a:buSzPts val="2200"/>
              <a:buNone/>
              <a:defRPr sz="2200" b="0" i="0" u="none" strike="noStrike" cap="none">
                <a:solidFill>
                  <a:srgbClr val="646466"/>
                </a:solidFill>
              </a:defRPr>
            </a:lvl6pPr>
            <a:lvl7pPr marL="1125443" marR="0" lvl="6" indent="-7843" algn="l" rtl="0">
              <a:lnSpc>
                <a:spcPct val="89573"/>
              </a:lnSpc>
              <a:spcBef>
                <a:spcPts val="0"/>
              </a:spcBef>
              <a:spcAft>
                <a:spcPts val="0"/>
              </a:spcAft>
              <a:buSzPts val="2200"/>
              <a:buNone/>
              <a:defRPr sz="2200" b="0" i="0" u="none" strike="noStrike" cap="none">
                <a:solidFill>
                  <a:srgbClr val="646466"/>
                </a:solidFill>
              </a:defRPr>
            </a:lvl7pPr>
            <a:lvl8pPr marL="1688165" marR="0" lvl="7" indent="-11765" algn="l" rtl="0">
              <a:lnSpc>
                <a:spcPct val="89573"/>
              </a:lnSpc>
              <a:spcBef>
                <a:spcPts val="0"/>
              </a:spcBef>
              <a:spcAft>
                <a:spcPts val="0"/>
              </a:spcAft>
              <a:buSzPts val="2200"/>
              <a:buNone/>
              <a:defRPr sz="2200" b="0" i="0" u="none" strike="noStrike" cap="none">
                <a:solidFill>
                  <a:srgbClr val="646466"/>
                </a:solidFill>
              </a:defRPr>
            </a:lvl8pPr>
            <a:lvl9pPr marL="2250887" marR="0" lvl="8" indent="-2987" algn="l" rtl="0">
              <a:lnSpc>
                <a:spcPct val="89573"/>
              </a:lnSpc>
              <a:spcBef>
                <a:spcPts val="0"/>
              </a:spcBef>
              <a:spcAft>
                <a:spcPts val="0"/>
              </a:spcAft>
              <a:buSzPts val="2200"/>
              <a:buNone/>
              <a:defRPr sz="2200" b="0" i="0" u="none" strike="noStrike" cap="none">
                <a:solidFill>
                  <a:srgbClr val="646466"/>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p:nvPr/>
        </p:nvSpPr>
        <p:spPr>
          <a:xfrm>
            <a:off x="4459288" y="6519863"/>
            <a:ext cx="7396162" cy="365125"/>
          </a:xfrm>
          <a:prstGeom prst="rect">
            <a:avLst/>
          </a:prstGeom>
          <a:noFill/>
          <a:ln>
            <a:noFill/>
          </a:ln>
        </p:spPr>
        <p:txBody>
          <a:bodyPr spcFirstLastPara="1" wrap="square" lIns="91425" tIns="45700" rIns="0" bIns="45700" anchor="ctr" anchorCtr="0">
            <a:noAutofit/>
          </a:bodyPr>
          <a:lstStyle/>
          <a:p>
            <a:pPr marL="0" marR="0" lvl="0" indent="0" algn="r" rtl="0">
              <a:spcBef>
                <a:spcPts val="0"/>
              </a:spcBef>
              <a:spcAft>
                <a:spcPts val="0"/>
              </a:spcAft>
              <a:buNone/>
            </a:pPr>
            <a:r>
              <a:rPr lang="de-DE" sz="1200" b="0" i="0" u="none" strike="noStrike" cap="none">
                <a:solidFill>
                  <a:srgbClr val="A0A5A7"/>
                </a:solidFill>
                <a:latin typeface="PT Sans"/>
                <a:ea typeface="PT Sans"/>
                <a:cs typeface="PT Sans"/>
                <a:sym typeface="PT Sans"/>
              </a:rPr>
              <a:t>ALEXANDER VON HUMBOLDT INSTITUT FÜR INTERNET UND GESELLSCHAFT</a:t>
            </a:r>
            <a:endParaRPr>
              <a:latin typeface="PT Sans"/>
              <a:ea typeface="PT Sans"/>
              <a:cs typeface="PT Sans"/>
              <a:sym typeface="PT Sans"/>
            </a:endParaRPr>
          </a:p>
        </p:txBody>
      </p:sp>
      <p:sp>
        <p:nvSpPr>
          <p:cNvPr id="7" name="Google Shape;7;p1"/>
          <p:cNvSpPr txBox="1"/>
          <p:nvPr/>
        </p:nvSpPr>
        <p:spPr>
          <a:xfrm>
            <a:off x="358775" y="6519863"/>
            <a:ext cx="7397750" cy="365125"/>
          </a:xfrm>
          <a:prstGeom prst="rect">
            <a:avLst/>
          </a:prstGeom>
          <a:noFill/>
          <a:ln>
            <a:noFill/>
          </a:ln>
        </p:spPr>
        <p:txBody>
          <a:bodyPr spcFirstLastPara="1" wrap="square" lIns="0" tIns="45700" rIns="91425" bIns="45700" anchor="ctr" anchorCtr="0">
            <a:noAutofit/>
          </a:bodyPr>
          <a:lstStyle/>
          <a:p>
            <a:pPr marL="0" marR="0" lvl="0" indent="0" algn="l" rtl="0">
              <a:spcBef>
                <a:spcPts val="0"/>
              </a:spcBef>
              <a:spcAft>
                <a:spcPts val="0"/>
              </a:spcAft>
              <a:buNone/>
            </a:pPr>
            <a:fld id="{00000000-1234-1234-1234-123412341234}" type="slidenum">
              <a:rPr lang="de-DE" sz="1200" b="0" i="0" u="none" strike="noStrike" cap="none">
                <a:solidFill>
                  <a:srgbClr val="A0A5A7"/>
                </a:solidFill>
                <a:latin typeface="PT Sans"/>
                <a:ea typeface="PT Sans"/>
                <a:cs typeface="PT Sans"/>
                <a:sym typeface="PT Sans"/>
              </a:rPr>
              <a:t>‹Nr.›</a:t>
            </a:fld>
            <a:r>
              <a:rPr lang="de-DE" sz="1200" b="0" i="0" u="none" strike="noStrike" cap="none">
                <a:solidFill>
                  <a:srgbClr val="A0A5A7"/>
                </a:solidFill>
                <a:latin typeface="PT Sans"/>
                <a:ea typeface="PT Sans"/>
                <a:cs typeface="PT Sans"/>
                <a:sym typeface="PT Sans"/>
              </a:rPr>
              <a:t> </a:t>
            </a:r>
            <a:endParaRPr>
              <a:latin typeface="PT Sans"/>
              <a:ea typeface="PT Sans"/>
              <a:cs typeface="PT Sans"/>
              <a:sym typeface="PT Sans"/>
            </a:endParaRPr>
          </a:p>
        </p:txBody>
      </p:sp>
      <p:sp>
        <p:nvSpPr>
          <p:cNvPr id="8" name="Google Shape;8;p1"/>
          <p:cNvSpPr txBox="1">
            <a:spLocks noGrp="1"/>
          </p:cNvSpPr>
          <p:nvPr>
            <p:ph type="title"/>
          </p:nvPr>
        </p:nvSpPr>
        <p:spPr>
          <a:xfrm>
            <a:off x="900000" y="828000"/>
            <a:ext cx="10440000" cy="720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Font typeface="PT Sans"/>
              <a:buNone/>
              <a:defRPr sz="2200" b="1" i="0" u="none" strike="noStrike" cap="none">
                <a:solidFill>
                  <a:srgbClr val="404040"/>
                </a:solidFill>
                <a:latin typeface="PT Sans"/>
                <a:ea typeface="PT Sans"/>
                <a:cs typeface="PT Sans"/>
                <a:sym typeface="PT Sans"/>
              </a:defRPr>
            </a:lvl1pPr>
            <a:lvl2pPr marL="0" marR="0" lvl="1" indent="0" algn="l" rtl="0">
              <a:lnSpc>
                <a:spcPct val="89627"/>
              </a:lnSpc>
              <a:spcBef>
                <a:spcPts val="0"/>
              </a:spcBef>
              <a:spcAft>
                <a:spcPts val="0"/>
              </a:spcAft>
              <a:buSzPts val="1400"/>
              <a:buFont typeface="PT Sans"/>
              <a:buNone/>
              <a:defRPr sz="5900" b="0" i="0" u="none" strike="noStrike" cap="none">
                <a:solidFill>
                  <a:srgbClr val="404040"/>
                </a:solidFill>
                <a:latin typeface="PT Sans"/>
                <a:ea typeface="PT Sans"/>
                <a:cs typeface="PT Sans"/>
                <a:sym typeface="PT Sans"/>
              </a:defRPr>
            </a:lvl2pPr>
            <a:lvl3pPr marL="0" marR="0" lvl="2" indent="0" algn="l" rtl="0">
              <a:lnSpc>
                <a:spcPct val="89627"/>
              </a:lnSpc>
              <a:spcBef>
                <a:spcPts val="0"/>
              </a:spcBef>
              <a:spcAft>
                <a:spcPts val="0"/>
              </a:spcAft>
              <a:buSzPts val="1400"/>
              <a:buFont typeface="PT Sans"/>
              <a:buNone/>
              <a:defRPr sz="5900" b="0" i="0" u="none" strike="noStrike" cap="none">
                <a:solidFill>
                  <a:srgbClr val="404040"/>
                </a:solidFill>
                <a:latin typeface="PT Sans"/>
                <a:ea typeface="PT Sans"/>
                <a:cs typeface="PT Sans"/>
                <a:sym typeface="PT Sans"/>
              </a:defRPr>
            </a:lvl3pPr>
            <a:lvl4pPr marL="0" marR="0" lvl="3" indent="0" algn="l" rtl="0">
              <a:lnSpc>
                <a:spcPct val="89627"/>
              </a:lnSpc>
              <a:spcBef>
                <a:spcPts val="0"/>
              </a:spcBef>
              <a:spcAft>
                <a:spcPts val="0"/>
              </a:spcAft>
              <a:buSzPts val="1400"/>
              <a:buFont typeface="PT Sans"/>
              <a:buNone/>
              <a:defRPr sz="5900" b="0" i="0" u="none" strike="noStrike" cap="none">
                <a:solidFill>
                  <a:srgbClr val="404040"/>
                </a:solidFill>
                <a:latin typeface="PT Sans"/>
                <a:ea typeface="PT Sans"/>
                <a:cs typeface="PT Sans"/>
                <a:sym typeface="PT Sans"/>
              </a:defRPr>
            </a:lvl4pPr>
            <a:lvl5pPr marL="0" marR="0" lvl="4" indent="0" algn="l" rtl="0">
              <a:lnSpc>
                <a:spcPct val="89627"/>
              </a:lnSpc>
              <a:spcBef>
                <a:spcPts val="0"/>
              </a:spcBef>
              <a:spcAft>
                <a:spcPts val="0"/>
              </a:spcAft>
              <a:buSzPts val="1400"/>
              <a:buFont typeface="PT Sans"/>
              <a:buNone/>
              <a:defRPr sz="5900" b="0" i="0" u="none" strike="noStrike" cap="none">
                <a:solidFill>
                  <a:srgbClr val="404040"/>
                </a:solidFill>
                <a:latin typeface="PT Sans"/>
                <a:ea typeface="PT Sans"/>
                <a:cs typeface="PT Sans"/>
                <a:sym typeface="PT Sans"/>
              </a:defRPr>
            </a:lvl5pPr>
            <a:lvl6pPr marL="562722" marR="0" lvl="5" indent="-3921" algn="l" rtl="0">
              <a:lnSpc>
                <a:spcPct val="89573"/>
              </a:lnSpc>
              <a:spcBef>
                <a:spcPts val="0"/>
              </a:spcBef>
              <a:spcAft>
                <a:spcPts val="0"/>
              </a:spcAft>
              <a:buSzPts val="1400"/>
              <a:buFont typeface="PT Sans"/>
              <a:buNone/>
              <a:defRPr sz="5908" b="0" i="0" u="none" strike="noStrike" cap="none">
                <a:solidFill>
                  <a:srgbClr val="646466"/>
                </a:solidFill>
                <a:latin typeface="PT Sans"/>
                <a:ea typeface="PT Sans"/>
                <a:cs typeface="PT Sans"/>
                <a:sym typeface="PT Sans"/>
              </a:defRPr>
            </a:lvl6pPr>
            <a:lvl7pPr marL="1125444" marR="0" lvl="6" indent="-7843" algn="l" rtl="0">
              <a:lnSpc>
                <a:spcPct val="89573"/>
              </a:lnSpc>
              <a:spcBef>
                <a:spcPts val="0"/>
              </a:spcBef>
              <a:spcAft>
                <a:spcPts val="0"/>
              </a:spcAft>
              <a:buSzPts val="1400"/>
              <a:buFont typeface="PT Sans"/>
              <a:buNone/>
              <a:defRPr sz="5908" b="0" i="0" u="none" strike="noStrike" cap="none">
                <a:solidFill>
                  <a:srgbClr val="646466"/>
                </a:solidFill>
                <a:latin typeface="PT Sans"/>
                <a:ea typeface="PT Sans"/>
                <a:cs typeface="PT Sans"/>
                <a:sym typeface="PT Sans"/>
              </a:defRPr>
            </a:lvl7pPr>
            <a:lvl8pPr marL="1688165" marR="0" lvl="7" indent="-11764" algn="l" rtl="0">
              <a:lnSpc>
                <a:spcPct val="89573"/>
              </a:lnSpc>
              <a:spcBef>
                <a:spcPts val="0"/>
              </a:spcBef>
              <a:spcAft>
                <a:spcPts val="0"/>
              </a:spcAft>
              <a:buSzPts val="1400"/>
              <a:buFont typeface="PT Sans"/>
              <a:buNone/>
              <a:defRPr sz="5908" b="0" i="0" u="none" strike="noStrike" cap="none">
                <a:solidFill>
                  <a:srgbClr val="646466"/>
                </a:solidFill>
                <a:latin typeface="PT Sans"/>
                <a:ea typeface="PT Sans"/>
                <a:cs typeface="PT Sans"/>
                <a:sym typeface="PT Sans"/>
              </a:defRPr>
            </a:lvl8pPr>
            <a:lvl9pPr marL="2250887" marR="0" lvl="8" indent="-2987" algn="l" rtl="0">
              <a:lnSpc>
                <a:spcPct val="89573"/>
              </a:lnSpc>
              <a:spcBef>
                <a:spcPts val="0"/>
              </a:spcBef>
              <a:spcAft>
                <a:spcPts val="0"/>
              </a:spcAft>
              <a:buSzPts val="1400"/>
              <a:buFont typeface="PT Sans"/>
              <a:buNone/>
              <a:defRPr sz="5908" b="0" i="0" u="none" strike="noStrike" cap="none">
                <a:solidFill>
                  <a:srgbClr val="646466"/>
                </a:solidFill>
                <a:latin typeface="PT Sans"/>
                <a:ea typeface="PT Sans"/>
                <a:cs typeface="PT Sans"/>
                <a:sym typeface="PT Sans"/>
              </a:defRPr>
            </a:lvl9pPr>
          </a:lstStyle>
          <a:p>
            <a:endParaRPr/>
          </a:p>
        </p:txBody>
      </p:sp>
      <p:sp>
        <p:nvSpPr>
          <p:cNvPr id="9" name="Google Shape;9;p1"/>
          <p:cNvSpPr txBox="1">
            <a:spLocks noGrp="1"/>
          </p:cNvSpPr>
          <p:nvPr>
            <p:ph type="body" idx="1"/>
          </p:nvPr>
        </p:nvSpPr>
        <p:spPr>
          <a:xfrm>
            <a:off x="900000" y="1868400"/>
            <a:ext cx="10440000" cy="4084800"/>
          </a:xfrm>
          <a:prstGeom prst="rect">
            <a:avLst/>
          </a:prstGeom>
          <a:noFill/>
          <a:ln>
            <a:noFill/>
          </a:ln>
        </p:spPr>
        <p:txBody>
          <a:bodyPr spcFirstLastPara="1" wrap="square" lIns="91425" tIns="91425" rIns="91425" bIns="91425" anchor="t" anchorCtr="0">
            <a:noAutofit/>
          </a:bodyPr>
          <a:lstStyle>
            <a:lvl1pPr marL="457200" marR="0" lvl="0" indent="-342900" algn="l" rtl="0">
              <a:spcBef>
                <a:spcPts val="0"/>
              </a:spcBef>
              <a:spcAft>
                <a:spcPts val="0"/>
              </a:spcAft>
              <a:buClr>
                <a:schemeClr val="dk2"/>
              </a:buClr>
              <a:buSzPts val="1800"/>
              <a:buFont typeface="PT Sans"/>
              <a:buChar char="●"/>
              <a:defRPr sz="1800" b="0" i="0" u="none" strike="noStrike" cap="none">
                <a:solidFill>
                  <a:srgbClr val="4A4A4C"/>
                </a:solidFill>
                <a:latin typeface="PT Sans"/>
                <a:ea typeface="PT Sans"/>
                <a:cs typeface="PT Sans"/>
                <a:sym typeface="PT Sans"/>
              </a:defRPr>
            </a:lvl1pPr>
            <a:lvl2pPr marL="914400" marR="0" lvl="1" indent="-342900" algn="l" rtl="0">
              <a:spcBef>
                <a:spcPts val="738"/>
              </a:spcBef>
              <a:spcAft>
                <a:spcPts val="0"/>
              </a:spcAft>
              <a:buClr>
                <a:schemeClr val="dk1"/>
              </a:buClr>
              <a:buSzPts val="1800"/>
              <a:buFont typeface="PT Sans"/>
              <a:buChar char="○"/>
              <a:defRPr sz="1800" b="0" i="0" u="none" strike="noStrike" cap="none">
                <a:solidFill>
                  <a:srgbClr val="4A4A4C"/>
                </a:solidFill>
                <a:latin typeface="PT Sans"/>
                <a:ea typeface="PT Sans"/>
                <a:cs typeface="PT Sans"/>
                <a:sym typeface="PT Sans"/>
              </a:defRPr>
            </a:lvl2pPr>
            <a:lvl3pPr marL="1371600" marR="0" lvl="2" indent="-317500" algn="l" rtl="0">
              <a:spcBef>
                <a:spcPts val="738"/>
              </a:spcBef>
              <a:spcAft>
                <a:spcPts val="0"/>
              </a:spcAft>
              <a:buClr>
                <a:schemeClr val="dk1"/>
              </a:buClr>
              <a:buSzPts val="1400"/>
              <a:buFont typeface="PT Sans"/>
              <a:buChar char="■"/>
              <a:defRPr sz="1800" b="0" i="0" u="none" strike="noStrike" cap="none">
                <a:solidFill>
                  <a:srgbClr val="4A4A4C"/>
                </a:solidFill>
                <a:latin typeface="PT Sans"/>
                <a:ea typeface="PT Sans"/>
                <a:cs typeface="PT Sans"/>
                <a:sym typeface="PT Sans"/>
              </a:defRPr>
            </a:lvl3pPr>
            <a:lvl4pPr marL="1828800" marR="0" lvl="3" indent="-342900" algn="l" rtl="0">
              <a:spcBef>
                <a:spcPts val="738"/>
              </a:spcBef>
              <a:spcAft>
                <a:spcPts val="0"/>
              </a:spcAft>
              <a:buClr>
                <a:schemeClr val="dk1"/>
              </a:buClr>
              <a:buSzPts val="1800"/>
              <a:buFont typeface="PT Sans"/>
              <a:buChar char="●"/>
              <a:defRPr sz="1800" b="0" i="0" u="none" strike="noStrike" cap="none">
                <a:solidFill>
                  <a:srgbClr val="4A4A4C"/>
                </a:solidFill>
                <a:latin typeface="PT Sans"/>
                <a:ea typeface="PT Sans"/>
                <a:cs typeface="PT Sans"/>
                <a:sym typeface="PT Sans"/>
              </a:defRPr>
            </a:lvl4pPr>
            <a:lvl5pPr marL="2286000" marR="0" lvl="4" indent="-342900" algn="l" rtl="0">
              <a:spcBef>
                <a:spcPts val="738"/>
              </a:spcBef>
              <a:spcAft>
                <a:spcPts val="0"/>
              </a:spcAft>
              <a:buClr>
                <a:schemeClr val="dk1"/>
              </a:buClr>
              <a:buSzPts val="1800"/>
              <a:buFont typeface="PT Sans"/>
              <a:buChar char="○"/>
              <a:defRPr sz="1800" b="0" i="0" u="none" strike="noStrike" cap="none">
                <a:solidFill>
                  <a:srgbClr val="4A4A4C"/>
                </a:solidFill>
                <a:latin typeface="PT Sans"/>
                <a:ea typeface="PT Sans"/>
                <a:cs typeface="PT Sans"/>
                <a:sym typeface="PT Sans"/>
              </a:defRPr>
            </a:lvl5pPr>
            <a:lvl6pPr marL="2743200" marR="0" lvl="5" indent="-317500" algn="l" rtl="0">
              <a:spcBef>
                <a:spcPts val="738"/>
              </a:spcBef>
              <a:spcAft>
                <a:spcPts val="0"/>
              </a:spcAft>
              <a:buClr>
                <a:schemeClr val="dk1"/>
              </a:buClr>
              <a:buSzPts val="1400"/>
              <a:buFont typeface="PT Sans"/>
              <a:buChar char="■"/>
              <a:defRPr sz="1800" b="0" i="0" u="none" strike="noStrike" cap="none">
                <a:solidFill>
                  <a:schemeClr val="dk1"/>
                </a:solidFill>
                <a:latin typeface="PT Sans"/>
                <a:ea typeface="PT Sans"/>
                <a:cs typeface="PT Sans"/>
                <a:sym typeface="PT Sans"/>
              </a:defRPr>
            </a:lvl6pPr>
            <a:lvl7pPr marL="3200400" marR="0" lvl="6" indent="-342900" algn="l" rtl="0">
              <a:spcBef>
                <a:spcPts val="492"/>
              </a:spcBef>
              <a:spcAft>
                <a:spcPts val="0"/>
              </a:spcAft>
              <a:buClr>
                <a:schemeClr val="dk1"/>
              </a:buClr>
              <a:buSzPts val="1800"/>
              <a:buFont typeface="PT Sans"/>
              <a:buChar char="●"/>
              <a:defRPr sz="1800" b="0" i="0" u="none" strike="noStrike" cap="none">
                <a:solidFill>
                  <a:schemeClr val="dk1"/>
                </a:solidFill>
                <a:latin typeface="PT Sans"/>
                <a:ea typeface="PT Sans"/>
                <a:cs typeface="PT Sans"/>
                <a:sym typeface="PT Sans"/>
              </a:defRPr>
            </a:lvl7pPr>
            <a:lvl8pPr marL="3657600" marR="0" lvl="7" indent="-342900" algn="l" rtl="0">
              <a:spcBef>
                <a:spcPts val="492"/>
              </a:spcBef>
              <a:spcAft>
                <a:spcPts val="0"/>
              </a:spcAft>
              <a:buClr>
                <a:schemeClr val="dk1"/>
              </a:buClr>
              <a:buSzPts val="1800"/>
              <a:buFont typeface="PT Sans"/>
              <a:buChar char="○"/>
              <a:defRPr sz="1800" b="0" i="0" u="none" strike="noStrike" cap="none">
                <a:solidFill>
                  <a:schemeClr val="dk1"/>
                </a:solidFill>
                <a:latin typeface="PT Sans"/>
                <a:ea typeface="PT Sans"/>
                <a:cs typeface="PT Sans"/>
                <a:sym typeface="PT Sans"/>
              </a:defRPr>
            </a:lvl8pPr>
            <a:lvl9pPr marL="4114800" marR="0" lvl="8" indent="-317500" algn="l" rtl="0">
              <a:spcBef>
                <a:spcPts val="492"/>
              </a:spcBef>
              <a:spcAft>
                <a:spcPts val="0"/>
              </a:spcAft>
              <a:buClr>
                <a:schemeClr val="dk1"/>
              </a:buClr>
              <a:buSzPts val="1400"/>
              <a:buFont typeface="PT Sans"/>
              <a:buChar char="■"/>
              <a:defRPr sz="1800" b="0" i="0" u="none" strike="noStrike" cap="none">
                <a:solidFill>
                  <a:schemeClr val="dk1"/>
                </a:solidFill>
                <a:latin typeface="PT Sans"/>
                <a:ea typeface="PT Sans"/>
                <a:cs typeface="PT Sans"/>
                <a:sym typeface="PT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weclock.it/" TargetMode="External"/><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hyperlink" Target="mailto:info@hiig.de" TargetMode="External"/><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hyperlink" Target="https://creativecommons.org/licenses/by/4.0/en/legalcode" TargetMode="External"/><Relationship Id="rId7" Type="http://schemas.openxmlformats.org/officeDocument/2006/relationships/image" Target="../media/image62.svg"/><Relationship Id="rId2" Type="http://schemas.openxmlformats.org/officeDocument/2006/relationships/notesSlide" Target="../notesSlides/notesSlide55.xml"/><Relationship Id="rId1" Type="http://schemas.openxmlformats.org/officeDocument/2006/relationships/slideLayout" Target="../slideLayouts/slideLayout11.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56.xml.rels><?xml version="1.0" encoding="UTF-8" standalone="yes"?>
<Relationships xmlns="http://schemas.openxmlformats.org/package/2006/relationships"><Relationship Id="rId8" Type="http://schemas.openxmlformats.org/officeDocument/2006/relationships/hyperlink" Target="https://doi.org/10.1080/0960085X.2021.1927213" TargetMode="External"/><Relationship Id="rId3" Type="http://schemas.openxmlformats.org/officeDocument/2006/relationships/hyperlink" Target="https://doi.org/10.1145/3533406.3533424" TargetMode="External"/><Relationship Id="rId7" Type="http://schemas.openxmlformats.org/officeDocument/2006/relationships/hyperlink" Target="https://doi.org/10.1080/09585192.2021.1886148" TargetMode="External"/><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hyperlink" Target="https://doi.org/10.1111/1748-8583.12435" TargetMode="External"/><Relationship Id="rId5" Type="http://schemas.openxmlformats.org/officeDocument/2006/relationships/hyperlink" Target="https://doi.org/10.1146/annurev-orgpsych-032516-113108" TargetMode="External"/><Relationship Id="rId4" Type="http://schemas.openxmlformats.org/officeDocument/2006/relationships/hyperlink" Target="https://doi.org/10.1016/j.hrmr.2019.100698" TargetMode="External"/><Relationship Id="rId9" Type="http://schemas.openxmlformats.org/officeDocument/2006/relationships/hyperlink" Target="https://doi.org/10.1016/j.infoandorg.2020.100301"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doi.org/10.5465/annals.2018.0174" TargetMode="External"/><Relationship Id="rId7" Type="http://schemas.openxmlformats.org/officeDocument/2006/relationships/hyperlink" Target="https://doi.org/10.1108/S0733-558X20220000083004" TargetMode="External"/><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hyperlink" Target="https://doi.org/10.1111/joms.12648" TargetMode="External"/><Relationship Id="rId5" Type="http://schemas.openxmlformats.org/officeDocument/2006/relationships/hyperlink" Target="https://doi.org/10.5771/0342-300X-2024-1-18" TargetMode="External"/><Relationship Id="rId4" Type="http://schemas.openxmlformats.org/officeDocument/2006/relationships/hyperlink" Target="https://aisel.aisnet.org/ecis2024/track07_busanalytics/track07_busanalytics/16/"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doi.org/10.1016/j.hrmr.2020.100795" TargetMode="External"/><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hyperlink" Target="https://doi.org/10.1080/09585192.2021.1925326"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doi.org/10.1108/PR-12-2019-0680" TargetMode="External"/><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hyperlink" Target="https://doi.org/10.1007/s11569-021-00384-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900000" y="2880000"/>
            <a:ext cx="10440000" cy="1368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e-DE" dirty="0"/>
              <a:t>Beschäftigtenorientiertes People Analytics</a:t>
            </a:r>
            <a:endParaRPr dirty="0"/>
          </a:p>
        </p:txBody>
      </p:sp>
      <p:sp>
        <p:nvSpPr>
          <p:cNvPr id="96" name="Google Shape;96;p18"/>
          <p:cNvSpPr txBox="1">
            <a:spLocks noGrp="1"/>
          </p:cNvSpPr>
          <p:nvPr>
            <p:ph type="body" idx="1"/>
          </p:nvPr>
        </p:nvSpPr>
        <p:spPr>
          <a:xfrm>
            <a:off x="900000" y="4500000"/>
            <a:ext cx="10440000" cy="12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ein kommentierter Foliensatz</a:t>
            </a:r>
            <a:endParaRPr dirty="0"/>
          </a:p>
          <a:p>
            <a:pPr marL="0" lvl="0" indent="0" algn="l" rtl="0">
              <a:spcBef>
                <a:spcPts val="738"/>
              </a:spcBef>
              <a:spcAft>
                <a:spcPts val="738"/>
              </a:spcAft>
              <a:buNone/>
            </a:pPr>
            <a:r>
              <a:rPr lang="de-DE" dirty="0"/>
              <a:t>August 2025</a:t>
            </a:r>
            <a:endParaRPr dirty="0"/>
          </a:p>
        </p:txBody>
      </p:sp>
      <p:pic>
        <p:nvPicPr>
          <p:cNvPr id="97" name="Google Shape;97;p18"/>
          <p:cNvPicPr preferRelativeResize="0"/>
          <p:nvPr/>
        </p:nvPicPr>
        <p:blipFill>
          <a:blip r:embed="rId3">
            <a:alphaModFix/>
          </a:blip>
          <a:stretch>
            <a:fillRect/>
          </a:stretch>
        </p:blipFill>
        <p:spPr>
          <a:xfrm>
            <a:off x="6904850" y="1079575"/>
            <a:ext cx="583575" cy="973275"/>
          </a:xfrm>
          <a:prstGeom prst="rect">
            <a:avLst/>
          </a:prstGeom>
          <a:noFill/>
          <a:ln>
            <a:noFill/>
          </a:ln>
        </p:spPr>
      </p:pic>
      <p:pic>
        <p:nvPicPr>
          <p:cNvPr id="98" name="Google Shape;98;p18"/>
          <p:cNvPicPr preferRelativeResize="0"/>
          <p:nvPr/>
        </p:nvPicPr>
        <p:blipFill>
          <a:blip r:embed="rId4">
            <a:alphaModFix/>
          </a:blip>
          <a:stretch>
            <a:fillRect/>
          </a:stretch>
        </p:blipFill>
        <p:spPr>
          <a:xfrm>
            <a:off x="4617750" y="1381325"/>
            <a:ext cx="2041175" cy="755250"/>
          </a:xfrm>
          <a:prstGeom prst="rect">
            <a:avLst/>
          </a:prstGeom>
          <a:noFill/>
          <a:ln>
            <a:noFill/>
          </a:ln>
        </p:spPr>
      </p:pic>
      <p:sp>
        <p:nvSpPr>
          <p:cNvPr id="99" name="Google Shape;99;p18"/>
          <p:cNvSpPr txBox="1"/>
          <p:nvPr/>
        </p:nvSpPr>
        <p:spPr>
          <a:xfrm>
            <a:off x="4551625" y="995838"/>
            <a:ext cx="2379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Gefördert durch die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Zusammenfassung</a:t>
            </a:r>
            <a:endParaRPr dirty="0"/>
          </a:p>
        </p:txBody>
      </p:sp>
      <p:sp>
        <p:nvSpPr>
          <p:cNvPr id="105" name="Google Shape;105;p19"/>
          <p:cNvSpPr txBox="1">
            <a:spLocks noGrp="1"/>
          </p:cNvSpPr>
          <p:nvPr>
            <p:ph type="body" idx="1"/>
          </p:nvPr>
        </p:nvSpPr>
        <p:spPr>
          <a:xfrm>
            <a:off x="1516000" y="1866900"/>
            <a:ext cx="9823800" cy="408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People Analytics reicht von einfachen bis zu komplexen, KI-gestützten Analysen und wird über den gesamten Personalprozess eingesetzt</a:t>
            </a:r>
            <a:endParaRPr dirty="0"/>
          </a:p>
          <a:p>
            <a:pPr marL="0" lvl="0" indent="0" algn="l" rtl="0">
              <a:spcBef>
                <a:spcPts val="3000"/>
              </a:spcBef>
              <a:spcAft>
                <a:spcPts val="0"/>
              </a:spcAft>
              <a:buNone/>
            </a:pPr>
            <a:r>
              <a:rPr lang="de-DE" dirty="0"/>
              <a:t>Daten bieten Einblicke, die Management und Beschäftigten zugutekommen könnten</a:t>
            </a:r>
            <a:endParaRPr dirty="0"/>
          </a:p>
          <a:p>
            <a:pPr marL="0" lvl="0" indent="0" algn="l" rtl="0">
              <a:spcBef>
                <a:spcPts val="3000"/>
              </a:spcBef>
              <a:spcAft>
                <a:spcPts val="0"/>
              </a:spcAft>
              <a:buNone/>
            </a:pPr>
            <a:r>
              <a:rPr lang="de-DE" dirty="0"/>
              <a:t>Beschäftigtenorientierung hängt von Anwendungsfällen und Prinzipien wie Datenzugang ab, stößt aber an Grenzen</a:t>
            </a:r>
            <a:endParaRPr dirty="0"/>
          </a:p>
          <a:p>
            <a:pPr marL="0" lvl="0" indent="0" algn="l" rtl="0">
              <a:spcBef>
                <a:spcPts val="3000"/>
              </a:spcBef>
              <a:spcAft>
                <a:spcPts val="0"/>
              </a:spcAft>
              <a:buNone/>
            </a:pPr>
            <a:r>
              <a:rPr lang="de-DE" dirty="0"/>
              <a:t>Menschliches Urteilsvermögen beeinflusst People-Analytics-Prozesse (z. B. Metriken, Interpretation) trotz des Versprechens der Datenbasierung</a:t>
            </a:r>
            <a:endParaRPr dirty="0"/>
          </a:p>
          <a:p>
            <a:pPr marL="0" lvl="0" indent="0" algn="l" rtl="0">
              <a:spcBef>
                <a:spcPts val="3000"/>
              </a:spcBef>
              <a:spcAft>
                <a:spcPts val="3000"/>
              </a:spcAft>
              <a:buNone/>
            </a:pPr>
            <a:r>
              <a:rPr lang="de-DE" dirty="0"/>
              <a:t>Beteiligte Akteure haben häufig sehr unterschiedliche Interessen</a:t>
            </a:r>
            <a:endParaRPr dirty="0"/>
          </a:p>
        </p:txBody>
      </p:sp>
      <p:pic>
        <p:nvPicPr>
          <p:cNvPr id="106" name="Google Shape;106;p19"/>
          <p:cNvPicPr preferRelativeResize="0"/>
          <p:nvPr/>
        </p:nvPicPr>
        <p:blipFill>
          <a:blip r:embed="rId3">
            <a:alphaModFix/>
          </a:blip>
          <a:stretch>
            <a:fillRect/>
          </a:stretch>
        </p:blipFill>
        <p:spPr>
          <a:xfrm>
            <a:off x="828913" y="5576475"/>
            <a:ext cx="618474" cy="618474"/>
          </a:xfrm>
          <a:prstGeom prst="rect">
            <a:avLst/>
          </a:prstGeom>
          <a:noFill/>
          <a:ln>
            <a:noFill/>
          </a:ln>
        </p:spPr>
      </p:pic>
      <p:pic>
        <p:nvPicPr>
          <p:cNvPr id="107" name="Google Shape;107;p19"/>
          <p:cNvPicPr preferRelativeResize="0"/>
          <p:nvPr/>
        </p:nvPicPr>
        <p:blipFill>
          <a:blip r:embed="rId4">
            <a:alphaModFix/>
          </a:blip>
          <a:stretch>
            <a:fillRect/>
          </a:stretch>
        </p:blipFill>
        <p:spPr>
          <a:xfrm>
            <a:off x="828913" y="1874613"/>
            <a:ext cx="618474" cy="618474"/>
          </a:xfrm>
          <a:prstGeom prst="rect">
            <a:avLst/>
          </a:prstGeom>
          <a:noFill/>
          <a:ln>
            <a:noFill/>
          </a:ln>
        </p:spPr>
      </p:pic>
      <p:pic>
        <p:nvPicPr>
          <p:cNvPr id="108" name="Google Shape;108;p19"/>
          <p:cNvPicPr preferRelativeResize="0"/>
          <p:nvPr/>
        </p:nvPicPr>
        <p:blipFill>
          <a:blip r:embed="rId5">
            <a:alphaModFix/>
          </a:blip>
          <a:stretch>
            <a:fillRect/>
          </a:stretch>
        </p:blipFill>
        <p:spPr>
          <a:xfrm>
            <a:off x="684100" y="4528275"/>
            <a:ext cx="908100" cy="908100"/>
          </a:xfrm>
          <a:prstGeom prst="rect">
            <a:avLst/>
          </a:prstGeom>
          <a:noFill/>
          <a:ln>
            <a:noFill/>
          </a:ln>
        </p:spPr>
      </p:pic>
      <p:pic>
        <p:nvPicPr>
          <p:cNvPr id="109" name="Google Shape;109;p19"/>
          <p:cNvPicPr preferRelativeResize="0"/>
          <p:nvPr/>
        </p:nvPicPr>
        <p:blipFill>
          <a:blip r:embed="rId6">
            <a:alphaModFix/>
          </a:blip>
          <a:stretch>
            <a:fillRect/>
          </a:stretch>
        </p:blipFill>
        <p:spPr>
          <a:xfrm>
            <a:off x="828913" y="2795413"/>
            <a:ext cx="618474" cy="618474"/>
          </a:xfrm>
          <a:prstGeom prst="rect">
            <a:avLst/>
          </a:prstGeom>
          <a:noFill/>
          <a:ln>
            <a:noFill/>
          </a:ln>
        </p:spPr>
      </p:pic>
      <p:pic>
        <p:nvPicPr>
          <p:cNvPr id="110" name="Google Shape;110;p19"/>
          <p:cNvPicPr preferRelativeResize="0"/>
          <p:nvPr/>
        </p:nvPicPr>
        <p:blipFill>
          <a:blip r:embed="rId7">
            <a:alphaModFix/>
          </a:blip>
          <a:stretch>
            <a:fillRect/>
          </a:stretch>
        </p:blipFill>
        <p:spPr>
          <a:xfrm>
            <a:off x="868288" y="3640037"/>
            <a:ext cx="539724" cy="5397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0"/>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Gliederung</a:t>
            </a:r>
            <a:endParaRPr dirty="0"/>
          </a:p>
        </p:txBody>
      </p:sp>
      <p:sp>
        <p:nvSpPr>
          <p:cNvPr id="116" name="Google Shape;116;p20"/>
          <p:cNvSpPr/>
          <p:nvPr/>
        </p:nvSpPr>
        <p:spPr>
          <a:xfrm>
            <a:off x="2022250" y="3969125"/>
            <a:ext cx="3855000" cy="2071800"/>
          </a:xfrm>
          <a:prstGeom prst="rect">
            <a:avLst/>
          </a:prstGeom>
          <a:solidFill>
            <a:schemeClr val="dk2"/>
          </a:solidFill>
          <a:ln w="127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dirty="0">
              <a:solidFill>
                <a:srgbClr val="890074"/>
              </a:solidFill>
              <a:latin typeface="Arial"/>
              <a:ea typeface="Arial"/>
              <a:cs typeface="Arial"/>
              <a:sym typeface="Arial"/>
            </a:endParaRPr>
          </a:p>
        </p:txBody>
      </p:sp>
      <p:pic>
        <p:nvPicPr>
          <p:cNvPr id="117" name="Google Shape;117;p20" descr="logo_HIIG_white.eps"/>
          <p:cNvPicPr preferRelativeResize="0"/>
          <p:nvPr/>
        </p:nvPicPr>
        <p:blipFill rotWithShape="1">
          <a:blip r:embed="rId3">
            <a:alphaModFix/>
          </a:blip>
          <a:srcRect/>
          <a:stretch/>
        </p:blipFill>
        <p:spPr>
          <a:xfrm>
            <a:off x="5382339" y="4016936"/>
            <a:ext cx="181800" cy="289200"/>
          </a:xfrm>
          <a:prstGeom prst="rect">
            <a:avLst/>
          </a:prstGeom>
          <a:noFill/>
          <a:ln>
            <a:noFill/>
          </a:ln>
        </p:spPr>
      </p:pic>
      <p:sp>
        <p:nvSpPr>
          <p:cNvPr id="118" name="Google Shape;118;p20"/>
          <p:cNvSpPr txBox="1">
            <a:spLocks noGrp="1"/>
          </p:cNvSpPr>
          <p:nvPr>
            <p:ph type="title"/>
          </p:nvPr>
        </p:nvSpPr>
        <p:spPr>
          <a:xfrm>
            <a:off x="2169675" y="4619025"/>
            <a:ext cx="3394500" cy="109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sz="1800" dirty="0">
                <a:solidFill>
                  <a:schemeClr val="lt1"/>
                </a:solidFill>
              </a:rPr>
              <a:t>Kapitel 3 </a:t>
            </a:r>
            <a:endParaRPr sz="1800" dirty="0">
              <a:solidFill>
                <a:schemeClr val="lt1"/>
              </a:solidFill>
            </a:endParaRPr>
          </a:p>
          <a:p>
            <a:pPr marL="0" lvl="0" indent="0" algn="l" rtl="0">
              <a:spcBef>
                <a:spcPts val="0"/>
              </a:spcBef>
              <a:spcAft>
                <a:spcPts val="0"/>
              </a:spcAft>
              <a:buNone/>
            </a:pPr>
            <a:r>
              <a:rPr lang="de-DE" sz="1800" dirty="0">
                <a:solidFill>
                  <a:schemeClr val="lt1"/>
                </a:solidFill>
              </a:rPr>
              <a:t>Ein Blick in die Unternehmens- praxis: Beschäftigtenorientiertes People Analytics</a:t>
            </a:r>
            <a:endParaRPr sz="1800" dirty="0">
              <a:solidFill>
                <a:schemeClr val="lt1"/>
              </a:solidFill>
            </a:endParaRPr>
          </a:p>
        </p:txBody>
      </p:sp>
      <p:sp>
        <p:nvSpPr>
          <p:cNvPr id="119" name="Google Shape;119;p20"/>
          <p:cNvSpPr/>
          <p:nvPr/>
        </p:nvSpPr>
        <p:spPr>
          <a:xfrm>
            <a:off x="2022250" y="1746150"/>
            <a:ext cx="3855000" cy="2071800"/>
          </a:xfrm>
          <a:prstGeom prst="rect">
            <a:avLst/>
          </a:prstGeom>
          <a:solidFill>
            <a:srgbClr val="A0A5A7"/>
          </a:solidFill>
          <a:ln w="12700" cap="flat" cmpd="sng">
            <a:solidFill>
              <a:srgbClr val="A0A5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dirty="0">
              <a:solidFill>
                <a:srgbClr val="890074"/>
              </a:solidFill>
              <a:latin typeface="Arial"/>
              <a:ea typeface="Arial"/>
              <a:cs typeface="Arial"/>
              <a:sym typeface="Arial"/>
            </a:endParaRPr>
          </a:p>
        </p:txBody>
      </p:sp>
      <p:pic>
        <p:nvPicPr>
          <p:cNvPr id="120" name="Google Shape;120;p20" descr="logo_HIIG_white.eps"/>
          <p:cNvPicPr preferRelativeResize="0"/>
          <p:nvPr/>
        </p:nvPicPr>
        <p:blipFill rotWithShape="1">
          <a:blip r:embed="rId3">
            <a:alphaModFix/>
          </a:blip>
          <a:srcRect/>
          <a:stretch/>
        </p:blipFill>
        <p:spPr>
          <a:xfrm>
            <a:off x="5382339" y="1793961"/>
            <a:ext cx="181800" cy="289200"/>
          </a:xfrm>
          <a:prstGeom prst="rect">
            <a:avLst/>
          </a:prstGeom>
          <a:noFill/>
          <a:ln>
            <a:noFill/>
          </a:ln>
        </p:spPr>
      </p:pic>
      <p:sp>
        <p:nvSpPr>
          <p:cNvPr id="121" name="Google Shape;121;p20"/>
          <p:cNvSpPr txBox="1">
            <a:spLocks noGrp="1"/>
          </p:cNvSpPr>
          <p:nvPr>
            <p:ph type="title"/>
          </p:nvPr>
        </p:nvSpPr>
        <p:spPr>
          <a:xfrm>
            <a:off x="2169675" y="2396050"/>
            <a:ext cx="3394500" cy="109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sz="1800" dirty="0">
                <a:solidFill>
                  <a:schemeClr val="lt1"/>
                </a:solidFill>
              </a:rPr>
              <a:t>Kapitel 1</a:t>
            </a:r>
            <a:endParaRPr sz="1800" dirty="0">
              <a:solidFill>
                <a:schemeClr val="lt1"/>
              </a:solidFill>
            </a:endParaRPr>
          </a:p>
          <a:p>
            <a:pPr marL="0" lvl="0" indent="0" algn="l" rtl="0">
              <a:spcBef>
                <a:spcPts val="0"/>
              </a:spcBef>
              <a:spcAft>
                <a:spcPts val="0"/>
              </a:spcAft>
              <a:buNone/>
            </a:pPr>
            <a:r>
              <a:rPr lang="de-DE" sz="1800" dirty="0">
                <a:solidFill>
                  <a:schemeClr val="lt1"/>
                </a:solidFill>
              </a:rPr>
              <a:t>Einleitung: Grundlagen zu People Analytics</a:t>
            </a:r>
            <a:endParaRPr sz="1800" dirty="0">
              <a:solidFill>
                <a:schemeClr val="lt1"/>
              </a:solidFill>
            </a:endParaRPr>
          </a:p>
        </p:txBody>
      </p:sp>
      <p:sp>
        <p:nvSpPr>
          <p:cNvPr id="122" name="Google Shape;122;p20"/>
          <p:cNvSpPr/>
          <p:nvPr/>
        </p:nvSpPr>
        <p:spPr>
          <a:xfrm>
            <a:off x="6202475" y="3969125"/>
            <a:ext cx="3855000" cy="2071800"/>
          </a:xfrm>
          <a:prstGeom prst="rect">
            <a:avLst/>
          </a:prstGeom>
          <a:solidFill>
            <a:schemeClr val="accent3"/>
          </a:solidFill>
          <a:ln w="127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dirty="0">
              <a:solidFill>
                <a:srgbClr val="890074"/>
              </a:solidFill>
              <a:latin typeface="Arial"/>
              <a:ea typeface="Arial"/>
              <a:cs typeface="Arial"/>
              <a:sym typeface="Arial"/>
            </a:endParaRPr>
          </a:p>
        </p:txBody>
      </p:sp>
      <p:pic>
        <p:nvPicPr>
          <p:cNvPr id="123" name="Google Shape;123;p20" descr="logo_HIIG_white.eps"/>
          <p:cNvPicPr preferRelativeResize="0"/>
          <p:nvPr/>
        </p:nvPicPr>
        <p:blipFill rotWithShape="1">
          <a:blip r:embed="rId3">
            <a:alphaModFix/>
          </a:blip>
          <a:srcRect/>
          <a:stretch/>
        </p:blipFill>
        <p:spPr>
          <a:xfrm>
            <a:off x="9562564" y="4016936"/>
            <a:ext cx="181800" cy="289200"/>
          </a:xfrm>
          <a:prstGeom prst="rect">
            <a:avLst/>
          </a:prstGeom>
          <a:noFill/>
          <a:ln>
            <a:noFill/>
          </a:ln>
        </p:spPr>
      </p:pic>
      <p:sp>
        <p:nvSpPr>
          <p:cNvPr id="124" name="Google Shape;124;p20"/>
          <p:cNvSpPr txBox="1">
            <a:spLocks noGrp="1"/>
          </p:cNvSpPr>
          <p:nvPr>
            <p:ph type="title"/>
          </p:nvPr>
        </p:nvSpPr>
        <p:spPr>
          <a:xfrm>
            <a:off x="6349900" y="4619025"/>
            <a:ext cx="3394500" cy="109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sz="1800" dirty="0">
                <a:solidFill>
                  <a:schemeClr val="lt1"/>
                </a:solidFill>
              </a:rPr>
              <a:t>Kapitel 4 </a:t>
            </a:r>
            <a:endParaRPr sz="1800" dirty="0">
              <a:solidFill>
                <a:schemeClr val="lt1"/>
              </a:solidFill>
            </a:endParaRPr>
          </a:p>
          <a:p>
            <a:pPr marL="0" lvl="0" indent="0" algn="l" rtl="0">
              <a:spcBef>
                <a:spcPts val="0"/>
              </a:spcBef>
              <a:spcAft>
                <a:spcPts val="0"/>
              </a:spcAft>
              <a:buNone/>
            </a:pPr>
            <a:r>
              <a:rPr lang="de-DE" sz="1800" dirty="0">
                <a:solidFill>
                  <a:schemeClr val="lt1"/>
                </a:solidFill>
              </a:rPr>
              <a:t>Ausblick: Beschäftigten- geführtes People Analytics</a:t>
            </a:r>
            <a:endParaRPr sz="1800" dirty="0">
              <a:solidFill>
                <a:schemeClr val="lt1"/>
              </a:solidFill>
            </a:endParaRPr>
          </a:p>
          <a:p>
            <a:pPr marL="0" lvl="0" indent="0" algn="l" rtl="0">
              <a:spcBef>
                <a:spcPts val="0"/>
              </a:spcBef>
              <a:spcAft>
                <a:spcPts val="0"/>
              </a:spcAft>
              <a:buNone/>
            </a:pPr>
            <a:endParaRPr sz="1800" dirty="0">
              <a:solidFill>
                <a:schemeClr val="lt1"/>
              </a:solidFill>
            </a:endParaRPr>
          </a:p>
          <a:p>
            <a:pPr marL="0" lvl="0" indent="0" algn="l" rtl="0">
              <a:spcBef>
                <a:spcPts val="0"/>
              </a:spcBef>
              <a:spcAft>
                <a:spcPts val="0"/>
              </a:spcAft>
              <a:buNone/>
            </a:pPr>
            <a:endParaRPr sz="1800" dirty="0">
              <a:solidFill>
                <a:schemeClr val="lt1"/>
              </a:solidFill>
            </a:endParaRPr>
          </a:p>
        </p:txBody>
      </p:sp>
      <p:sp>
        <p:nvSpPr>
          <p:cNvPr id="125" name="Google Shape;125;p20"/>
          <p:cNvSpPr/>
          <p:nvPr/>
        </p:nvSpPr>
        <p:spPr>
          <a:xfrm>
            <a:off x="6202475" y="1746150"/>
            <a:ext cx="3855000" cy="2071800"/>
          </a:xfrm>
          <a:prstGeom prst="rect">
            <a:avLst/>
          </a:prstGeom>
          <a:solidFill>
            <a:schemeClr val="accent4"/>
          </a:solidFill>
          <a:ln w="127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b="0" i="0" u="none" strike="noStrike" cap="none" dirty="0">
              <a:solidFill>
                <a:srgbClr val="890074"/>
              </a:solidFill>
              <a:latin typeface="Arial"/>
              <a:ea typeface="Arial"/>
              <a:cs typeface="Arial"/>
              <a:sym typeface="Arial"/>
            </a:endParaRPr>
          </a:p>
        </p:txBody>
      </p:sp>
      <p:pic>
        <p:nvPicPr>
          <p:cNvPr id="126" name="Google Shape;126;p20" descr="logo_HIIG_white.eps"/>
          <p:cNvPicPr preferRelativeResize="0"/>
          <p:nvPr/>
        </p:nvPicPr>
        <p:blipFill rotWithShape="1">
          <a:blip r:embed="rId3">
            <a:alphaModFix/>
          </a:blip>
          <a:srcRect/>
          <a:stretch/>
        </p:blipFill>
        <p:spPr>
          <a:xfrm>
            <a:off x="9562564" y="1793961"/>
            <a:ext cx="181800" cy="289200"/>
          </a:xfrm>
          <a:prstGeom prst="rect">
            <a:avLst/>
          </a:prstGeom>
          <a:noFill/>
          <a:ln>
            <a:noFill/>
          </a:ln>
        </p:spPr>
      </p:pic>
      <p:sp>
        <p:nvSpPr>
          <p:cNvPr id="127" name="Google Shape;127;p20"/>
          <p:cNvSpPr txBox="1">
            <a:spLocks noGrp="1"/>
          </p:cNvSpPr>
          <p:nvPr>
            <p:ph type="title"/>
          </p:nvPr>
        </p:nvSpPr>
        <p:spPr>
          <a:xfrm>
            <a:off x="6349900" y="2396050"/>
            <a:ext cx="3394500" cy="109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sz="1800" dirty="0">
                <a:solidFill>
                  <a:schemeClr val="lt1"/>
                </a:solidFill>
              </a:rPr>
              <a:t>Kapitel 2</a:t>
            </a:r>
            <a:endParaRPr sz="1800" dirty="0">
              <a:solidFill>
                <a:schemeClr val="lt1"/>
              </a:solidFill>
            </a:endParaRPr>
          </a:p>
          <a:p>
            <a:pPr marL="0" lvl="0" indent="0" algn="l" rtl="0">
              <a:spcBef>
                <a:spcPts val="0"/>
              </a:spcBef>
              <a:spcAft>
                <a:spcPts val="0"/>
              </a:spcAft>
              <a:buNone/>
            </a:pPr>
            <a:r>
              <a:rPr lang="de-DE" sz="1800" dirty="0">
                <a:solidFill>
                  <a:schemeClr val="lt1"/>
                </a:solidFill>
              </a:rPr>
              <a:t>Kartierung: Der People-Analytics-Markt</a:t>
            </a:r>
            <a:endParaRPr sz="1800"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900000" y="4320000"/>
            <a:ext cx="10440000" cy="111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e-DE" dirty="0"/>
              <a:t>Kapitel 1 </a:t>
            </a:r>
            <a:endParaRPr dirty="0"/>
          </a:p>
          <a:p>
            <a:pPr marL="0" lvl="0" indent="0" algn="l" rtl="0">
              <a:spcBef>
                <a:spcPts val="0"/>
              </a:spcBef>
              <a:spcAft>
                <a:spcPts val="0"/>
              </a:spcAft>
              <a:buNone/>
            </a:pPr>
            <a:r>
              <a:rPr lang="de-DE" dirty="0"/>
              <a:t>Einleitung: Grundlagen zu People Analytics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2"/>
          <p:cNvSpPr txBox="1"/>
          <p:nvPr/>
        </p:nvSpPr>
        <p:spPr>
          <a:xfrm>
            <a:off x="900000" y="2528225"/>
            <a:ext cx="94383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5000" b="1" dirty="0">
                <a:solidFill>
                  <a:schemeClr val="lt1"/>
                </a:solidFill>
                <a:latin typeface="PT Sans"/>
                <a:ea typeface="PT Sans"/>
                <a:cs typeface="PT Sans"/>
                <a:sym typeface="PT Sans"/>
              </a:rPr>
              <a:t>Was verbirgt sich hinter dem Begriff People Analytics? </a:t>
            </a:r>
            <a:endParaRPr sz="5000" b="1" dirty="0">
              <a:solidFill>
                <a:schemeClr val="lt1"/>
              </a:solidFill>
              <a:latin typeface="PT Sans"/>
              <a:ea typeface="PT Sans"/>
              <a:cs typeface="PT Sans"/>
              <a:sym typeface="PT Sans"/>
            </a:endParaRPr>
          </a:p>
          <a:p>
            <a:pPr marL="0" lvl="0" indent="0" algn="l" rtl="0">
              <a:spcBef>
                <a:spcPts val="0"/>
              </a:spcBef>
              <a:spcAft>
                <a:spcPts val="0"/>
              </a:spcAft>
              <a:buNone/>
            </a:pPr>
            <a:endParaRPr sz="5000" b="1" dirty="0">
              <a:solidFill>
                <a:schemeClr val="lt1"/>
              </a:solidFill>
              <a:latin typeface="PT Sans"/>
              <a:ea typeface="PT Sans"/>
              <a:cs typeface="PT Sans"/>
              <a:sym typeface="PT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3"/>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Einleitung</a:t>
            </a:r>
            <a:endParaRPr dirty="0"/>
          </a:p>
        </p:txBody>
      </p:sp>
      <p:sp>
        <p:nvSpPr>
          <p:cNvPr id="143" name="Google Shape;143;p23"/>
          <p:cNvSpPr txBox="1">
            <a:spLocks noGrp="1"/>
          </p:cNvSpPr>
          <p:nvPr>
            <p:ph type="body" idx="1"/>
          </p:nvPr>
        </p:nvSpPr>
        <p:spPr>
          <a:xfrm>
            <a:off x="900000" y="1866900"/>
            <a:ext cx="70986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de-DE" dirty="0"/>
              <a:t>Daten spielen eine immer größere Rolle im Personalmanagement</a:t>
            </a:r>
            <a:endParaRPr dirty="0">
              <a:highlight>
                <a:srgbClr val="FFFF00"/>
              </a:highlight>
            </a:endParaRPr>
          </a:p>
          <a:p>
            <a:pPr marL="457200" lvl="0" indent="-342900" algn="l" rtl="0">
              <a:spcBef>
                <a:spcPts val="0"/>
              </a:spcBef>
              <a:spcAft>
                <a:spcPts val="0"/>
              </a:spcAft>
              <a:buSzPts val="1800"/>
              <a:buChar char="●"/>
            </a:pPr>
            <a:r>
              <a:rPr lang="de-DE" dirty="0"/>
              <a:t>Gleichzeitig sind empirische Studien zur Nutzung von People Analytics derzeit selten; dies gilt insbesondere für den deutschen Anwendungskontext</a:t>
            </a:r>
            <a:endParaRPr dirty="0"/>
          </a:p>
          <a:p>
            <a:pPr marL="457200" lvl="0" indent="-342900" algn="l" rtl="0">
              <a:spcBef>
                <a:spcPts val="0"/>
              </a:spcBef>
              <a:spcAft>
                <a:spcPts val="0"/>
              </a:spcAft>
              <a:buSzPts val="1800"/>
              <a:buChar char="●"/>
            </a:pPr>
            <a:r>
              <a:rPr lang="de-DE" dirty="0"/>
              <a:t>Studien nehmen häufig die Perspektive des Managements ein</a:t>
            </a:r>
            <a:endParaRPr dirty="0"/>
          </a:p>
          <a:p>
            <a:pPr marL="457200" lvl="0" indent="-342900" algn="l" rtl="0">
              <a:spcBef>
                <a:spcPts val="0"/>
              </a:spcBef>
              <a:spcAft>
                <a:spcPts val="0"/>
              </a:spcAft>
              <a:buSzPts val="1800"/>
              <a:buChar char="●"/>
            </a:pPr>
            <a:r>
              <a:rPr lang="de-DE" dirty="0"/>
              <a:t>Eine Untersuchung aus Perspektive der Beschäftigten ist jedoch wichtig, da diese nicht nur Objekte solcher Analysen sind, sondern auch selbst die Möglichkeit haben sollten, von ihnen zu profitieren</a:t>
            </a:r>
            <a:endParaRPr dirty="0"/>
          </a:p>
          <a:p>
            <a:pPr marL="457200" lvl="0" indent="-342900" algn="l" rtl="0">
              <a:spcBef>
                <a:spcPts val="0"/>
              </a:spcBef>
              <a:spcAft>
                <a:spcPts val="0"/>
              </a:spcAft>
              <a:buSzPts val="1800"/>
              <a:buChar char="●"/>
            </a:pPr>
            <a:r>
              <a:rPr lang="de-DE" dirty="0"/>
              <a:t>Im Zentrum dieses Foliensatzes steht daher die Frage: </a:t>
            </a:r>
            <a:r>
              <a:rPr lang="de-DE" b="1" dirty="0"/>
              <a:t>Wie – falls überhaupt – kann People Analytics so gestaltet werden, dass es den Interessen der Beschäftigten dient?</a:t>
            </a:r>
            <a:endParaRPr b="1" dirty="0"/>
          </a:p>
          <a:p>
            <a:pPr marL="0" lvl="0" indent="0" algn="l" rtl="0">
              <a:spcBef>
                <a:spcPts val="1000"/>
              </a:spcBef>
              <a:spcAft>
                <a:spcPts val="1000"/>
              </a:spcAft>
              <a:buNone/>
            </a:pPr>
            <a:endParaRPr dirty="0">
              <a:highlight>
                <a:srgbClr val="FFFF00"/>
              </a:highlight>
            </a:endParaRPr>
          </a:p>
        </p:txBody>
      </p:sp>
      <p:sp>
        <p:nvSpPr>
          <p:cNvPr id="144" name="Google Shape;144;p23"/>
          <p:cNvSpPr txBox="1"/>
          <p:nvPr/>
        </p:nvSpPr>
        <p:spPr>
          <a:xfrm>
            <a:off x="976200" y="6133775"/>
            <a:ext cx="10440000" cy="461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738"/>
              </a:spcAft>
              <a:buNone/>
            </a:pPr>
            <a:r>
              <a:rPr lang="de-DE" sz="1600" dirty="0">
                <a:solidFill>
                  <a:srgbClr val="4A4A4C"/>
                </a:solidFill>
                <a:latin typeface="PT Sans"/>
                <a:ea typeface="PT Sans"/>
                <a:cs typeface="PT Sans"/>
                <a:sym typeface="PT Sans"/>
              </a:rPr>
              <a:t>vgl. Edwards et al., 2022; Ellmer &amp; Reichel, 2021; Löscher &amp; Bader, 2022</a:t>
            </a:r>
            <a:endParaRPr sz="1600" dirty="0">
              <a:solidFill>
                <a:srgbClr val="4A4A4C"/>
              </a:solidFill>
              <a:latin typeface="PT Sans"/>
              <a:ea typeface="PT Sans"/>
              <a:cs typeface="PT Sans"/>
              <a:sym typeface="PT Sans"/>
            </a:endParaRPr>
          </a:p>
        </p:txBody>
      </p:sp>
      <p:pic>
        <p:nvPicPr>
          <p:cNvPr id="145" name="Google Shape;145;p23"/>
          <p:cNvPicPr preferRelativeResize="0"/>
          <p:nvPr/>
        </p:nvPicPr>
        <p:blipFill>
          <a:blip r:embed="rId3">
            <a:alphaModFix/>
          </a:blip>
          <a:stretch>
            <a:fillRect/>
          </a:stretch>
        </p:blipFill>
        <p:spPr>
          <a:xfrm>
            <a:off x="8329675" y="2127238"/>
            <a:ext cx="3086526" cy="30865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Überblick über Datengrundlage</a:t>
            </a:r>
            <a:endParaRPr dirty="0"/>
          </a:p>
        </p:txBody>
      </p:sp>
      <p:pic>
        <p:nvPicPr>
          <p:cNvPr id="151" name="Google Shape;151;p24"/>
          <p:cNvPicPr preferRelativeResize="0"/>
          <p:nvPr/>
        </p:nvPicPr>
        <p:blipFill>
          <a:blip r:embed="rId3">
            <a:alphaModFix/>
          </a:blip>
          <a:stretch>
            <a:fillRect/>
          </a:stretch>
        </p:blipFill>
        <p:spPr>
          <a:xfrm>
            <a:off x="5693797" y="2130128"/>
            <a:ext cx="852399" cy="952176"/>
          </a:xfrm>
          <a:prstGeom prst="rect">
            <a:avLst/>
          </a:prstGeom>
          <a:noFill/>
          <a:ln>
            <a:noFill/>
          </a:ln>
        </p:spPr>
      </p:pic>
      <p:sp>
        <p:nvSpPr>
          <p:cNvPr id="152" name="Google Shape;152;p24"/>
          <p:cNvSpPr txBox="1"/>
          <p:nvPr/>
        </p:nvSpPr>
        <p:spPr>
          <a:xfrm>
            <a:off x="8379946" y="2852522"/>
            <a:ext cx="2053200" cy="9534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de-DE" sz="1800" dirty="0">
                <a:solidFill>
                  <a:srgbClr val="4A4A4C"/>
                </a:solidFill>
                <a:latin typeface="PT Sans"/>
                <a:ea typeface="PT Sans"/>
                <a:cs typeface="PT Sans"/>
                <a:sym typeface="PT Sans"/>
              </a:rPr>
              <a:t>42 Interviews mit People-Analytics- Praktiker:innen</a:t>
            </a:r>
            <a:endParaRPr sz="1800" dirty="0">
              <a:solidFill>
                <a:srgbClr val="4A4A4C"/>
              </a:solidFill>
              <a:latin typeface="PT Sans"/>
              <a:ea typeface="PT Sans"/>
              <a:cs typeface="PT Sans"/>
              <a:sym typeface="PT Sans"/>
            </a:endParaRPr>
          </a:p>
        </p:txBody>
      </p:sp>
      <p:pic>
        <p:nvPicPr>
          <p:cNvPr id="153" name="Google Shape;153;p24"/>
          <p:cNvPicPr preferRelativeResize="0"/>
          <p:nvPr/>
        </p:nvPicPr>
        <p:blipFill rotWithShape="1">
          <a:blip r:embed="rId4">
            <a:alphaModFix/>
          </a:blip>
          <a:srcRect t="4470" b="-4470"/>
          <a:stretch/>
        </p:blipFill>
        <p:spPr>
          <a:xfrm>
            <a:off x="2332725" y="4151778"/>
            <a:ext cx="953451" cy="1064997"/>
          </a:xfrm>
          <a:prstGeom prst="rect">
            <a:avLst/>
          </a:prstGeom>
          <a:noFill/>
          <a:ln>
            <a:noFill/>
          </a:ln>
        </p:spPr>
      </p:pic>
      <p:pic>
        <p:nvPicPr>
          <p:cNvPr id="154" name="Google Shape;154;p24"/>
          <p:cNvPicPr preferRelativeResize="0"/>
          <p:nvPr/>
        </p:nvPicPr>
        <p:blipFill>
          <a:blip r:embed="rId5">
            <a:alphaModFix/>
          </a:blip>
          <a:stretch>
            <a:fillRect/>
          </a:stretch>
        </p:blipFill>
        <p:spPr>
          <a:xfrm>
            <a:off x="2314242" y="2009281"/>
            <a:ext cx="1038417" cy="1159947"/>
          </a:xfrm>
          <a:prstGeom prst="rect">
            <a:avLst/>
          </a:prstGeom>
          <a:noFill/>
          <a:ln>
            <a:noFill/>
          </a:ln>
        </p:spPr>
      </p:pic>
      <p:sp>
        <p:nvSpPr>
          <p:cNvPr id="155" name="Google Shape;155;p24"/>
          <p:cNvSpPr txBox="1"/>
          <p:nvPr/>
        </p:nvSpPr>
        <p:spPr>
          <a:xfrm>
            <a:off x="1806850" y="2876287"/>
            <a:ext cx="2053200" cy="952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de-DE" sz="1800" dirty="0">
                <a:solidFill>
                  <a:srgbClr val="4A4A4C"/>
                </a:solidFill>
                <a:latin typeface="PT Sans"/>
                <a:ea typeface="PT Sans"/>
                <a:cs typeface="PT Sans"/>
                <a:sym typeface="PT Sans"/>
              </a:rPr>
              <a:t>People-Analytics- Literatur</a:t>
            </a:r>
            <a:endParaRPr sz="1800" dirty="0">
              <a:solidFill>
                <a:srgbClr val="4A4A4C"/>
              </a:solidFill>
              <a:latin typeface="PT Sans"/>
              <a:ea typeface="PT Sans"/>
              <a:cs typeface="PT Sans"/>
              <a:sym typeface="PT Sans"/>
            </a:endParaRPr>
          </a:p>
        </p:txBody>
      </p:sp>
      <p:sp>
        <p:nvSpPr>
          <p:cNvPr id="156" name="Google Shape;156;p24"/>
          <p:cNvSpPr txBox="1"/>
          <p:nvPr/>
        </p:nvSpPr>
        <p:spPr>
          <a:xfrm>
            <a:off x="5093396" y="2876287"/>
            <a:ext cx="2053200" cy="952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de-DE" sz="1800" dirty="0">
                <a:solidFill>
                  <a:srgbClr val="4A4A4C"/>
                </a:solidFill>
                <a:latin typeface="PT Sans"/>
                <a:ea typeface="PT Sans"/>
                <a:cs typeface="PT Sans"/>
                <a:sym typeface="PT Sans"/>
              </a:rPr>
              <a:t>Marktübersicht</a:t>
            </a:r>
            <a:endParaRPr sz="1800" dirty="0">
              <a:solidFill>
                <a:srgbClr val="4A4A4C"/>
              </a:solidFill>
              <a:latin typeface="PT Sans"/>
              <a:ea typeface="PT Sans"/>
              <a:cs typeface="PT Sans"/>
              <a:sym typeface="PT Sans"/>
            </a:endParaRPr>
          </a:p>
        </p:txBody>
      </p:sp>
      <p:sp>
        <p:nvSpPr>
          <p:cNvPr id="157" name="Google Shape;157;p24"/>
          <p:cNvSpPr txBox="1"/>
          <p:nvPr/>
        </p:nvSpPr>
        <p:spPr>
          <a:xfrm>
            <a:off x="1782850" y="4969897"/>
            <a:ext cx="2053200" cy="9534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de-DE" sz="1800" dirty="0">
                <a:solidFill>
                  <a:srgbClr val="4A4A4C"/>
                </a:solidFill>
                <a:latin typeface="PT Sans"/>
                <a:ea typeface="PT Sans"/>
                <a:cs typeface="PT Sans"/>
                <a:sym typeface="PT Sans"/>
              </a:rPr>
              <a:t>Analyse von 14 Herstellerwebsites</a:t>
            </a:r>
            <a:endParaRPr sz="1800" dirty="0">
              <a:solidFill>
                <a:srgbClr val="4A4A4C"/>
              </a:solidFill>
              <a:latin typeface="PT Sans"/>
              <a:ea typeface="PT Sans"/>
              <a:cs typeface="PT Sans"/>
              <a:sym typeface="PT Sans"/>
            </a:endParaRPr>
          </a:p>
        </p:txBody>
      </p:sp>
      <p:pic>
        <p:nvPicPr>
          <p:cNvPr id="158" name="Google Shape;158;p24"/>
          <p:cNvPicPr preferRelativeResize="0"/>
          <p:nvPr/>
        </p:nvPicPr>
        <p:blipFill>
          <a:blip r:embed="rId6">
            <a:alphaModFix/>
          </a:blip>
          <a:stretch>
            <a:fillRect/>
          </a:stretch>
        </p:blipFill>
        <p:spPr>
          <a:xfrm>
            <a:off x="8929815" y="2009284"/>
            <a:ext cx="953463" cy="1065075"/>
          </a:xfrm>
          <a:prstGeom prst="rect">
            <a:avLst/>
          </a:prstGeom>
          <a:noFill/>
          <a:ln>
            <a:noFill/>
          </a:ln>
        </p:spPr>
      </p:pic>
      <p:sp>
        <p:nvSpPr>
          <p:cNvPr id="159" name="Google Shape;159;p24"/>
          <p:cNvSpPr txBox="1"/>
          <p:nvPr/>
        </p:nvSpPr>
        <p:spPr>
          <a:xfrm>
            <a:off x="8355951" y="4958912"/>
            <a:ext cx="2053200" cy="952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de-DE" sz="1800" dirty="0">
                <a:solidFill>
                  <a:srgbClr val="4A4A4C"/>
                </a:solidFill>
                <a:latin typeface="PT Sans"/>
                <a:ea typeface="PT Sans"/>
                <a:cs typeface="PT Sans"/>
                <a:sym typeface="PT Sans"/>
              </a:rPr>
              <a:t>2 Workshops mit Mitbestimmungs- akteur:innen</a:t>
            </a:r>
            <a:endParaRPr sz="1800" dirty="0">
              <a:solidFill>
                <a:srgbClr val="4A4A4C"/>
              </a:solidFill>
              <a:latin typeface="PT Sans"/>
              <a:ea typeface="PT Sans"/>
              <a:cs typeface="PT Sans"/>
              <a:sym typeface="PT Sans"/>
            </a:endParaRPr>
          </a:p>
        </p:txBody>
      </p:sp>
      <p:pic>
        <p:nvPicPr>
          <p:cNvPr id="160" name="Google Shape;160;p24"/>
          <p:cNvPicPr preferRelativeResize="0"/>
          <p:nvPr/>
        </p:nvPicPr>
        <p:blipFill>
          <a:blip r:embed="rId7">
            <a:alphaModFix/>
          </a:blip>
          <a:stretch>
            <a:fillRect/>
          </a:stretch>
        </p:blipFill>
        <p:spPr>
          <a:xfrm>
            <a:off x="8956351" y="4082073"/>
            <a:ext cx="852399" cy="952176"/>
          </a:xfrm>
          <a:prstGeom prst="rect">
            <a:avLst/>
          </a:prstGeom>
          <a:noFill/>
          <a:ln>
            <a:noFill/>
          </a:ln>
        </p:spPr>
      </p:pic>
      <p:sp>
        <p:nvSpPr>
          <p:cNvPr id="161" name="Google Shape;161;p24"/>
          <p:cNvSpPr txBox="1"/>
          <p:nvPr/>
        </p:nvSpPr>
        <p:spPr>
          <a:xfrm>
            <a:off x="5069401" y="4969897"/>
            <a:ext cx="2053200" cy="9534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de-DE" sz="1800" dirty="0">
                <a:solidFill>
                  <a:srgbClr val="4A4A4C"/>
                </a:solidFill>
                <a:latin typeface="PT Sans"/>
                <a:ea typeface="PT Sans"/>
                <a:cs typeface="PT Sans"/>
                <a:sym typeface="PT Sans"/>
              </a:rPr>
              <a:t>2 Experimente zur Wahrnehmung der Beschäftigten</a:t>
            </a:r>
            <a:endParaRPr sz="1800" dirty="0">
              <a:solidFill>
                <a:srgbClr val="4A4A4C"/>
              </a:solidFill>
              <a:latin typeface="PT Sans"/>
              <a:ea typeface="PT Sans"/>
              <a:cs typeface="PT Sans"/>
              <a:sym typeface="PT Sans"/>
            </a:endParaRPr>
          </a:p>
        </p:txBody>
      </p:sp>
      <p:pic>
        <p:nvPicPr>
          <p:cNvPr id="162" name="Google Shape;162;p24"/>
          <p:cNvPicPr preferRelativeResize="0"/>
          <p:nvPr/>
        </p:nvPicPr>
        <p:blipFill>
          <a:blip r:embed="rId8">
            <a:alphaModFix/>
          </a:blip>
          <a:stretch>
            <a:fillRect/>
          </a:stretch>
        </p:blipFill>
        <p:spPr>
          <a:xfrm>
            <a:off x="5669801" y="4232996"/>
            <a:ext cx="852399" cy="85237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Was ist People Analytics?</a:t>
            </a:r>
            <a:endParaRPr sz="2200" b="1" dirty="0">
              <a:solidFill>
                <a:srgbClr val="4A4A4C"/>
              </a:solidFill>
              <a:latin typeface="PT Sans"/>
              <a:ea typeface="PT Sans"/>
              <a:cs typeface="PT Sans"/>
              <a:sym typeface="PT Sans"/>
            </a:endParaRPr>
          </a:p>
        </p:txBody>
      </p:sp>
      <p:sp>
        <p:nvSpPr>
          <p:cNvPr id="168" name="Google Shape;168;p25"/>
          <p:cNvSpPr txBox="1"/>
          <p:nvPr/>
        </p:nvSpPr>
        <p:spPr>
          <a:xfrm>
            <a:off x="900000" y="6014552"/>
            <a:ext cx="10440000" cy="409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738"/>
              </a:spcAft>
              <a:buNone/>
            </a:pPr>
            <a:r>
              <a:rPr lang="de-DE" sz="1600" dirty="0">
                <a:solidFill>
                  <a:srgbClr val="4A4A4C"/>
                </a:solidFill>
                <a:latin typeface="PT Sans"/>
                <a:ea typeface="PT Sans"/>
                <a:cs typeface="PT Sans"/>
                <a:sym typeface="PT Sans"/>
              </a:rPr>
              <a:t>vgl. Cheng &amp; Hackett, 2021; Meijerink et al., 2021</a:t>
            </a:r>
            <a:endParaRPr sz="1600" dirty="0">
              <a:solidFill>
                <a:srgbClr val="4A4A4C"/>
              </a:solidFill>
              <a:latin typeface="PT Sans"/>
              <a:ea typeface="PT Sans"/>
              <a:cs typeface="PT Sans"/>
              <a:sym typeface="PT Sans"/>
            </a:endParaRPr>
          </a:p>
        </p:txBody>
      </p:sp>
      <p:pic>
        <p:nvPicPr>
          <p:cNvPr id="169" name="Google Shape;169;p25"/>
          <p:cNvPicPr preferRelativeResize="0"/>
          <p:nvPr/>
        </p:nvPicPr>
        <p:blipFill>
          <a:blip r:embed="rId3">
            <a:alphaModFix/>
          </a:blip>
          <a:stretch>
            <a:fillRect/>
          </a:stretch>
        </p:blipFill>
        <p:spPr>
          <a:xfrm>
            <a:off x="1510425" y="2227625"/>
            <a:ext cx="1377825" cy="1377825"/>
          </a:xfrm>
          <a:prstGeom prst="rect">
            <a:avLst/>
          </a:prstGeom>
          <a:noFill/>
          <a:ln>
            <a:noFill/>
          </a:ln>
        </p:spPr>
      </p:pic>
      <p:pic>
        <p:nvPicPr>
          <p:cNvPr id="170" name="Google Shape;170;p25"/>
          <p:cNvPicPr preferRelativeResize="0"/>
          <p:nvPr/>
        </p:nvPicPr>
        <p:blipFill>
          <a:blip r:embed="rId4">
            <a:alphaModFix/>
          </a:blip>
          <a:stretch>
            <a:fillRect/>
          </a:stretch>
        </p:blipFill>
        <p:spPr>
          <a:xfrm>
            <a:off x="8978400" y="2428838"/>
            <a:ext cx="1069725" cy="1069725"/>
          </a:xfrm>
          <a:prstGeom prst="rect">
            <a:avLst/>
          </a:prstGeom>
          <a:noFill/>
          <a:ln>
            <a:noFill/>
          </a:ln>
        </p:spPr>
      </p:pic>
      <p:pic>
        <p:nvPicPr>
          <p:cNvPr id="171" name="Google Shape;171;p25"/>
          <p:cNvPicPr preferRelativeResize="0"/>
          <p:nvPr/>
        </p:nvPicPr>
        <p:blipFill>
          <a:blip r:embed="rId5">
            <a:alphaModFix/>
          </a:blip>
          <a:stretch>
            <a:fillRect/>
          </a:stretch>
        </p:blipFill>
        <p:spPr>
          <a:xfrm>
            <a:off x="5206150" y="2503215"/>
            <a:ext cx="920949" cy="920949"/>
          </a:xfrm>
          <a:prstGeom prst="rect">
            <a:avLst/>
          </a:prstGeom>
          <a:noFill/>
          <a:ln>
            <a:noFill/>
          </a:ln>
        </p:spPr>
      </p:pic>
      <p:sp>
        <p:nvSpPr>
          <p:cNvPr id="172" name="Google Shape;172;p25"/>
          <p:cNvSpPr txBox="1"/>
          <p:nvPr/>
        </p:nvSpPr>
        <p:spPr>
          <a:xfrm>
            <a:off x="7646200" y="3531475"/>
            <a:ext cx="3603000" cy="10989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de-DE" sz="1800" dirty="0">
                <a:solidFill>
                  <a:srgbClr val="4A4A4C"/>
                </a:solidFill>
                <a:latin typeface="PT Sans"/>
                <a:ea typeface="PT Sans"/>
                <a:cs typeface="PT Sans"/>
                <a:sym typeface="PT Sans"/>
              </a:rPr>
              <a:t>(3) Unterstützung oder Ausführung personalrelevanter Entscheidungen als Ergebnis</a:t>
            </a:r>
            <a:endParaRPr sz="1800" dirty="0">
              <a:solidFill>
                <a:srgbClr val="4A4A4C"/>
              </a:solidFill>
              <a:latin typeface="PT Sans"/>
              <a:ea typeface="PT Sans"/>
              <a:cs typeface="PT Sans"/>
              <a:sym typeface="PT Sans"/>
            </a:endParaRPr>
          </a:p>
        </p:txBody>
      </p:sp>
      <p:sp>
        <p:nvSpPr>
          <p:cNvPr id="173" name="Google Shape;173;p25"/>
          <p:cNvSpPr txBox="1"/>
          <p:nvPr/>
        </p:nvSpPr>
        <p:spPr>
          <a:xfrm>
            <a:off x="868250" y="3531475"/>
            <a:ext cx="2895000" cy="1098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de-DE" sz="1800" dirty="0">
                <a:solidFill>
                  <a:srgbClr val="4A4A4C"/>
                </a:solidFill>
                <a:latin typeface="PT Sans"/>
                <a:ea typeface="PT Sans"/>
                <a:cs typeface="PT Sans"/>
                <a:sym typeface="PT Sans"/>
              </a:rPr>
              <a:t>(1) Erfassung unterschiedlicher, maschinenlesbarer Daten</a:t>
            </a:r>
            <a:endParaRPr dirty="0"/>
          </a:p>
        </p:txBody>
      </p:sp>
      <p:sp>
        <p:nvSpPr>
          <p:cNvPr id="174" name="Google Shape;174;p25"/>
          <p:cNvSpPr txBox="1"/>
          <p:nvPr/>
        </p:nvSpPr>
        <p:spPr>
          <a:xfrm>
            <a:off x="4263350" y="3531475"/>
            <a:ext cx="2895000" cy="1098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de-DE" sz="1800" dirty="0">
                <a:solidFill>
                  <a:srgbClr val="4A4A4C"/>
                </a:solidFill>
                <a:latin typeface="PT Sans"/>
                <a:ea typeface="PT Sans"/>
                <a:cs typeface="PT Sans"/>
                <a:sym typeface="PT Sans"/>
              </a:rPr>
              <a:t>(2) Verarbeitung dieser Daten mittels diverser Methoden</a:t>
            </a:r>
            <a:endParaRPr dirty="0"/>
          </a:p>
        </p:txBody>
      </p:sp>
      <p:sp>
        <p:nvSpPr>
          <p:cNvPr id="175" name="Google Shape;175;p25"/>
          <p:cNvSpPr/>
          <p:nvPr/>
        </p:nvSpPr>
        <p:spPr>
          <a:xfrm>
            <a:off x="3733550" y="2750719"/>
            <a:ext cx="512400" cy="348600"/>
          </a:xfrm>
          <a:prstGeom prst="rightArrow">
            <a:avLst>
              <a:gd name="adj1" fmla="val 50000"/>
              <a:gd name="adj2" fmla="val 50000"/>
            </a:avLst>
          </a:prstGeom>
          <a:solidFill>
            <a:srgbClr val="007B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176;p25"/>
          <p:cNvSpPr/>
          <p:nvPr/>
        </p:nvSpPr>
        <p:spPr>
          <a:xfrm>
            <a:off x="7308841" y="2690100"/>
            <a:ext cx="512400" cy="348600"/>
          </a:xfrm>
          <a:prstGeom prst="rightArrow">
            <a:avLst>
              <a:gd name="adj1" fmla="val 50000"/>
              <a:gd name="adj2" fmla="val 50000"/>
            </a:avLst>
          </a:prstGeom>
          <a:solidFill>
            <a:srgbClr val="007B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6"/>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Was ist People Analytics?</a:t>
            </a:r>
            <a:endParaRPr sz="2200" b="1" dirty="0">
              <a:solidFill>
                <a:srgbClr val="4A4A4C"/>
              </a:solidFill>
              <a:latin typeface="PT Sans"/>
              <a:ea typeface="PT Sans"/>
              <a:cs typeface="PT Sans"/>
              <a:sym typeface="PT Sans"/>
            </a:endParaRPr>
          </a:p>
          <a:p>
            <a:pPr marL="0" lvl="0" indent="0" algn="l" rtl="0">
              <a:spcBef>
                <a:spcPts val="0"/>
              </a:spcBef>
              <a:spcAft>
                <a:spcPts val="0"/>
              </a:spcAft>
              <a:buNone/>
            </a:pPr>
            <a:r>
              <a:rPr lang="de-DE" sz="2200" b="1" dirty="0">
                <a:solidFill>
                  <a:srgbClr val="4A4A4C"/>
                </a:solidFill>
                <a:latin typeface="PT Sans"/>
                <a:ea typeface="PT Sans"/>
                <a:cs typeface="PT Sans"/>
                <a:sym typeface="PT Sans"/>
              </a:rPr>
              <a:t>Drei Reifegrade</a:t>
            </a:r>
            <a:endParaRPr sz="2200" b="1" dirty="0">
              <a:solidFill>
                <a:srgbClr val="E62E41"/>
              </a:solidFill>
              <a:latin typeface="PT Sans"/>
              <a:ea typeface="PT Sans"/>
              <a:cs typeface="PT Sans"/>
              <a:sym typeface="PT Sans"/>
            </a:endParaRPr>
          </a:p>
        </p:txBody>
      </p:sp>
      <p:graphicFrame>
        <p:nvGraphicFramePr>
          <p:cNvPr id="182" name="Google Shape;182;p26"/>
          <p:cNvGraphicFramePr/>
          <p:nvPr>
            <p:extLst>
              <p:ext uri="{D42A27DB-BD31-4B8C-83A1-F6EECF244321}">
                <p14:modId xmlns:p14="http://schemas.microsoft.com/office/powerpoint/2010/main" val="2290420266"/>
              </p:ext>
            </p:extLst>
          </p:nvPr>
        </p:nvGraphicFramePr>
        <p:xfrm>
          <a:off x="1023350" y="2042238"/>
          <a:ext cx="10266950" cy="3195230"/>
        </p:xfrm>
        <a:graphic>
          <a:graphicData uri="http://schemas.openxmlformats.org/drawingml/2006/table">
            <a:tbl>
              <a:tblPr>
                <a:noFill/>
                <a:tableStyleId>{F0FDC662-2364-41F2-A5EC-1E86B2BCBF74}</a:tableStyleId>
              </a:tblPr>
              <a:tblGrid>
                <a:gridCol w="1834875">
                  <a:extLst>
                    <a:ext uri="{9D8B030D-6E8A-4147-A177-3AD203B41FA5}">
                      <a16:colId xmlns:a16="http://schemas.microsoft.com/office/drawing/2014/main" val="20000"/>
                    </a:ext>
                  </a:extLst>
                </a:gridCol>
                <a:gridCol w="2636525">
                  <a:extLst>
                    <a:ext uri="{9D8B030D-6E8A-4147-A177-3AD203B41FA5}">
                      <a16:colId xmlns:a16="http://schemas.microsoft.com/office/drawing/2014/main" val="20001"/>
                    </a:ext>
                  </a:extLst>
                </a:gridCol>
                <a:gridCol w="2683650">
                  <a:extLst>
                    <a:ext uri="{9D8B030D-6E8A-4147-A177-3AD203B41FA5}">
                      <a16:colId xmlns:a16="http://schemas.microsoft.com/office/drawing/2014/main" val="20002"/>
                    </a:ext>
                  </a:extLst>
                </a:gridCol>
                <a:gridCol w="3111900">
                  <a:extLst>
                    <a:ext uri="{9D8B030D-6E8A-4147-A177-3AD203B41FA5}">
                      <a16:colId xmlns:a16="http://schemas.microsoft.com/office/drawing/2014/main" val="20003"/>
                    </a:ext>
                  </a:extLst>
                </a:gridCol>
              </a:tblGrid>
              <a:tr h="366900">
                <a:tc>
                  <a:txBody>
                    <a:bodyPr/>
                    <a:lstStyle/>
                    <a:p>
                      <a:pPr marL="0" lvl="0" indent="0" algn="l" rtl="0">
                        <a:spcBef>
                          <a:spcPts val="0"/>
                        </a:spcBef>
                        <a:spcAft>
                          <a:spcPts val="0"/>
                        </a:spcAft>
                        <a:buNone/>
                      </a:pPr>
                      <a:endParaRPr sz="1800" b="1" dirty="0">
                        <a:solidFill>
                          <a:srgbClr val="A2198D"/>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A0A5A7"/>
                      </a:solidFill>
                      <a:prstDash val="solid"/>
                      <a:round/>
                      <a:headEnd type="none" w="sm" len="sm"/>
                      <a:tailEnd type="none" w="sm" len="sm"/>
                    </a:lnB>
                  </a:tcPr>
                </a:tc>
                <a:tc>
                  <a:txBody>
                    <a:bodyPr/>
                    <a:lstStyle/>
                    <a:p>
                      <a:pPr marL="0" lvl="0" indent="0" algn="l" rtl="0">
                        <a:spcBef>
                          <a:spcPts val="0"/>
                        </a:spcBef>
                        <a:spcAft>
                          <a:spcPts val="0"/>
                        </a:spcAft>
                        <a:buNone/>
                      </a:pPr>
                      <a:r>
                        <a:rPr lang="de-DE" sz="1800" b="1" dirty="0">
                          <a:solidFill>
                            <a:srgbClr val="A2198D"/>
                          </a:solidFill>
                          <a:latin typeface="PT Sans"/>
                          <a:ea typeface="PT Sans"/>
                          <a:cs typeface="PT Sans"/>
                          <a:sym typeface="PT Sans"/>
                        </a:rPr>
                        <a:t>Deskriptiv</a:t>
                      </a:r>
                      <a:endParaRPr sz="1800" b="1" dirty="0">
                        <a:solidFill>
                          <a:srgbClr val="A2198D"/>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A0A5A7"/>
                      </a:solidFill>
                      <a:prstDash val="solid"/>
                      <a:round/>
                      <a:headEnd type="none" w="sm" len="sm"/>
                      <a:tailEnd type="none" w="sm" len="sm"/>
                    </a:lnB>
                  </a:tcPr>
                </a:tc>
                <a:tc>
                  <a:txBody>
                    <a:bodyPr/>
                    <a:lstStyle/>
                    <a:p>
                      <a:pPr marL="0" lvl="0" indent="0" algn="l" rtl="0">
                        <a:spcBef>
                          <a:spcPts val="0"/>
                        </a:spcBef>
                        <a:spcAft>
                          <a:spcPts val="0"/>
                        </a:spcAft>
                        <a:buNone/>
                      </a:pPr>
                      <a:r>
                        <a:rPr lang="de-DE" sz="1800" b="1" dirty="0">
                          <a:solidFill>
                            <a:srgbClr val="A2198D"/>
                          </a:solidFill>
                          <a:latin typeface="PT Sans"/>
                          <a:ea typeface="PT Sans"/>
                          <a:cs typeface="PT Sans"/>
                          <a:sym typeface="PT Sans"/>
                        </a:rPr>
                        <a:t>Prädiktiv</a:t>
                      </a:r>
                      <a:endParaRPr sz="1800" b="1" dirty="0">
                        <a:solidFill>
                          <a:srgbClr val="A2198D"/>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A0A5A7"/>
                      </a:solidFill>
                      <a:prstDash val="solid"/>
                      <a:round/>
                      <a:headEnd type="none" w="sm" len="sm"/>
                      <a:tailEnd type="none" w="sm" len="sm"/>
                    </a:lnB>
                  </a:tcPr>
                </a:tc>
                <a:tc>
                  <a:txBody>
                    <a:bodyPr/>
                    <a:lstStyle/>
                    <a:p>
                      <a:pPr marL="0" lvl="0" indent="0" algn="l" rtl="0">
                        <a:spcBef>
                          <a:spcPts val="0"/>
                        </a:spcBef>
                        <a:spcAft>
                          <a:spcPts val="0"/>
                        </a:spcAft>
                        <a:buNone/>
                      </a:pPr>
                      <a:r>
                        <a:rPr lang="de-DE" sz="1800" b="1" dirty="0">
                          <a:solidFill>
                            <a:srgbClr val="A2198D"/>
                          </a:solidFill>
                          <a:latin typeface="PT Sans"/>
                          <a:ea typeface="PT Sans"/>
                          <a:cs typeface="PT Sans"/>
                          <a:sym typeface="PT Sans"/>
                        </a:rPr>
                        <a:t>Präskriptiv</a:t>
                      </a:r>
                      <a:endParaRPr sz="1800" b="1" dirty="0">
                        <a:solidFill>
                          <a:srgbClr val="A2198D"/>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A0A5A7"/>
                      </a:solidFill>
                      <a:prstDash val="solid"/>
                      <a:round/>
                      <a:headEnd type="none" w="sm" len="sm"/>
                      <a:tailEnd type="none" w="sm" len="sm"/>
                    </a:lnB>
                  </a:tcPr>
                </a:tc>
                <a:extLst>
                  <a:ext uri="{0D108BD9-81ED-4DB2-BD59-A6C34878D82A}">
                    <a16:rowId xmlns:a16="http://schemas.microsoft.com/office/drawing/2014/main" val="10000"/>
                  </a:ext>
                </a:extLst>
              </a:tr>
              <a:tr h="366900">
                <a:tc>
                  <a:txBody>
                    <a:bodyPr/>
                    <a:lstStyle/>
                    <a:p>
                      <a:pPr marL="0" lvl="0" indent="0" algn="l" rtl="0">
                        <a:spcBef>
                          <a:spcPts val="0"/>
                        </a:spcBef>
                        <a:spcAft>
                          <a:spcPts val="0"/>
                        </a:spcAft>
                        <a:buNone/>
                      </a:pPr>
                      <a:r>
                        <a:rPr lang="de-DE" sz="1800" b="1" dirty="0">
                          <a:solidFill>
                            <a:srgbClr val="4A4A4C"/>
                          </a:solidFill>
                          <a:latin typeface="PT Sans"/>
                          <a:ea typeface="PT Sans"/>
                          <a:cs typeface="PT Sans"/>
                          <a:sym typeface="PT Sans"/>
                        </a:rPr>
                        <a:t>Frage</a:t>
                      </a:r>
                      <a:endParaRPr sz="1800" b="1"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9525" cap="flat" cmpd="sng">
                      <a:solidFill>
                        <a:srgbClr val="A0A5A7"/>
                      </a:solidFill>
                      <a:prstDash val="solid"/>
                      <a:round/>
                      <a:headEnd type="none" w="sm" len="sm"/>
                      <a:tailEnd type="none" w="sm" len="sm"/>
                    </a:lnB>
                  </a:tcPr>
                </a:tc>
                <a:tc>
                  <a:txBody>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Was ist passiert?</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9525" cap="flat" cmpd="sng">
                      <a:solidFill>
                        <a:srgbClr val="A0A5A7"/>
                      </a:solidFill>
                      <a:prstDash val="solid"/>
                      <a:round/>
                      <a:headEnd type="none" w="sm" len="sm"/>
                      <a:tailEnd type="none" w="sm" len="sm"/>
                    </a:lnB>
                  </a:tcPr>
                </a:tc>
                <a:tc>
                  <a:txBody>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Was wird passieren und warum?</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9525" cap="flat" cmpd="sng">
                      <a:solidFill>
                        <a:srgbClr val="A0A5A7"/>
                      </a:solidFill>
                      <a:prstDash val="solid"/>
                      <a:round/>
                      <a:headEnd type="none" w="sm" len="sm"/>
                      <a:tailEnd type="none" w="sm" len="sm"/>
                    </a:lnB>
                  </a:tcPr>
                </a:tc>
                <a:tc>
                  <a:txBody>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Was sollten wir tun?</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9525" cap="flat" cmpd="sng">
                      <a:solidFill>
                        <a:srgbClr val="A0A5A7"/>
                      </a:solidFill>
                      <a:prstDash val="solid"/>
                      <a:round/>
                      <a:headEnd type="none" w="sm" len="sm"/>
                      <a:tailEnd type="none" w="sm" len="sm"/>
                    </a:lnB>
                  </a:tcPr>
                </a:tc>
                <a:extLst>
                  <a:ext uri="{0D108BD9-81ED-4DB2-BD59-A6C34878D82A}">
                    <a16:rowId xmlns:a16="http://schemas.microsoft.com/office/drawing/2014/main" val="10001"/>
                  </a:ext>
                </a:extLst>
              </a:tr>
              <a:tr h="366900">
                <a:tc>
                  <a:txBody>
                    <a:bodyPr/>
                    <a:lstStyle/>
                    <a:p>
                      <a:pPr marL="0" lvl="0" indent="0" algn="l" rtl="0">
                        <a:spcBef>
                          <a:spcPts val="0"/>
                        </a:spcBef>
                        <a:spcAft>
                          <a:spcPts val="0"/>
                        </a:spcAft>
                        <a:buNone/>
                      </a:pPr>
                      <a:r>
                        <a:rPr lang="de-DE" sz="1800" b="1" dirty="0">
                          <a:solidFill>
                            <a:srgbClr val="4A4A4C"/>
                          </a:solidFill>
                          <a:latin typeface="PT Sans"/>
                          <a:ea typeface="PT Sans"/>
                          <a:cs typeface="PT Sans"/>
                          <a:sym typeface="PT Sans"/>
                        </a:rPr>
                        <a:t>Beschreibung</a:t>
                      </a:r>
                      <a:endParaRPr sz="1800" b="1"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9525" cap="flat" cmpd="sng">
                      <a:solidFill>
                        <a:srgbClr val="A0A5A7"/>
                      </a:solidFill>
                      <a:prstDash val="solid"/>
                      <a:round/>
                      <a:headEnd type="none" w="sm" len="sm"/>
                      <a:tailEnd type="none" w="sm" len="sm"/>
                    </a:lnB>
                  </a:tcPr>
                </a:tc>
                <a:tc>
                  <a:txBody>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Erstellung von Berichten, wie im HR Reporting oder HR Controlling</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9525" cap="flat" cmpd="sng">
                      <a:solidFill>
                        <a:srgbClr val="A0A5A7"/>
                      </a:solidFill>
                      <a:prstDash val="solid"/>
                      <a:round/>
                      <a:headEnd type="none" w="sm" len="sm"/>
                      <a:tailEnd type="none" w="sm" len="sm"/>
                    </a:lnB>
                  </a:tcPr>
                </a:tc>
                <a:tc>
                  <a:txBody>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Identifizierung von Zusammenhängen; Prognosen mittels statistischer Modelle</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9525" cap="flat" cmpd="sng">
                      <a:solidFill>
                        <a:srgbClr val="A0A5A7"/>
                      </a:solidFill>
                      <a:prstDash val="solid"/>
                      <a:round/>
                      <a:headEnd type="none" w="sm" len="sm"/>
                      <a:tailEnd type="none" w="sm" len="sm"/>
                    </a:lnB>
                  </a:tcPr>
                </a:tc>
                <a:tc>
                  <a:txBody>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Modellierung von Szenarien; Generierung einer Handlungsempfehlung oder gar -umsetzung</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9525" cap="flat" cmpd="sng">
                      <a:solidFill>
                        <a:srgbClr val="A0A5A7"/>
                      </a:solidFill>
                      <a:prstDash val="solid"/>
                      <a:round/>
                      <a:headEnd type="none" w="sm" len="sm"/>
                      <a:tailEnd type="none" w="sm" len="sm"/>
                    </a:lnB>
                  </a:tcPr>
                </a:tc>
                <a:extLst>
                  <a:ext uri="{0D108BD9-81ED-4DB2-BD59-A6C34878D82A}">
                    <a16:rowId xmlns:a16="http://schemas.microsoft.com/office/drawing/2014/main" val="10002"/>
                  </a:ext>
                </a:extLst>
              </a:tr>
              <a:tr h="366900">
                <a:tc>
                  <a:txBody>
                    <a:bodyPr/>
                    <a:lstStyle/>
                    <a:p>
                      <a:pPr marL="0" lvl="0" indent="0" algn="l" rtl="0">
                        <a:spcBef>
                          <a:spcPts val="0"/>
                        </a:spcBef>
                        <a:spcAft>
                          <a:spcPts val="0"/>
                        </a:spcAft>
                        <a:buNone/>
                      </a:pPr>
                      <a:r>
                        <a:rPr lang="de-DE" sz="1800" b="1" dirty="0">
                          <a:solidFill>
                            <a:srgbClr val="4A4A4C"/>
                          </a:solidFill>
                          <a:latin typeface="PT Sans"/>
                          <a:ea typeface="PT Sans"/>
                          <a:cs typeface="PT Sans"/>
                          <a:sym typeface="PT Sans"/>
                        </a:rPr>
                        <a:t>Beispiel aus der Personalplanung</a:t>
                      </a:r>
                      <a:endParaRPr sz="1800" b="1" dirty="0">
                        <a:solidFill>
                          <a:srgbClr val="515151"/>
                        </a:solidFill>
                        <a:highlight>
                          <a:srgbClr val="FFFFFF"/>
                        </a:highlight>
                        <a:latin typeface="PT Sans"/>
                        <a:ea typeface="PT Sans"/>
                        <a:cs typeface="PT Sans"/>
                        <a:sym typeface="PT Sans"/>
                      </a:endParaRPr>
                    </a:p>
                  </a:txBody>
                  <a:tcPr marL="88900" marR="88900" marT="88900" marB="88900">
                    <a:lnL cap="flat" cmpd="sng">
                      <a:noFill/>
                      <a:prstDash val="solid"/>
                      <a:round/>
                      <a:headEnd type="none" w="sm" len="sm"/>
                      <a:tailEnd type="none" w="sm" len="sm"/>
                    </a:lnL>
                    <a:lnR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12700" cap="flat" cmpd="sng" algn="ctr">
                      <a:noFill/>
                      <a:prstDash val="solid"/>
                      <a:round/>
                      <a:headEnd type="none" w="med" len="med"/>
                      <a:tailEnd type="none" w="med" len="med"/>
                    </a:lnB>
                  </a:tcPr>
                </a:tc>
                <a:tc>
                  <a:txBody>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Erstellung von Kompetenzprofilen</a:t>
                      </a:r>
                      <a:endParaRPr sz="1800" dirty="0">
                        <a:solidFill>
                          <a:srgbClr val="4A4A4C"/>
                        </a:solidFill>
                        <a:latin typeface="PT Sans"/>
                        <a:ea typeface="PT Sans"/>
                        <a:cs typeface="PT Sans"/>
                        <a:sym typeface="PT Sans"/>
                      </a:endParaRPr>
                    </a:p>
                  </a:txBody>
                  <a:tcPr marL="88900" marR="88900" marT="88900" marB="88900">
                    <a:lnL cap="flat" cmpd="sng">
                      <a:solidFill>
                        <a:srgbClr val="9E9E9E">
                          <a:alpha val="0"/>
                        </a:srgbClr>
                      </a:solidFill>
                      <a:prstDash val="solid"/>
                      <a:round/>
                      <a:headEnd type="none" w="sm" len="sm"/>
                      <a:tailEnd type="none" w="sm" len="sm"/>
                    </a:lnL>
                    <a:lnR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12700" cap="flat" cmpd="sng" algn="ctr">
                      <a:noFill/>
                      <a:prstDash val="solid"/>
                      <a:round/>
                      <a:headEnd type="none" w="med" len="med"/>
                      <a:tailEnd type="none" w="med" len="med"/>
                    </a:lnB>
                  </a:tcPr>
                </a:tc>
                <a:tc>
                  <a:txBody>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Vorhersage von Fluktuation</a:t>
                      </a:r>
                      <a:endParaRPr sz="1800" dirty="0">
                        <a:solidFill>
                          <a:srgbClr val="4A4A4C"/>
                        </a:solidFill>
                        <a:latin typeface="PT Sans"/>
                        <a:ea typeface="PT Sans"/>
                        <a:cs typeface="PT Sans"/>
                        <a:sym typeface="PT Sans"/>
                      </a:endParaRPr>
                    </a:p>
                  </a:txBody>
                  <a:tcPr marL="88900" marR="88900" marT="88900" marB="88900">
                    <a:lnL cap="flat" cmpd="sng">
                      <a:solidFill>
                        <a:srgbClr val="9E9E9E">
                          <a:alpha val="0"/>
                        </a:srgbClr>
                      </a:solidFill>
                      <a:prstDash val="solid"/>
                      <a:round/>
                      <a:headEnd type="none" w="sm" len="sm"/>
                      <a:tailEnd type="none" w="sm" len="sm"/>
                    </a:lnL>
                    <a:lnR cap="flat" cmpd="sng">
                      <a:solidFill>
                        <a:srgbClr val="9E9E9E">
                          <a:alpha val="0"/>
                        </a:srgbClr>
                      </a:solidFill>
                      <a:prstDash val="solid"/>
                      <a:round/>
                      <a:headEnd type="none" w="sm" len="sm"/>
                      <a:tailEnd type="none" w="sm" len="sm"/>
                    </a:lnR>
                    <a:lnT w="9525" cap="flat" cmpd="sng">
                      <a:solidFill>
                        <a:srgbClr val="A0A5A7"/>
                      </a:solidFill>
                      <a:prstDash val="solid"/>
                      <a:round/>
                      <a:headEnd type="none" w="sm" len="sm"/>
                      <a:tailEnd type="none" w="sm" len="sm"/>
                    </a:lnT>
                    <a:lnB w="12700" cap="flat" cmpd="sng" algn="ctr">
                      <a:noFill/>
                      <a:prstDash val="solid"/>
                      <a:round/>
                      <a:headEnd type="none" w="med" len="med"/>
                      <a:tailEnd type="none" w="med" len="med"/>
                    </a:lnB>
                  </a:tcPr>
                </a:tc>
                <a:tc>
                  <a:txBody>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Automatisierte Schichtplanung</a:t>
                      </a:r>
                      <a:endParaRPr sz="1800" dirty="0">
                        <a:solidFill>
                          <a:srgbClr val="4A4A4C"/>
                        </a:solidFill>
                        <a:latin typeface="PT Sans"/>
                        <a:ea typeface="PT Sans"/>
                        <a:cs typeface="PT Sans"/>
                        <a:sym typeface="PT Sans"/>
                      </a:endParaRPr>
                    </a:p>
                  </a:txBody>
                  <a:tcPr marL="88900" marR="88900" marT="88900" marB="88900">
                    <a:lnL cap="flat" cmpd="sng">
                      <a:solidFill>
                        <a:srgbClr val="9E9E9E">
                          <a:alpha val="0"/>
                        </a:srgbClr>
                      </a:solidFill>
                      <a:prstDash val="solid"/>
                      <a:round/>
                      <a:headEnd type="none" w="sm" len="sm"/>
                      <a:tailEnd type="none" w="sm" len="sm"/>
                    </a:lnL>
                    <a:lnR cap="flat" cmpd="sng">
                      <a:noFill/>
                      <a:prstDash val="solid"/>
                      <a:round/>
                      <a:headEnd type="none" w="sm" len="sm"/>
                      <a:tailEnd type="none" w="sm" len="sm"/>
                    </a:lnR>
                    <a:lnT w="9525" cap="flat" cmpd="sng">
                      <a:solidFill>
                        <a:srgbClr val="A0A5A7"/>
                      </a:solidFill>
                      <a:prstDash val="solid"/>
                      <a:round/>
                      <a:headEnd type="none" w="sm" len="sm"/>
                      <a:tailEnd type="none" w="sm" len="sm"/>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83" name="Google Shape;183;p26"/>
          <p:cNvSpPr txBox="1"/>
          <p:nvPr/>
        </p:nvSpPr>
        <p:spPr>
          <a:xfrm>
            <a:off x="976200" y="6133775"/>
            <a:ext cx="10440000" cy="461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738"/>
              </a:spcAft>
              <a:buNone/>
            </a:pPr>
            <a:r>
              <a:rPr lang="de-DE" sz="1600" dirty="0">
                <a:solidFill>
                  <a:srgbClr val="4A4A4C"/>
                </a:solidFill>
                <a:latin typeface="PT Sans"/>
                <a:ea typeface="PT Sans"/>
                <a:cs typeface="PT Sans"/>
                <a:sym typeface="PT Sans"/>
              </a:rPr>
              <a:t>vgl. Giermindl et al., 2021; McCartney &amp; Fu, 2022; Margherita, 2022; Meijerink &amp; Bondarouk, 2021</a:t>
            </a:r>
            <a:endParaRPr sz="1600" dirty="0">
              <a:solidFill>
                <a:srgbClr val="4A4A4C"/>
              </a:solidFill>
              <a:latin typeface="PT Sans"/>
              <a:ea typeface="PT Sans"/>
              <a:cs typeface="PT Sans"/>
              <a:sym typeface="PT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7"/>
          <p:cNvSpPr txBox="1">
            <a:spLocks noGrp="1"/>
          </p:cNvSpPr>
          <p:nvPr>
            <p:ph type="title"/>
          </p:nvPr>
        </p:nvSpPr>
        <p:spPr>
          <a:xfrm>
            <a:off x="881950" y="1736775"/>
            <a:ext cx="6697200" cy="383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Welcher der drei Reifegrade beschreibt die People-Analytics-Anwendungsfälle, die aktuell in Ihrem Unternehmen zum Einsatz kommen, am besten?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de-DE" dirty="0"/>
              <a:t>Inwieweit dienen diese Anwendungsfälle aus Ihrer Sicht den Interessen der Beschäftigten?</a:t>
            </a:r>
            <a:endParaRPr dirty="0"/>
          </a:p>
        </p:txBody>
      </p:sp>
      <p:pic>
        <p:nvPicPr>
          <p:cNvPr id="189" name="Google Shape;189;p27"/>
          <p:cNvPicPr preferRelativeResize="0"/>
          <p:nvPr/>
        </p:nvPicPr>
        <p:blipFill>
          <a:blip r:embed="rId3">
            <a:alphaModFix/>
          </a:blip>
          <a:stretch>
            <a:fillRect/>
          </a:stretch>
        </p:blipFill>
        <p:spPr>
          <a:xfrm>
            <a:off x="7579150" y="1859775"/>
            <a:ext cx="3396225" cy="3396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8"/>
          <p:cNvSpPr txBox="1">
            <a:spLocks noGrp="1"/>
          </p:cNvSpPr>
          <p:nvPr>
            <p:ph type="title"/>
          </p:nvPr>
        </p:nvSpPr>
        <p:spPr>
          <a:xfrm>
            <a:off x="900000" y="4320000"/>
            <a:ext cx="10440000" cy="111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e-DE" dirty="0"/>
              <a:t>Kapitel 2 </a:t>
            </a:r>
            <a:endParaRPr dirty="0"/>
          </a:p>
          <a:p>
            <a:pPr marL="0" lvl="0" indent="0" algn="l" rtl="0">
              <a:spcBef>
                <a:spcPts val="0"/>
              </a:spcBef>
              <a:spcAft>
                <a:spcPts val="0"/>
              </a:spcAft>
              <a:buNone/>
            </a:pPr>
            <a:r>
              <a:rPr lang="de-DE" dirty="0"/>
              <a:t>Kartierung: Der People-Analytics-Markt</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9"/>
          <p:cNvSpPr txBox="1"/>
          <p:nvPr/>
        </p:nvSpPr>
        <p:spPr>
          <a:xfrm>
            <a:off x="900000" y="727775"/>
            <a:ext cx="9438300" cy="557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5000" b="1" dirty="0">
                <a:solidFill>
                  <a:schemeClr val="lt1"/>
                </a:solidFill>
                <a:latin typeface="PT Sans"/>
                <a:ea typeface="PT Sans"/>
                <a:cs typeface="PT Sans"/>
                <a:sym typeface="PT Sans"/>
              </a:rPr>
              <a:t>Welche Anwendungen werden am deutschen People-Analytics-Markt angeboten? Und welche Implikationen hat dies für Beschäftigte?</a:t>
            </a:r>
            <a:endParaRPr sz="5000" b="1" dirty="0">
              <a:solidFill>
                <a:schemeClr val="lt1"/>
              </a:solidFill>
              <a:latin typeface="PT Sans"/>
              <a:ea typeface="PT Sans"/>
              <a:cs typeface="PT Sans"/>
              <a:sym typeface="PT Sans"/>
            </a:endParaRPr>
          </a:p>
          <a:p>
            <a:pPr marL="0" lvl="0" indent="0" algn="l" rtl="0">
              <a:spcBef>
                <a:spcPts val="0"/>
              </a:spcBef>
              <a:spcAft>
                <a:spcPts val="0"/>
              </a:spcAft>
              <a:buNone/>
            </a:pPr>
            <a:endParaRPr sz="5000" b="1" dirty="0">
              <a:solidFill>
                <a:schemeClr val="lt1"/>
              </a:solidFill>
              <a:latin typeface="PT Sans"/>
              <a:ea typeface="PT Sans"/>
              <a:cs typeface="PT Sans"/>
              <a:sym typeface="PT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0"/>
          <p:cNvSpPr/>
          <p:nvPr/>
        </p:nvSpPr>
        <p:spPr>
          <a:xfrm>
            <a:off x="332225" y="332225"/>
            <a:ext cx="11532900" cy="61815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205" name="Google Shape;205;p30"/>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Die People-Analytics-Industrie als mächtiger Vermittler</a:t>
            </a:r>
            <a:endParaRPr dirty="0"/>
          </a:p>
        </p:txBody>
      </p:sp>
      <p:sp>
        <p:nvSpPr>
          <p:cNvPr id="206" name="Google Shape;206;p30"/>
          <p:cNvSpPr txBox="1">
            <a:spLocks noGrp="1"/>
          </p:cNvSpPr>
          <p:nvPr>
            <p:ph type="body" idx="1"/>
          </p:nvPr>
        </p:nvSpPr>
        <p:spPr>
          <a:xfrm>
            <a:off x="900000" y="1866900"/>
            <a:ext cx="67185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accent4"/>
              </a:buClr>
              <a:buSzPts val="1800"/>
              <a:buChar char="●"/>
            </a:pPr>
            <a:r>
              <a:rPr lang="de-DE" dirty="0"/>
              <a:t>Debatten rund um People Analytics sind häufig stark polarisiert: Befürworter:innen loben sein innovatives Potenzial, während Kritiker:innen vor Risiken und leeren Versprechen warnen</a:t>
            </a:r>
            <a:endParaRPr dirty="0"/>
          </a:p>
          <a:p>
            <a:pPr marL="457200" lvl="0" indent="-342900" algn="l" rtl="0">
              <a:spcBef>
                <a:spcPts val="0"/>
              </a:spcBef>
              <a:spcAft>
                <a:spcPts val="0"/>
              </a:spcAft>
              <a:buClr>
                <a:schemeClr val="accent4"/>
              </a:buClr>
              <a:buSzPts val="1800"/>
              <a:buChar char="●"/>
            </a:pPr>
            <a:r>
              <a:rPr lang="de-DE" dirty="0"/>
              <a:t>Softwares zur Umsetzung von People Analytics werden teils intern in Unternehmen entwickelt, häufig jedoch über Drittanbieter bezogen</a:t>
            </a:r>
            <a:endParaRPr dirty="0"/>
          </a:p>
          <a:p>
            <a:pPr marL="457200" lvl="0" indent="-342900" algn="l" rtl="0">
              <a:spcBef>
                <a:spcPts val="0"/>
              </a:spcBef>
              <a:spcAft>
                <a:spcPts val="1000"/>
              </a:spcAft>
              <a:buClr>
                <a:schemeClr val="accent4"/>
              </a:buClr>
              <a:buSzPts val="1800"/>
              <a:buChar char="●"/>
            </a:pPr>
            <a:r>
              <a:rPr lang="de-DE" dirty="0"/>
              <a:t>Hersteller von People-Analytics-Software nehmen eine wichtige Rolle ein und prägen Erwartungen, die an die Analysen gestellt werden, sowie ihre Umsetzung in die Praxis</a:t>
            </a:r>
            <a:endParaRPr dirty="0"/>
          </a:p>
        </p:txBody>
      </p:sp>
      <p:pic>
        <p:nvPicPr>
          <p:cNvPr id="207" name="Google Shape;207;p30"/>
          <p:cNvPicPr preferRelativeResize="0"/>
          <p:nvPr/>
        </p:nvPicPr>
        <p:blipFill>
          <a:blip r:embed="rId3">
            <a:alphaModFix/>
          </a:blip>
          <a:stretch>
            <a:fillRect/>
          </a:stretch>
        </p:blipFill>
        <p:spPr>
          <a:xfrm>
            <a:off x="7966050" y="2026250"/>
            <a:ext cx="3373950" cy="3373950"/>
          </a:xfrm>
          <a:prstGeom prst="rect">
            <a:avLst/>
          </a:prstGeom>
          <a:noFill/>
          <a:ln>
            <a:noFill/>
          </a:ln>
        </p:spPr>
      </p:pic>
      <p:sp>
        <p:nvSpPr>
          <p:cNvPr id="208" name="Google Shape;208;p30"/>
          <p:cNvSpPr txBox="1"/>
          <p:nvPr/>
        </p:nvSpPr>
        <p:spPr>
          <a:xfrm>
            <a:off x="976200" y="6133775"/>
            <a:ext cx="10440000" cy="461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738"/>
              </a:spcAft>
              <a:buNone/>
            </a:pPr>
            <a:r>
              <a:rPr lang="de-DE" sz="1600" dirty="0">
                <a:solidFill>
                  <a:srgbClr val="4A4A4C"/>
                </a:solidFill>
                <a:latin typeface="PT Sans"/>
                <a:ea typeface="PT Sans"/>
                <a:cs typeface="PT Sans"/>
                <a:sym typeface="PT Sans"/>
              </a:rPr>
              <a:t>vgl. Beer, 2018; Jarrahi et al., 2021; Köhne &amp; von Richthofen, 2023; Williams &amp; Khan, 2024</a:t>
            </a:r>
            <a:endParaRPr sz="1600" dirty="0">
              <a:solidFill>
                <a:srgbClr val="4A4A4C"/>
              </a:solidFill>
              <a:latin typeface="PT Sans"/>
              <a:ea typeface="PT Sans"/>
              <a:cs typeface="PT Sans"/>
              <a:sym typeface="PT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31"/>
          <p:cNvPicPr preferRelativeResize="0"/>
          <p:nvPr/>
        </p:nvPicPr>
        <p:blipFill rotWithShape="1">
          <a:blip r:embed="rId3">
            <a:alphaModFix/>
          </a:blip>
          <a:srcRect l="2123" t="36371" b="35684"/>
          <a:stretch/>
        </p:blipFill>
        <p:spPr>
          <a:xfrm>
            <a:off x="7034725" y="1471675"/>
            <a:ext cx="1246946" cy="356000"/>
          </a:xfrm>
          <a:prstGeom prst="rect">
            <a:avLst/>
          </a:prstGeom>
          <a:noFill/>
          <a:ln>
            <a:noFill/>
          </a:ln>
        </p:spPr>
      </p:pic>
      <p:sp>
        <p:nvSpPr>
          <p:cNvPr id="214" name="Google Shape;214;p31"/>
          <p:cNvSpPr/>
          <p:nvPr/>
        </p:nvSpPr>
        <p:spPr>
          <a:xfrm>
            <a:off x="332225" y="332225"/>
            <a:ext cx="11532900" cy="61815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215" name="Google Shape;215;p31"/>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People-Analytics-Softwares nach Managementzielen</a:t>
            </a:r>
            <a:endParaRPr sz="2200" b="1" dirty="0">
              <a:solidFill>
                <a:srgbClr val="4A4A4C"/>
              </a:solidFill>
              <a:latin typeface="PT Sans"/>
              <a:ea typeface="PT Sans"/>
              <a:cs typeface="PT Sans"/>
              <a:sym typeface="PT Sans"/>
            </a:endParaRPr>
          </a:p>
        </p:txBody>
      </p:sp>
      <p:sp>
        <p:nvSpPr>
          <p:cNvPr id="216" name="Google Shape;216;p31"/>
          <p:cNvSpPr/>
          <p:nvPr/>
        </p:nvSpPr>
        <p:spPr>
          <a:xfrm>
            <a:off x="5363275" y="3636425"/>
            <a:ext cx="261300" cy="205500"/>
          </a:xfrm>
          <a:prstGeom prst="rect">
            <a:avLst/>
          </a:prstGeom>
          <a:solidFill>
            <a:srgbClr val="FFFFFF"/>
          </a:solidFill>
          <a:ln w="9525" cap="flat" cmpd="sng">
            <a:solidFill>
              <a:srgbClr val="007BA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217;p31"/>
          <p:cNvSpPr txBox="1"/>
          <p:nvPr/>
        </p:nvSpPr>
        <p:spPr>
          <a:xfrm>
            <a:off x="583650" y="2198200"/>
            <a:ext cx="3494100" cy="1015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de-DE" sz="1800" dirty="0">
                <a:solidFill>
                  <a:srgbClr val="4A4A4C"/>
                </a:solidFill>
                <a:latin typeface="PT Sans"/>
                <a:ea typeface="PT Sans"/>
                <a:cs typeface="PT Sans"/>
                <a:sym typeface="PT Sans"/>
              </a:rPr>
              <a:t>… </a:t>
            </a:r>
            <a:r>
              <a:rPr lang="de-DE" sz="1800" b="1" dirty="0">
                <a:solidFill>
                  <a:schemeClr val="accent4"/>
                </a:solidFill>
                <a:latin typeface="PT Sans"/>
                <a:ea typeface="PT Sans"/>
                <a:cs typeface="PT Sans"/>
                <a:sym typeface="PT Sans"/>
              </a:rPr>
              <a:t>bewerten </a:t>
            </a:r>
            <a:endParaRPr sz="1800" b="1" dirty="0">
              <a:solidFill>
                <a:schemeClr val="accent4"/>
              </a:solidFill>
              <a:latin typeface="PT Sans"/>
              <a:ea typeface="PT Sans"/>
              <a:cs typeface="PT Sans"/>
              <a:sym typeface="PT Sans"/>
            </a:endParaRPr>
          </a:p>
          <a:p>
            <a:pPr marL="0" lvl="0" indent="0" algn="r" rtl="0">
              <a:spcBef>
                <a:spcPts val="0"/>
              </a:spcBef>
              <a:spcAft>
                <a:spcPts val="0"/>
              </a:spcAft>
              <a:buNone/>
            </a:pPr>
            <a:r>
              <a:rPr lang="de-DE" sz="1800" dirty="0">
                <a:solidFill>
                  <a:srgbClr val="4A4A4C"/>
                </a:solidFill>
                <a:latin typeface="PT Sans"/>
                <a:ea typeface="PT Sans"/>
                <a:cs typeface="PT Sans"/>
                <a:sym typeface="PT Sans"/>
              </a:rPr>
              <a:t>z. B. durch Produktivitätsanalysen auf Teamebene</a:t>
            </a:r>
            <a:endParaRPr sz="1800" dirty="0">
              <a:solidFill>
                <a:srgbClr val="4A4A4C"/>
              </a:solidFill>
              <a:latin typeface="PT Sans"/>
              <a:ea typeface="PT Sans"/>
              <a:cs typeface="PT Sans"/>
              <a:sym typeface="PT Sans"/>
            </a:endParaRPr>
          </a:p>
        </p:txBody>
      </p:sp>
      <p:sp>
        <p:nvSpPr>
          <p:cNvPr id="218" name="Google Shape;218;p31"/>
          <p:cNvSpPr txBox="1"/>
          <p:nvPr/>
        </p:nvSpPr>
        <p:spPr>
          <a:xfrm>
            <a:off x="5493925" y="1499500"/>
            <a:ext cx="3081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 </a:t>
            </a:r>
            <a:r>
              <a:rPr lang="de-DE" sz="1800" b="1" dirty="0">
                <a:solidFill>
                  <a:schemeClr val="accent4"/>
                </a:solidFill>
                <a:latin typeface="PT Sans"/>
                <a:ea typeface="PT Sans"/>
                <a:cs typeface="PT Sans"/>
                <a:sym typeface="PT Sans"/>
              </a:rPr>
              <a:t>steuern </a:t>
            </a:r>
            <a:endParaRPr sz="1800" b="1" dirty="0">
              <a:solidFill>
                <a:schemeClr val="accent4"/>
              </a:solidFill>
              <a:latin typeface="PT Sans"/>
              <a:ea typeface="PT Sans"/>
              <a:cs typeface="PT Sans"/>
              <a:sym typeface="PT Sans"/>
            </a:endParaRPr>
          </a:p>
          <a:p>
            <a:pPr marL="0" lvl="0" indent="0" algn="l" rtl="0">
              <a:spcBef>
                <a:spcPts val="0"/>
              </a:spcBef>
              <a:spcAft>
                <a:spcPts val="0"/>
              </a:spcAft>
              <a:buNone/>
            </a:pPr>
            <a:r>
              <a:rPr lang="de-DE" sz="1800" dirty="0">
                <a:solidFill>
                  <a:srgbClr val="4A4A4C"/>
                </a:solidFill>
                <a:latin typeface="PT Sans"/>
                <a:ea typeface="PT Sans"/>
                <a:cs typeface="PT Sans"/>
                <a:sym typeface="PT Sans"/>
              </a:rPr>
              <a:t>z. B. durch automatisierte Schichtplanung </a:t>
            </a:r>
            <a:endParaRPr sz="1800" dirty="0">
              <a:solidFill>
                <a:srgbClr val="4A4A4C"/>
              </a:solidFill>
              <a:latin typeface="PT Sans"/>
              <a:ea typeface="PT Sans"/>
              <a:cs typeface="PT Sans"/>
              <a:sym typeface="PT Sans"/>
            </a:endParaRPr>
          </a:p>
        </p:txBody>
      </p:sp>
      <p:sp>
        <p:nvSpPr>
          <p:cNvPr id="219" name="Google Shape;219;p31"/>
          <p:cNvSpPr txBox="1"/>
          <p:nvPr/>
        </p:nvSpPr>
        <p:spPr>
          <a:xfrm>
            <a:off x="8802100" y="2985400"/>
            <a:ext cx="31221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 </a:t>
            </a:r>
            <a:r>
              <a:rPr lang="de-DE" sz="1800" b="1" dirty="0">
                <a:solidFill>
                  <a:schemeClr val="accent4"/>
                </a:solidFill>
                <a:latin typeface="PT Sans"/>
                <a:ea typeface="PT Sans"/>
                <a:cs typeface="PT Sans"/>
                <a:sym typeface="PT Sans"/>
              </a:rPr>
              <a:t>entwickeln</a:t>
            </a:r>
            <a:r>
              <a:rPr lang="de-DE" sz="1800" dirty="0">
                <a:solidFill>
                  <a:schemeClr val="accent4"/>
                </a:solidFill>
                <a:latin typeface="PT Sans"/>
                <a:ea typeface="PT Sans"/>
                <a:cs typeface="PT Sans"/>
                <a:sym typeface="PT Sans"/>
              </a:rPr>
              <a:t> </a:t>
            </a:r>
            <a:endParaRPr sz="1800" dirty="0">
              <a:solidFill>
                <a:schemeClr val="accent4"/>
              </a:solidFill>
              <a:latin typeface="PT Sans"/>
              <a:ea typeface="PT Sans"/>
              <a:cs typeface="PT Sans"/>
              <a:sym typeface="PT Sans"/>
            </a:endParaRPr>
          </a:p>
          <a:p>
            <a:pPr marL="0" lvl="0" indent="0" algn="l" rtl="0">
              <a:spcBef>
                <a:spcPts val="0"/>
              </a:spcBef>
              <a:spcAft>
                <a:spcPts val="0"/>
              </a:spcAft>
              <a:buNone/>
            </a:pPr>
            <a:r>
              <a:rPr lang="de-DE" sz="1800" dirty="0">
                <a:solidFill>
                  <a:srgbClr val="4A4A4C"/>
                </a:solidFill>
                <a:latin typeface="PT Sans"/>
                <a:ea typeface="PT Sans"/>
                <a:cs typeface="PT Sans"/>
                <a:sym typeface="PT Sans"/>
              </a:rPr>
              <a:t>z. B. durch personalisierte Verhaltensempfehlungen</a:t>
            </a:r>
            <a:endParaRPr sz="1800" dirty="0">
              <a:solidFill>
                <a:srgbClr val="4A4A4C"/>
              </a:solidFill>
              <a:latin typeface="PT Sans"/>
              <a:ea typeface="PT Sans"/>
              <a:cs typeface="PT Sans"/>
              <a:sym typeface="PT Sans"/>
            </a:endParaRPr>
          </a:p>
        </p:txBody>
      </p:sp>
      <p:sp>
        <p:nvSpPr>
          <p:cNvPr id="220" name="Google Shape;220;p31"/>
          <p:cNvSpPr txBox="1"/>
          <p:nvPr/>
        </p:nvSpPr>
        <p:spPr>
          <a:xfrm>
            <a:off x="6148600" y="4860900"/>
            <a:ext cx="26535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 </a:t>
            </a:r>
            <a:r>
              <a:rPr lang="de-DE" sz="1800" b="1" dirty="0">
                <a:solidFill>
                  <a:schemeClr val="accent4"/>
                </a:solidFill>
                <a:latin typeface="PT Sans"/>
                <a:ea typeface="PT Sans"/>
                <a:cs typeface="PT Sans"/>
                <a:sym typeface="PT Sans"/>
              </a:rPr>
              <a:t>überwachen</a:t>
            </a:r>
            <a:r>
              <a:rPr lang="de-DE" sz="1800" dirty="0">
                <a:solidFill>
                  <a:schemeClr val="accent4"/>
                </a:solidFill>
                <a:latin typeface="PT Sans"/>
                <a:ea typeface="PT Sans"/>
                <a:cs typeface="PT Sans"/>
                <a:sym typeface="PT Sans"/>
              </a:rPr>
              <a:t> </a:t>
            </a:r>
            <a:endParaRPr sz="1800" dirty="0">
              <a:solidFill>
                <a:schemeClr val="accent4"/>
              </a:solidFill>
              <a:latin typeface="PT Sans"/>
              <a:ea typeface="PT Sans"/>
              <a:cs typeface="PT Sans"/>
              <a:sym typeface="PT Sans"/>
            </a:endParaRPr>
          </a:p>
          <a:p>
            <a:pPr marL="0" lvl="0" indent="0" algn="l" rtl="0">
              <a:spcBef>
                <a:spcPts val="0"/>
              </a:spcBef>
              <a:spcAft>
                <a:spcPts val="0"/>
              </a:spcAft>
              <a:buNone/>
            </a:pPr>
            <a:r>
              <a:rPr lang="de-DE" sz="1800" dirty="0">
                <a:solidFill>
                  <a:srgbClr val="4A4A4C"/>
                </a:solidFill>
                <a:latin typeface="PT Sans"/>
                <a:ea typeface="PT Sans"/>
                <a:cs typeface="PT Sans"/>
                <a:sym typeface="PT Sans"/>
              </a:rPr>
              <a:t>z. B. durch Erfassung von Tastaturanschlägen</a:t>
            </a:r>
            <a:endParaRPr sz="1800" dirty="0">
              <a:solidFill>
                <a:srgbClr val="4A4A4C"/>
              </a:solidFill>
              <a:latin typeface="PT Sans"/>
              <a:ea typeface="PT Sans"/>
              <a:cs typeface="PT Sans"/>
              <a:sym typeface="PT Sans"/>
            </a:endParaRPr>
          </a:p>
        </p:txBody>
      </p:sp>
      <p:sp>
        <p:nvSpPr>
          <p:cNvPr id="221" name="Google Shape;221;p31"/>
          <p:cNvSpPr txBox="1"/>
          <p:nvPr/>
        </p:nvSpPr>
        <p:spPr>
          <a:xfrm>
            <a:off x="1061250" y="4759500"/>
            <a:ext cx="30165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 </a:t>
            </a:r>
            <a:r>
              <a:rPr lang="de-DE" sz="1800" b="1" dirty="0">
                <a:solidFill>
                  <a:schemeClr val="accent4"/>
                </a:solidFill>
                <a:latin typeface="PT Sans"/>
                <a:ea typeface="PT Sans"/>
                <a:cs typeface="PT Sans"/>
                <a:sym typeface="PT Sans"/>
              </a:rPr>
              <a:t>verwalten</a:t>
            </a:r>
            <a:endParaRPr sz="1800" b="1" dirty="0">
              <a:solidFill>
                <a:schemeClr val="accent4"/>
              </a:solidFill>
              <a:latin typeface="PT Sans"/>
              <a:ea typeface="PT Sans"/>
              <a:cs typeface="PT Sans"/>
              <a:sym typeface="PT Sans"/>
            </a:endParaRPr>
          </a:p>
          <a:p>
            <a:pPr marL="0" lvl="0" indent="0" algn="l" rtl="0">
              <a:spcBef>
                <a:spcPts val="0"/>
              </a:spcBef>
              <a:spcAft>
                <a:spcPts val="0"/>
              </a:spcAft>
              <a:buNone/>
            </a:pPr>
            <a:r>
              <a:rPr lang="de-DE" sz="1800" dirty="0">
                <a:solidFill>
                  <a:srgbClr val="4A4A4C"/>
                </a:solidFill>
                <a:latin typeface="PT Sans"/>
                <a:ea typeface="PT Sans"/>
                <a:cs typeface="PT Sans"/>
                <a:sym typeface="PT Sans"/>
              </a:rPr>
              <a:t>z. B. durch Prognosen für die Personalbedarfsplanung</a:t>
            </a:r>
            <a:endParaRPr sz="1800" dirty="0">
              <a:solidFill>
                <a:srgbClr val="4A4A4C"/>
              </a:solidFill>
              <a:latin typeface="PT Sans"/>
              <a:ea typeface="PT Sans"/>
              <a:cs typeface="PT Sans"/>
              <a:sym typeface="PT Sans"/>
            </a:endParaRPr>
          </a:p>
        </p:txBody>
      </p:sp>
      <p:cxnSp>
        <p:nvCxnSpPr>
          <p:cNvPr id="222" name="Google Shape;222;p31"/>
          <p:cNvCxnSpPr>
            <a:stCxn id="216" idx="0"/>
            <a:endCxn id="219" idx="1"/>
          </p:cNvCxnSpPr>
          <p:nvPr/>
        </p:nvCxnSpPr>
        <p:spPr>
          <a:xfrm rot="10800000" flipH="1">
            <a:off x="5493925" y="3493325"/>
            <a:ext cx="3308100" cy="143100"/>
          </a:xfrm>
          <a:prstGeom prst="straightConnector1">
            <a:avLst/>
          </a:prstGeom>
          <a:noFill/>
          <a:ln w="28575" cap="flat" cmpd="sng">
            <a:solidFill>
              <a:schemeClr val="accent4"/>
            </a:solidFill>
            <a:prstDash val="solid"/>
            <a:round/>
            <a:headEnd type="none" w="med" len="med"/>
            <a:tailEnd type="none" w="med" len="med"/>
          </a:ln>
        </p:spPr>
      </p:cxnSp>
      <p:cxnSp>
        <p:nvCxnSpPr>
          <p:cNvPr id="223" name="Google Shape;223;p31"/>
          <p:cNvCxnSpPr>
            <a:stCxn id="216" idx="0"/>
            <a:endCxn id="220" idx="0"/>
          </p:cNvCxnSpPr>
          <p:nvPr/>
        </p:nvCxnSpPr>
        <p:spPr>
          <a:xfrm>
            <a:off x="5493925" y="3636425"/>
            <a:ext cx="1981500" cy="1224600"/>
          </a:xfrm>
          <a:prstGeom prst="straightConnector1">
            <a:avLst/>
          </a:prstGeom>
          <a:noFill/>
          <a:ln w="28575" cap="flat" cmpd="sng">
            <a:solidFill>
              <a:schemeClr val="accent4"/>
            </a:solidFill>
            <a:prstDash val="solid"/>
            <a:round/>
            <a:headEnd type="none" w="med" len="med"/>
            <a:tailEnd type="none" w="med" len="med"/>
          </a:ln>
        </p:spPr>
      </p:cxnSp>
      <p:cxnSp>
        <p:nvCxnSpPr>
          <p:cNvPr id="224" name="Google Shape;224;p31"/>
          <p:cNvCxnSpPr>
            <a:stCxn id="216" idx="0"/>
            <a:endCxn id="221" idx="0"/>
          </p:cNvCxnSpPr>
          <p:nvPr/>
        </p:nvCxnSpPr>
        <p:spPr>
          <a:xfrm flipH="1">
            <a:off x="2569525" y="3636425"/>
            <a:ext cx="2924400" cy="1123200"/>
          </a:xfrm>
          <a:prstGeom prst="straightConnector1">
            <a:avLst/>
          </a:prstGeom>
          <a:noFill/>
          <a:ln w="28575" cap="flat" cmpd="sng">
            <a:solidFill>
              <a:schemeClr val="accent4"/>
            </a:solidFill>
            <a:prstDash val="solid"/>
            <a:round/>
            <a:headEnd type="none" w="med" len="med"/>
            <a:tailEnd type="none" w="med" len="med"/>
          </a:ln>
        </p:spPr>
      </p:cxnSp>
      <p:cxnSp>
        <p:nvCxnSpPr>
          <p:cNvPr id="225" name="Google Shape;225;p31"/>
          <p:cNvCxnSpPr>
            <a:stCxn id="216" idx="0"/>
            <a:endCxn id="217" idx="3"/>
          </p:cNvCxnSpPr>
          <p:nvPr/>
        </p:nvCxnSpPr>
        <p:spPr>
          <a:xfrm rot="10800000">
            <a:off x="4077625" y="2706125"/>
            <a:ext cx="1416300" cy="930300"/>
          </a:xfrm>
          <a:prstGeom prst="straightConnector1">
            <a:avLst/>
          </a:prstGeom>
          <a:noFill/>
          <a:ln w="28575" cap="flat" cmpd="sng">
            <a:solidFill>
              <a:schemeClr val="accent4"/>
            </a:solidFill>
            <a:prstDash val="solid"/>
            <a:round/>
            <a:headEnd type="none" w="med" len="med"/>
            <a:tailEnd type="none" w="med" len="med"/>
          </a:ln>
        </p:spPr>
      </p:cxnSp>
      <p:cxnSp>
        <p:nvCxnSpPr>
          <p:cNvPr id="226" name="Google Shape;226;p31"/>
          <p:cNvCxnSpPr>
            <a:stCxn id="216" idx="0"/>
            <a:endCxn id="218" idx="2"/>
          </p:cNvCxnSpPr>
          <p:nvPr/>
        </p:nvCxnSpPr>
        <p:spPr>
          <a:xfrm rot="10800000" flipH="1">
            <a:off x="5493925" y="2515325"/>
            <a:ext cx="1540800" cy="1121100"/>
          </a:xfrm>
          <a:prstGeom prst="straightConnector1">
            <a:avLst/>
          </a:prstGeom>
          <a:noFill/>
          <a:ln w="28575" cap="flat" cmpd="sng">
            <a:solidFill>
              <a:schemeClr val="accent4"/>
            </a:solidFill>
            <a:prstDash val="solid"/>
            <a:round/>
            <a:headEnd type="none" w="med" len="med"/>
            <a:tailEnd type="none" w="med" len="med"/>
          </a:ln>
        </p:spPr>
      </p:cxnSp>
      <p:sp>
        <p:nvSpPr>
          <p:cNvPr id="227" name="Google Shape;227;p31"/>
          <p:cNvSpPr/>
          <p:nvPr/>
        </p:nvSpPr>
        <p:spPr>
          <a:xfrm>
            <a:off x="4594075" y="3261138"/>
            <a:ext cx="2271300" cy="792900"/>
          </a:xfrm>
          <a:prstGeom prst="roundRect">
            <a:avLst>
              <a:gd name="adj" fmla="val 16667"/>
            </a:avLst>
          </a:prstGeom>
          <a:solidFill>
            <a:srgbClr val="FFFFFF"/>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800" dirty="0">
                <a:solidFill>
                  <a:srgbClr val="4A4A4C"/>
                </a:solidFill>
              </a:rPr>
              <a:t>Beschäftigte …</a:t>
            </a:r>
            <a:endParaRPr sz="1800" dirty="0">
              <a:solidFill>
                <a:srgbClr val="4A4A4C"/>
              </a:solidFill>
            </a:endParaRPr>
          </a:p>
        </p:txBody>
      </p:sp>
      <p:pic>
        <p:nvPicPr>
          <p:cNvPr id="228" name="Google Shape;228;p31"/>
          <p:cNvPicPr preferRelativeResize="0"/>
          <p:nvPr/>
        </p:nvPicPr>
        <p:blipFill>
          <a:blip r:embed="rId4">
            <a:alphaModFix/>
          </a:blip>
          <a:stretch>
            <a:fillRect/>
          </a:stretch>
        </p:blipFill>
        <p:spPr>
          <a:xfrm>
            <a:off x="8180800" y="1727425"/>
            <a:ext cx="924601" cy="282532"/>
          </a:xfrm>
          <a:prstGeom prst="rect">
            <a:avLst/>
          </a:prstGeom>
          <a:noFill/>
          <a:ln>
            <a:noFill/>
          </a:ln>
        </p:spPr>
      </p:pic>
      <p:pic>
        <p:nvPicPr>
          <p:cNvPr id="229" name="Google Shape;229;p31"/>
          <p:cNvPicPr preferRelativeResize="0"/>
          <p:nvPr/>
        </p:nvPicPr>
        <p:blipFill rotWithShape="1">
          <a:blip r:embed="rId5">
            <a:alphaModFix/>
          </a:blip>
          <a:srcRect t="27246" r="12311" b="28928"/>
          <a:stretch/>
        </p:blipFill>
        <p:spPr>
          <a:xfrm>
            <a:off x="9885845" y="2708863"/>
            <a:ext cx="1044924" cy="272886"/>
          </a:xfrm>
          <a:prstGeom prst="rect">
            <a:avLst/>
          </a:prstGeom>
          <a:noFill/>
          <a:ln>
            <a:noFill/>
          </a:ln>
        </p:spPr>
      </p:pic>
      <p:pic>
        <p:nvPicPr>
          <p:cNvPr id="230" name="Google Shape;230;p31"/>
          <p:cNvPicPr preferRelativeResize="0"/>
          <p:nvPr/>
        </p:nvPicPr>
        <p:blipFill>
          <a:blip r:embed="rId6">
            <a:alphaModFix/>
          </a:blip>
          <a:stretch>
            <a:fillRect/>
          </a:stretch>
        </p:blipFill>
        <p:spPr>
          <a:xfrm>
            <a:off x="8180800" y="5506375"/>
            <a:ext cx="645300" cy="645300"/>
          </a:xfrm>
          <a:prstGeom prst="rect">
            <a:avLst/>
          </a:prstGeom>
          <a:noFill/>
          <a:ln>
            <a:noFill/>
          </a:ln>
        </p:spPr>
      </p:pic>
      <p:pic>
        <p:nvPicPr>
          <p:cNvPr id="231" name="Google Shape;231;p31"/>
          <p:cNvPicPr preferRelativeResize="0"/>
          <p:nvPr/>
        </p:nvPicPr>
        <p:blipFill>
          <a:blip r:embed="rId7">
            <a:alphaModFix/>
          </a:blip>
          <a:stretch>
            <a:fillRect/>
          </a:stretch>
        </p:blipFill>
        <p:spPr>
          <a:xfrm>
            <a:off x="7173113" y="5876701"/>
            <a:ext cx="924600" cy="441350"/>
          </a:xfrm>
          <a:prstGeom prst="rect">
            <a:avLst/>
          </a:prstGeom>
          <a:noFill/>
          <a:ln>
            <a:noFill/>
          </a:ln>
        </p:spPr>
      </p:pic>
      <p:pic>
        <p:nvPicPr>
          <p:cNvPr id="232" name="Google Shape;232;p31"/>
          <p:cNvPicPr preferRelativeResize="0"/>
          <p:nvPr/>
        </p:nvPicPr>
        <p:blipFill>
          <a:blip r:embed="rId8">
            <a:alphaModFix/>
          </a:blip>
          <a:stretch>
            <a:fillRect/>
          </a:stretch>
        </p:blipFill>
        <p:spPr>
          <a:xfrm>
            <a:off x="10467501" y="3011201"/>
            <a:ext cx="924600" cy="234786"/>
          </a:xfrm>
          <a:prstGeom prst="rect">
            <a:avLst/>
          </a:prstGeom>
          <a:noFill/>
          <a:ln>
            <a:noFill/>
          </a:ln>
        </p:spPr>
      </p:pic>
      <p:pic>
        <p:nvPicPr>
          <p:cNvPr id="233" name="Google Shape;233;p31"/>
          <p:cNvPicPr preferRelativeResize="0"/>
          <p:nvPr/>
        </p:nvPicPr>
        <p:blipFill rotWithShape="1">
          <a:blip r:embed="rId9">
            <a:alphaModFix/>
          </a:blip>
          <a:srcRect l="6020" t="28819" r="5578" b="28580"/>
          <a:stretch/>
        </p:blipFill>
        <p:spPr>
          <a:xfrm>
            <a:off x="3754075" y="5353977"/>
            <a:ext cx="687602" cy="331369"/>
          </a:xfrm>
          <a:prstGeom prst="rect">
            <a:avLst/>
          </a:prstGeom>
          <a:noFill/>
          <a:ln>
            <a:noFill/>
          </a:ln>
        </p:spPr>
      </p:pic>
      <p:pic>
        <p:nvPicPr>
          <p:cNvPr id="234" name="Google Shape;234;p31"/>
          <p:cNvPicPr preferRelativeResize="0"/>
          <p:nvPr/>
        </p:nvPicPr>
        <p:blipFill rotWithShape="1">
          <a:blip r:embed="rId10">
            <a:alphaModFix/>
          </a:blip>
          <a:srcRect t="31095" b="30504"/>
          <a:stretch/>
        </p:blipFill>
        <p:spPr>
          <a:xfrm>
            <a:off x="1609750" y="2301425"/>
            <a:ext cx="735745" cy="282525"/>
          </a:xfrm>
          <a:prstGeom prst="rect">
            <a:avLst/>
          </a:prstGeom>
          <a:noFill/>
          <a:ln>
            <a:noFill/>
          </a:ln>
        </p:spPr>
      </p:pic>
      <p:grpSp>
        <p:nvGrpSpPr>
          <p:cNvPr id="235" name="Google Shape;235;p31"/>
          <p:cNvGrpSpPr/>
          <p:nvPr/>
        </p:nvGrpSpPr>
        <p:grpSpPr>
          <a:xfrm>
            <a:off x="1069018" y="1890485"/>
            <a:ext cx="1981484" cy="384829"/>
            <a:chOff x="1371575" y="1774943"/>
            <a:chExt cx="3178002" cy="617306"/>
          </a:xfrm>
        </p:grpSpPr>
        <p:pic>
          <p:nvPicPr>
            <p:cNvPr id="236" name="Google Shape;236;p31"/>
            <p:cNvPicPr preferRelativeResize="0"/>
            <p:nvPr/>
          </p:nvPicPr>
          <p:blipFill rotWithShape="1">
            <a:blip r:embed="rId11">
              <a:alphaModFix/>
            </a:blip>
            <a:srcRect l="2190" t="8724" r="85353" b="84649"/>
            <a:stretch/>
          </p:blipFill>
          <p:spPr>
            <a:xfrm>
              <a:off x="1371575" y="1925945"/>
              <a:ext cx="2702102" cy="447753"/>
            </a:xfrm>
            <a:prstGeom prst="rect">
              <a:avLst/>
            </a:prstGeom>
            <a:noFill/>
            <a:ln>
              <a:noFill/>
            </a:ln>
          </p:spPr>
        </p:pic>
        <p:pic>
          <p:nvPicPr>
            <p:cNvPr id="237" name="Google Shape;237;p31"/>
            <p:cNvPicPr preferRelativeResize="0"/>
            <p:nvPr/>
          </p:nvPicPr>
          <p:blipFill rotWithShape="1">
            <a:blip r:embed="rId11">
              <a:alphaModFix/>
            </a:blip>
            <a:srcRect l="2190" t="33735" r="78235" b="12175"/>
            <a:stretch/>
          </p:blipFill>
          <p:spPr>
            <a:xfrm>
              <a:off x="3832375" y="1774943"/>
              <a:ext cx="717202" cy="617306"/>
            </a:xfrm>
            <a:prstGeom prst="rect">
              <a:avLst/>
            </a:prstGeom>
            <a:noFill/>
            <a:ln>
              <a:noFill/>
            </a:ln>
          </p:spPr>
        </p:pic>
      </p:grpSp>
      <p:pic>
        <p:nvPicPr>
          <p:cNvPr id="238" name="Google Shape;238;p31"/>
          <p:cNvPicPr preferRelativeResize="0"/>
          <p:nvPr/>
        </p:nvPicPr>
        <p:blipFill rotWithShape="1">
          <a:blip r:embed="rId12">
            <a:alphaModFix/>
          </a:blip>
          <a:srcRect t="35252" b="35677"/>
          <a:stretch/>
        </p:blipFill>
        <p:spPr>
          <a:xfrm>
            <a:off x="2244550" y="5676345"/>
            <a:ext cx="1833075" cy="30538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2"/>
          <p:cNvSpPr/>
          <p:nvPr/>
        </p:nvSpPr>
        <p:spPr>
          <a:xfrm>
            <a:off x="332225" y="332225"/>
            <a:ext cx="11532900" cy="61815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244" name="Google Shape;244;p32"/>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Genutzte Arten von Beschäftigtendaten</a:t>
            </a:r>
            <a:endParaRPr sz="2200" b="1" dirty="0">
              <a:solidFill>
                <a:srgbClr val="4A4A4C"/>
              </a:solidFill>
              <a:latin typeface="PT Sans"/>
              <a:ea typeface="PT Sans"/>
              <a:cs typeface="PT Sans"/>
              <a:sym typeface="PT Sans"/>
            </a:endParaRPr>
          </a:p>
        </p:txBody>
      </p:sp>
      <p:sp>
        <p:nvSpPr>
          <p:cNvPr id="245" name="Google Shape;245;p32"/>
          <p:cNvSpPr/>
          <p:nvPr/>
        </p:nvSpPr>
        <p:spPr>
          <a:xfrm>
            <a:off x="8264950" y="1999225"/>
            <a:ext cx="2397900" cy="953100"/>
          </a:xfrm>
          <a:prstGeom prst="roundRect">
            <a:avLst>
              <a:gd name="adj" fmla="val 16667"/>
            </a:avLst>
          </a:prstGeom>
          <a:solidFill>
            <a:srgbClr val="007BA3"/>
          </a:solidFill>
          <a:ln w="9525" cap="flat" cmpd="sng">
            <a:solidFill>
              <a:srgbClr val="4A4A4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800" b="1" dirty="0">
                <a:solidFill>
                  <a:srgbClr val="FFFFFF"/>
                </a:solidFill>
                <a:latin typeface="PT Sans"/>
                <a:ea typeface="PT Sans"/>
                <a:cs typeface="PT Sans"/>
                <a:sym typeface="PT Sans"/>
              </a:rPr>
              <a:t>Personalstammdaten</a:t>
            </a:r>
            <a:endParaRPr sz="1800" b="1" dirty="0">
              <a:solidFill>
                <a:srgbClr val="FFFFFF"/>
              </a:solidFill>
              <a:latin typeface="PT Sans"/>
              <a:ea typeface="PT Sans"/>
              <a:cs typeface="PT Sans"/>
              <a:sym typeface="PT Sans"/>
            </a:endParaRPr>
          </a:p>
        </p:txBody>
      </p:sp>
      <p:cxnSp>
        <p:nvCxnSpPr>
          <p:cNvPr id="246" name="Google Shape;246;p32"/>
          <p:cNvCxnSpPr/>
          <p:nvPr/>
        </p:nvCxnSpPr>
        <p:spPr>
          <a:xfrm>
            <a:off x="4442350" y="2030100"/>
            <a:ext cx="3795600" cy="14700"/>
          </a:xfrm>
          <a:prstGeom prst="straightConnector1">
            <a:avLst/>
          </a:prstGeom>
          <a:noFill/>
          <a:ln w="19050" cap="flat" cmpd="sng">
            <a:solidFill>
              <a:srgbClr val="007BA3"/>
            </a:solidFill>
            <a:prstDash val="dot"/>
            <a:round/>
            <a:headEnd type="none" w="med" len="med"/>
            <a:tailEnd type="none" w="med" len="med"/>
          </a:ln>
        </p:spPr>
      </p:cxnSp>
      <p:sp>
        <p:nvSpPr>
          <p:cNvPr id="247" name="Google Shape;247;p32"/>
          <p:cNvSpPr/>
          <p:nvPr/>
        </p:nvSpPr>
        <p:spPr>
          <a:xfrm>
            <a:off x="8890418" y="3104720"/>
            <a:ext cx="2397900" cy="953100"/>
          </a:xfrm>
          <a:prstGeom prst="roundRect">
            <a:avLst>
              <a:gd name="adj" fmla="val 16667"/>
            </a:avLst>
          </a:prstGeom>
          <a:solidFill>
            <a:srgbClr val="A2198D"/>
          </a:solidFill>
          <a:ln w="9525" cap="flat" cmpd="sng">
            <a:solidFill>
              <a:srgbClr val="4A4A4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de-DE" sz="1800" b="1" dirty="0">
                <a:solidFill>
                  <a:srgbClr val="FFFFFF"/>
                </a:solidFill>
                <a:latin typeface="PT Sans"/>
                <a:ea typeface="PT Sans"/>
                <a:cs typeface="PT Sans"/>
                <a:sym typeface="PT Sans"/>
              </a:rPr>
              <a:t>Inhaltsdaten</a:t>
            </a:r>
            <a:endParaRPr sz="1800" b="1" dirty="0">
              <a:solidFill>
                <a:srgbClr val="FFFFFF"/>
              </a:solidFill>
              <a:latin typeface="PT Sans"/>
              <a:ea typeface="PT Sans"/>
              <a:cs typeface="PT Sans"/>
              <a:sym typeface="PT Sans"/>
            </a:endParaRPr>
          </a:p>
        </p:txBody>
      </p:sp>
      <p:sp>
        <p:nvSpPr>
          <p:cNvPr id="248" name="Google Shape;248;p32"/>
          <p:cNvSpPr/>
          <p:nvPr/>
        </p:nvSpPr>
        <p:spPr>
          <a:xfrm>
            <a:off x="7822755" y="4246692"/>
            <a:ext cx="2397900" cy="953100"/>
          </a:xfrm>
          <a:prstGeom prst="roundRect">
            <a:avLst>
              <a:gd name="adj" fmla="val 16667"/>
            </a:avLst>
          </a:prstGeom>
          <a:solidFill>
            <a:srgbClr val="BCBB00"/>
          </a:solidFill>
          <a:ln w="9525" cap="flat" cmpd="sng">
            <a:solidFill>
              <a:srgbClr val="4A4A4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800" b="1" dirty="0">
                <a:solidFill>
                  <a:srgbClr val="FFFFFF"/>
                </a:solidFill>
                <a:latin typeface="PT Sans"/>
                <a:ea typeface="PT Sans"/>
                <a:cs typeface="PT Sans"/>
                <a:sym typeface="PT Sans"/>
              </a:rPr>
              <a:t>Verhaltensspuren</a:t>
            </a:r>
            <a:endParaRPr sz="1800" b="1" dirty="0">
              <a:solidFill>
                <a:srgbClr val="FFFFFF"/>
              </a:solidFill>
              <a:latin typeface="PT Sans"/>
              <a:ea typeface="PT Sans"/>
              <a:cs typeface="PT Sans"/>
              <a:sym typeface="PT Sans"/>
            </a:endParaRPr>
          </a:p>
        </p:txBody>
      </p:sp>
      <p:sp>
        <p:nvSpPr>
          <p:cNvPr id="249" name="Google Shape;249;p32"/>
          <p:cNvSpPr txBox="1"/>
          <p:nvPr/>
        </p:nvSpPr>
        <p:spPr>
          <a:xfrm>
            <a:off x="793400" y="1878900"/>
            <a:ext cx="27582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z. B. Alter, Qualifikationen, Arbeitszeitmodell</a:t>
            </a:r>
            <a:endParaRPr sz="1800" dirty="0">
              <a:solidFill>
                <a:srgbClr val="4A4A4C"/>
              </a:solidFill>
              <a:latin typeface="PT Sans"/>
              <a:ea typeface="PT Sans"/>
              <a:cs typeface="PT Sans"/>
              <a:sym typeface="PT Sans"/>
            </a:endParaRPr>
          </a:p>
        </p:txBody>
      </p:sp>
      <p:sp>
        <p:nvSpPr>
          <p:cNvPr id="250" name="Google Shape;250;p32"/>
          <p:cNvSpPr/>
          <p:nvPr/>
        </p:nvSpPr>
        <p:spPr>
          <a:xfrm>
            <a:off x="10067071" y="4210225"/>
            <a:ext cx="1465500" cy="537600"/>
          </a:xfrm>
          <a:prstGeom prst="roundRect">
            <a:avLst>
              <a:gd name="adj" fmla="val 16667"/>
            </a:avLst>
          </a:prstGeom>
          <a:solidFill>
            <a:srgbClr val="FFFFFF"/>
          </a:solidFill>
          <a:ln w="28575" cap="flat" cmpd="sng">
            <a:solidFill>
              <a:srgbClr val="BCB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500" b="1" dirty="0">
                <a:solidFill>
                  <a:srgbClr val="4A4A4C"/>
                </a:solidFill>
                <a:latin typeface="PT Sans"/>
                <a:ea typeface="PT Sans"/>
                <a:cs typeface="PT Sans"/>
                <a:sym typeface="PT Sans"/>
              </a:rPr>
              <a:t>Sensordaten</a:t>
            </a:r>
            <a:endParaRPr sz="1500" b="1" dirty="0">
              <a:solidFill>
                <a:srgbClr val="4A4A4C"/>
              </a:solidFill>
              <a:latin typeface="PT Sans"/>
              <a:ea typeface="PT Sans"/>
              <a:cs typeface="PT Sans"/>
              <a:sym typeface="PT Sans"/>
            </a:endParaRPr>
          </a:p>
        </p:txBody>
      </p:sp>
      <p:cxnSp>
        <p:nvCxnSpPr>
          <p:cNvPr id="251" name="Google Shape;251;p32"/>
          <p:cNvCxnSpPr/>
          <p:nvPr/>
        </p:nvCxnSpPr>
        <p:spPr>
          <a:xfrm>
            <a:off x="4896300" y="3160275"/>
            <a:ext cx="3918000" cy="16800"/>
          </a:xfrm>
          <a:prstGeom prst="straightConnector1">
            <a:avLst/>
          </a:prstGeom>
          <a:noFill/>
          <a:ln w="19050" cap="flat" cmpd="sng">
            <a:solidFill>
              <a:srgbClr val="A2198D"/>
            </a:solidFill>
            <a:prstDash val="dot"/>
            <a:round/>
            <a:headEnd type="none" w="med" len="med"/>
            <a:tailEnd type="none" w="med" len="med"/>
          </a:ln>
        </p:spPr>
      </p:cxnSp>
      <p:sp>
        <p:nvSpPr>
          <p:cNvPr id="252" name="Google Shape;252;p32"/>
          <p:cNvSpPr txBox="1"/>
          <p:nvPr/>
        </p:nvSpPr>
        <p:spPr>
          <a:xfrm>
            <a:off x="793400" y="4094300"/>
            <a:ext cx="44391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z. B. Nutzungsverhalten in IT-Systemen, Bewegungsdaten</a:t>
            </a:r>
            <a:endParaRPr sz="1800" dirty="0">
              <a:solidFill>
                <a:srgbClr val="4A4A4C"/>
              </a:solidFill>
              <a:latin typeface="PT Sans"/>
              <a:ea typeface="PT Sans"/>
              <a:cs typeface="PT Sans"/>
              <a:sym typeface="PT Sans"/>
            </a:endParaRPr>
          </a:p>
        </p:txBody>
      </p:sp>
      <p:cxnSp>
        <p:nvCxnSpPr>
          <p:cNvPr id="253" name="Google Shape;253;p32"/>
          <p:cNvCxnSpPr/>
          <p:nvPr/>
        </p:nvCxnSpPr>
        <p:spPr>
          <a:xfrm rot="10800000" flipH="1">
            <a:off x="4963525" y="4246800"/>
            <a:ext cx="2902200" cy="2700"/>
          </a:xfrm>
          <a:prstGeom prst="straightConnector1">
            <a:avLst/>
          </a:prstGeom>
          <a:noFill/>
          <a:ln w="19050" cap="flat" cmpd="sng">
            <a:solidFill>
              <a:srgbClr val="BCBB00"/>
            </a:solidFill>
            <a:prstDash val="dot"/>
            <a:round/>
            <a:headEnd type="none" w="med" len="med"/>
            <a:tailEnd type="none" w="med" len="med"/>
          </a:ln>
        </p:spPr>
      </p:cxnSp>
      <p:sp>
        <p:nvSpPr>
          <p:cNvPr id="254" name="Google Shape;254;p32"/>
          <p:cNvSpPr txBox="1"/>
          <p:nvPr/>
        </p:nvSpPr>
        <p:spPr>
          <a:xfrm>
            <a:off x="793400" y="3024600"/>
            <a:ext cx="41028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dirty="0">
                <a:solidFill>
                  <a:srgbClr val="4A4A4C"/>
                </a:solidFill>
                <a:latin typeface="PT Sans"/>
                <a:ea typeface="PT Sans"/>
                <a:cs typeface="PT Sans"/>
                <a:sym typeface="PT Sans"/>
              </a:rPr>
              <a:t>z. B. Befragungen, Diskussionsinhalte interner Kommunikationsplattformen</a:t>
            </a:r>
            <a:endParaRPr sz="1800" dirty="0">
              <a:solidFill>
                <a:srgbClr val="4A4A4C"/>
              </a:solidFill>
              <a:latin typeface="PT Sans"/>
              <a:ea typeface="PT Sans"/>
              <a:cs typeface="PT Sans"/>
              <a:sym typeface="PT Sans"/>
            </a:endParaRPr>
          </a:p>
        </p:txBody>
      </p:sp>
      <p:sp>
        <p:nvSpPr>
          <p:cNvPr id="255" name="Google Shape;255;p32"/>
          <p:cNvSpPr/>
          <p:nvPr/>
        </p:nvSpPr>
        <p:spPr>
          <a:xfrm>
            <a:off x="9883075" y="4819825"/>
            <a:ext cx="1465500" cy="537600"/>
          </a:xfrm>
          <a:prstGeom prst="roundRect">
            <a:avLst>
              <a:gd name="adj" fmla="val 16667"/>
            </a:avLst>
          </a:prstGeom>
          <a:solidFill>
            <a:srgbClr val="FFFFFF"/>
          </a:solidFill>
          <a:ln w="28575" cap="flat" cmpd="sng">
            <a:solidFill>
              <a:srgbClr val="BCB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500" b="1" dirty="0">
                <a:solidFill>
                  <a:srgbClr val="4A4A4C"/>
                </a:solidFill>
                <a:latin typeface="PT Sans"/>
                <a:ea typeface="PT Sans"/>
                <a:cs typeface="PT Sans"/>
                <a:sym typeface="PT Sans"/>
              </a:rPr>
              <a:t>Softwaredaten</a:t>
            </a:r>
            <a:endParaRPr sz="1500" b="1" dirty="0">
              <a:solidFill>
                <a:srgbClr val="4A4A4C"/>
              </a:solidFill>
              <a:latin typeface="PT Sans"/>
              <a:ea typeface="PT Sans"/>
              <a:cs typeface="PT Sans"/>
              <a:sym typeface="PT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3"/>
          <p:cNvSpPr/>
          <p:nvPr/>
        </p:nvSpPr>
        <p:spPr>
          <a:xfrm>
            <a:off x="332225" y="332225"/>
            <a:ext cx="11532900" cy="61815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261" name="Google Shape;261;p33"/>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Beworbene Leistungsversprechen</a:t>
            </a:r>
            <a:endParaRPr sz="2200" b="1" dirty="0">
              <a:solidFill>
                <a:srgbClr val="4A4A4C"/>
              </a:solidFill>
              <a:latin typeface="PT Sans"/>
              <a:ea typeface="PT Sans"/>
              <a:cs typeface="PT Sans"/>
              <a:sym typeface="PT Sans"/>
            </a:endParaRPr>
          </a:p>
        </p:txBody>
      </p:sp>
      <p:sp>
        <p:nvSpPr>
          <p:cNvPr id="262" name="Google Shape;262;p33"/>
          <p:cNvSpPr txBox="1"/>
          <p:nvPr/>
        </p:nvSpPr>
        <p:spPr>
          <a:xfrm>
            <a:off x="1582832" y="2196975"/>
            <a:ext cx="24525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600" b="1" dirty="0">
                <a:solidFill>
                  <a:schemeClr val="accent4"/>
                </a:solidFill>
                <a:latin typeface="PT Sans"/>
                <a:ea typeface="PT Sans"/>
                <a:cs typeface="PT Sans"/>
                <a:sym typeface="PT Sans"/>
              </a:rPr>
              <a:t>Effizienzsteigerung</a:t>
            </a:r>
            <a:endParaRPr sz="1600" b="1" dirty="0">
              <a:solidFill>
                <a:schemeClr val="accent4"/>
              </a:solidFill>
              <a:latin typeface="PT Sans"/>
              <a:ea typeface="PT Sans"/>
              <a:cs typeface="PT Sans"/>
              <a:sym typeface="PT Sans"/>
            </a:endParaRPr>
          </a:p>
          <a:p>
            <a:pPr marL="0" marR="0" lvl="0" indent="0" algn="l" rtl="0">
              <a:lnSpc>
                <a:spcPct val="100000"/>
              </a:lnSpc>
              <a:spcBef>
                <a:spcPts val="0"/>
              </a:spcBef>
              <a:spcAft>
                <a:spcPts val="0"/>
              </a:spcAft>
              <a:buNone/>
            </a:pPr>
            <a:r>
              <a:rPr lang="de-DE" sz="1600" dirty="0">
                <a:solidFill>
                  <a:srgbClr val="4A4A4C"/>
                </a:solidFill>
                <a:latin typeface="PT Sans"/>
                <a:ea typeface="PT Sans"/>
                <a:cs typeface="PT Sans"/>
                <a:sym typeface="PT Sans"/>
              </a:rPr>
              <a:t>durch die Verarbeitung großer Datenmengen; Verbesserung von Entscheidungen und Unternehmensleistung</a:t>
            </a:r>
            <a:endParaRPr sz="1600" dirty="0">
              <a:solidFill>
                <a:srgbClr val="4A4A4C"/>
              </a:solidFill>
              <a:latin typeface="PT Sans"/>
              <a:ea typeface="PT Sans"/>
              <a:cs typeface="PT Sans"/>
              <a:sym typeface="PT Sans"/>
            </a:endParaRPr>
          </a:p>
        </p:txBody>
      </p:sp>
      <p:sp>
        <p:nvSpPr>
          <p:cNvPr id="263" name="Google Shape;263;p33"/>
          <p:cNvSpPr txBox="1"/>
          <p:nvPr/>
        </p:nvSpPr>
        <p:spPr>
          <a:xfrm>
            <a:off x="4748200" y="2196975"/>
            <a:ext cx="23298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600" b="1" dirty="0">
                <a:solidFill>
                  <a:schemeClr val="accent4"/>
                </a:solidFill>
                <a:latin typeface="PT Sans"/>
                <a:ea typeface="PT Sans"/>
                <a:cs typeface="PT Sans"/>
                <a:sym typeface="PT Sans"/>
              </a:rPr>
              <a:t>Objektivität</a:t>
            </a:r>
            <a:endParaRPr sz="1600" b="1" dirty="0">
              <a:solidFill>
                <a:schemeClr val="accent4"/>
              </a:solidFill>
              <a:latin typeface="PT Sans"/>
              <a:ea typeface="PT Sans"/>
              <a:cs typeface="PT Sans"/>
              <a:sym typeface="PT Sans"/>
            </a:endParaRPr>
          </a:p>
          <a:p>
            <a:pPr marL="0" lvl="0" indent="0" algn="l" rtl="0">
              <a:spcBef>
                <a:spcPts val="0"/>
              </a:spcBef>
              <a:spcAft>
                <a:spcPts val="1000"/>
              </a:spcAft>
              <a:buNone/>
            </a:pPr>
            <a:r>
              <a:rPr lang="de-DE" sz="1600" dirty="0">
                <a:solidFill>
                  <a:srgbClr val="4A4A4C"/>
                </a:solidFill>
                <a:latin typeface="PT Sans"/>
                <a:ea typeface="PT Sans"/>
                <a:cs typeface="PT Sans"/>
                <a:sym typeface="PT Sans"/>
              </a:rPr>
              <a:t>Zuverlässige, objektive Informationen und Verarbeitungsprozesse</a:t>
            </a:r>
            <a:endParaRPr sz="1600" dirty="0">
              <a:solidFill>
                <a:srgbClr val="4A4A4C"/>
              </a:solidFill>
              <a:latin typeface="PT Sans"/>
              <a:ea typeface="PT Sans"/>
              <a:cs typeface="PT Sans"/>
              <a:sym typeface="PT Sans"/>
            </a:endParaRPr>
          </a:p>
        </p:txBody>
      </p:sp>
      <p:sp>
        <p:nvSpPr>
          <p:cNvPr id="264" name="Google Shape;264;p33"/>
          <p:cNvSpPr txBox="1"/>
          <p:nvPr/>
        </p:nvSpPr>
        <p:spPr>
          <a:xfrm>
            <a:off x="4713742" y="4645759"/>
            <a:ext cx="24525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600" b="1" dirty="0">
                <a:solidFill>
                  <a:schemeClr val="accent4"/>
                </a:solidFill>
                <a:latin typeface="PT Sans"/>
                <a:ea typeface="PT Sans"/>
                <a:cs typeface="PT Sans"/>
                <a:sym typeface="PT Sans"/>
              </a:rPr>
              <a:t>Personalisierung</a:t>
            </a:r>
            <a:endParaRPr sz="1600" b="1" dirty="0">
              <a:solidFill>
                <a:schemeClr val="accent4"/>
              </a:solidFill>
              <a:latin typeface="PT Sans"/>
              <a:ea typeface="PT Sans"/>
              <a:cs typeface="PT Sans"/>
              <a:sym typeface="PT Sans"/>
            </a:endParaRPr>
          </a:p>
          <a:p>
            <a:pPr marL="0" lvl="0" indent="0" algn="l" rtl="0">
              <a:spcBef>
                <a:spcPts val="0"/>
              </a:spcBef>
              <a:spcAft>
                <a:spcPts val="0"/>
              </a:spcAft>
              <a:buNone/>
            </a:pPr>
            <a:r>
              <a:rPr lang="de-DE" sz="1600" dirty="0">
                <a:solidFill>
                  <a:srgbClr val="4A4A4C"/>
                </a:solidFill>
                <a:latin typeface="PT Sans"/>
                <a:ea typeface="PT Sans"/>
                <a:cs typeface="PT Sans"/>
                <a:sym typeface="PT Sans"/>
              </a:rPr>
              <a:t>Individualisierte Einblicke und Empfehlungen</a:t>
            </a:r>
            <a:endParaRPr sz="1600" b="1" dirty="0">
              <a:solidFill>
                <a:srgbClr val="A2198D"/>
              </a:solidFill>
              <a:latin typeface="PT Sans"/>
              <a:ea typeface="PT Sans"/>
              <a:cs typeface="PT Sans"/>
              <a:sym typeface="PT Sans"/>
            </a:endParaRPr>
          </a:p>
        </p:txBody>
      </p:sp>
      <p:pic>
        <p:nvPicPr>
          <p:cNvPr id="265" name="Google Shape;265;p33"/>
          <p:cNvPicPr preferRelativeResize="0"/>
          <p:nvPr/>
        </p:nvPicPr>
        <p:blipFill>
          <a:blip r:embed="rId3">
            <a:alphaModFix/>
          </a:blip>
          <a:stretch>
            <a:fillRect/>
          </a:stretch>
        </p:blipFill>
        <p:spPr>
          <a:xfrm>
            <a:off x="1140000" y="1865350"/>
            <a:ext cx="592521" cy="592524"/>
          </a:xfrm>
          <a:prstGeom prst="rect">
            <a:avLst/>
          </a:prstGeom>
          <a:noFill/>
          <a:ln>
            <a:noFill/>
          </a:ln>
        </p:spPr>
      </p:pic>
      <p:pic>
        <p:nvPicPr>
          <p:cNvPr id="266" name="Google Shape;266;p33"/>
          <p:cNvPicPr preferRelativeResize="0"/>
          <p:nvPr/>
        </p:nvPicPr>
        <p:blipFill>
          <a:blip r:embed="rId4">
            <a:alphaModFix/>
          </a:blip>
          <a:stretch>
            <a:fillRect/>
          </a:stretch>
        </p:blipFill>
        <p:spPr>
          <a:xfrm>
            <a:off x="4202899" y="4245134"/>
            <a:ext cx="573495" cy="573501"/>
          </a:xfrm>
          <a:prstGeom prst="rect">
            <a:avLst/>
          </a:prstGeom>
          <a:noFill/>
          <a:ln>
            <a:noFill/>
          </a:ln>
        </p:spPr>
      </p:pic>
      <p:sp>
        <p:nvSpPr>
          <p:cNvPr id="267" name="Google Shape;267;p33"/>
          <p:cNvSpPr txBox="1"/>
          <p:nvPr/>
        </p:nvSpPr>
        <p:spPr>
          <a:xfrm>
            <a:off x="1605426" y="4690500"/>
            <a:ext cx="27150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600" b="1" dirty="0">
                <a:solidFill>
                  <a:schemeClr val="accent4"/>
                </a:solidFill>
                <a:latin typeface="PT Sans"/>
                <a:ea typeface="PT Sans"/>
                <a:cs typeface="PT Sans"/>
                <a:sym typeface="PT Sans"/>
              </a:rPr>
              <a:t>Transparenz</a:t>
            </a:r>
            <a:endParaRPr sz="1600" b="1" dirty="0">
              <a:solidFill>
                <a:schemeClr val="accent4"/>
              </a:solidFill>
              <a:latin typeface="PT Sans"/>
              <a:ea typeface="PT Sans"/>
              <a:cs typeface="PT Sans"/>
              <a:sym typeface="PT Sans"/>
            </a:endParaRPr>
          </a:p>
          <a:p>
            <a:pPr marL="0" lvl="0" indent="0" algn="l" rtl="0">
              <a:spcBef>
                <a:spcPts val="0"/>
              </a:spcBef>
              <a:spcAft>
                <a:spcPts val="0"/>
              </a:spcAft>
              <a:buNone/>
            </a:pPr>
            <a:r>
              <a:rPr lang="de-DE" sz="1600" dirty="0">
                <a:solidFill>
                  <a:srgbClr val="4A4A4C"/>
                </a:solidFill>
                <a:latin typeface="PT Sans"/>
                <a:ea typeface="PT Sans"/>
                <a:cs typeface="PT Sans"/>
                <a:sym typeface="PT Sans"/>
              </a:rPr>
              <a:t>Offenbarung neuer Einblicke; Schaffung von Transparenz</a:t>
            </a:r>
            <a:endParaRPr sz="1600" dirty="0">
              <a:solidFill>
                <a:srgbClr val="4A4A4C"/>
              </a:solidFill>
              <a:latin typeface="PT Sans"/>
              <a:ea typeface="PT Sans"/>
              <a:cs typeface="PT Sans"/>
              <a:sym typeface="PT Sans"/>
            </a:endParaRPr>
          </a:p>
        </p:txBody>
      </p:sp>
      <p:sp>
        <p:nvSpPr>
          <p:cNvPr id="268" name="Google Shape;268;p33"/>
          <p:cNvSpPr txBox="1"/>
          <p:nvPr/>
        </p:nvSpPr>
        <p:spPr>
          <a:xfrm>
            <a:off x="8209659" y="2172425"/>
            <a:ext cx="24525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600" b="1" dirty="0">
                <a:solidFill>
                  <a:schemeClr val="accent4"/>
                </a:solidFill>
                <a:latin typeface="PT Sans"/>
                <a:ea typeface="PT Sans"/>
                <a:cs typeface="PT Sans"/>
                <a:sym typeface="PT Sans"/>
              </a:rPr>
              <a:t>Prognosefähigkeit</a:t>
            </a:r>
            <a:endParaRPr sz="1600" b="1" dirty="0">
              <a:solidFill>
                <a:schemeClr val="accent4"/>
              </a:solidFill>
              <a:latin typeface="PT Sans"/>
              <a:ea typeface="PT Sans"/>
              <a:cs typeface="PT Sans"/>
              <a:sym typeface="PT Sans"/>
            </a:endParaRPr>
          </a:p>
          <a:p>
            <a:pPr marL="0" lvl="0" indent="0" algn="l" rtl="0">
              <a:spcBef>
                <a:spcPts val="0"/>
              </a:spcBef>
              <a:spcAft>
                <a:spcPts val="0"/>
              </a:spcAft>
              <a:buNone/>
            </a:pPr>
            <a:r>
              <a:rPr lang="de-DE" sz="1600" dirty="0">
                <a:solidFill>
                  <a:srgbClr val="4A4A4C"/>
                </a:solidFill>
                <a:latin typeface="PT Sans"/>
                <a:ea typeface="PT Sans"/>
                <a:cs typeface="PT Sans"/>
                <a:sym typeface="PT Sans"/>
              </a:rPr>
              <a:t>Verbesserung von Entscheidungen durch Einblicke in Zukunftsszenarien</a:t>
            </a:r>
            <a:endParaRPr sz="1600" b="1" dirty="0">
              <a:solidFill>
                <a:srgbClr val="A2198D"/>
              </a:solidFill>
              <a:latin typeface="PT Sans"/>
              <a:ea typeface="PT Sans"/>
              <a:cs typeface="PT Sans"/>
              <a:sym typeface="PT Sans"/>
            </a:endParaRPr>
          </a:p>
        </p:txBody>
      </p:sp>
      <p:sp>
        <p:nvSpPr>
          <p:cNvPr id="269" name="Google Shape;269;p33"/>
          <p:cNvSpPr txBox="1"/>
          <p:nvPr/>
        </p:nvSpPr>
        <p:spPr>
          <a:xfrm>
            <a:off x="8227825" y="4681963"/>
            <a:ext cx="27150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600" b="1" dirty="0">
                <a:solidFill>
                  <a:schemeClr val="accent4"/>
                </a:solidFill>
                <a:latin typeface="PT Sans"/>
                <a:ea typeface="PT Sans"/>
                <a:cs typeface="PT Sans"/>
                <a:sym typeface="PT Sans"/>
              </a:rPr>
              <a:t>Kontrollierbarkeit</a:t>
            </a:r>
            <a:endParaRPr sz="1600" b="1" dirty="0">
              <a:solidFill>
                <a:schemeClr val="accent4"/>
              </a:solidFill>
              <a:latin typeface="PT Sans"/>
              <a:ea typeface="PT Sans"/>
              <a:cs typeface="PT Sans"/>
              <a:sym typeface="PT Sans"/>
            </a:endParaRPr>
          </a:p>
          <a:p>
            <a:pPr marL="0" lvl="0" indent="0" algn="l" rtl="0">
              <a:spcBef>
                <a:spcPts val="0"/>
              </a:spcBef>
              <a:spcAft>
                <a:spcPts val="1000"/>
              </a:spcAft>
              <a:buNone/>
            </a:pPr>
            <a:r>
              <a:rPr lang="de-DE" sz="1600" dirty="0">
                <a:solidFill>
                  <a:srgbClr val="4A4A4C"/>
                </a:solidFill>
                <a:latin typeface="PT Sans"/>
                <a:ea typeface="PT Sans"/>
                <a:cs typeface="PT Sans"/>
                <a:sym typeface="PT Sans"/>
              </a:rPr>
              <a:t>Vereinfachte Steuerung von Prozessen</a:t>
            </a:r>
            <a:endParaRPr sz="1600" dirty="0">
              <a:solidFill>
                <a:srgbClr val="4A4A4C"/>
              </a:solidFill>
              <a:latin typeface="PT Sans"/>
              <a:ea typeface="PT Sans"/>
              <a:cs typeface="PT Sans"/>
              <a:sym typeface="PT Sans"/>
            </a:endParaRPr>
          </a:p>
        </p:txBody>
      </p:sp>
      <p:pic>
        <p:nvPicPr>
          <p:cNvPr id="270" name="Google Shape;270;p33"/>
          <p:cNvPicPr preferRelativeResize="0"/>
          <p:nvPr/>
        </p:nvPicPr>
        <p:blipFill>
          <a:blip r:embed="rId5">
            <a:alphaModFix/>
          </a:blip>
          <a:stretch>
            <a:fillRect/>
          </a:stretch>
        </p:blipFill>
        <p:spPr>
          <a:xfrm>
            <a:off x="7827625" y="4300346"/>
            <a:ext cx="535461" cy="535473"/>
          </a:xfrm>
          <a:prstGeom prst="rect">
            <a:avLst/>
          </a:prstGeom>
          <a:noFill/>
          <a:ln>
            <a:noFill/>
          </a:ln>
        </p:spPr>
      </p:pic>
      <p:pic>
        <p:nvPicPr>
          <p:cNvPr id="271" name="Google Shape;271;p33"/>
          <p:cNvPicPr preferRelativeResize="0"/>
          <p:nvPr/>
        </p:nvPicPr>
        <p:blipFill>
          <a:blip r:embed="rId6">
            <a:alphaModFix/>
          </a:blip>
          <a:stretch>
            <a:fillRect/>
          </a:stretch>
        </p:blipFill>
        <p:spPr>
          <a:xfrm>
            <a:off x="4286717" y="1865355"/>
            <a:ext cx="592506" cy="592509"/>
          </a:xfrm>
          <a:prstGeom prst="rect">
            <a:avLst/>
          </a:prstGeom>
          <a:noFill/>
          <a:ln>
            <a:noFill/>
          </a:ln>
        </p:spPr>
      </p:pic>
      <p:pic>
        <p:nvPicPr>
          <p:cNvPr id="272" name="Google Shape;272;p33"/>
          <p:cNvPicPr preferRelativeResize="0"/>
          <p:nvPr/>
        </p:nvPicPr>
        <p:blipFill rotWithShape="1">
          <a:blip r:embed="rId7">
            <a:alphaModFix/>
          </a:blip>
          <a:srcRect l="25188" t="19367" r="26577" b="21530"/>
          <a:stretch/>
        </p:blipFill>
        <p:spPr>
          <a:xfrm>
            <a:off x="7897016" y="1827326"/>
            <a:ext cx="468033" cy="573501"/>
          </a:xfrm>
          <a:prstGeom prst="rect">
            <a:avLst/>
          </a:prstGeom>
          <a:noFill/>
          <a:ln>
            <a:noFill/>
          </a:ln>
        </p:spPr>
      </p:pic>
      <p:pic>
        <p:nvPicPr>
          <p:cNvPr id="273" name="Google Shape;273;p33"/>
          <p:cNvPicPr preferRelativeResize="0"/>
          <p:nvPr/>
        </p:nvPicPr>
        <p:blipFill>
          <a:blip r:embed="rId8">
            <a:alphaModFix/>
          </a:blip>
          <a:stretch>
            <a:fillRect/>
          </a:stretch>
        </p:blipFill>
        <p:spPr>
          <a:xfrm>
            <a:off x="1286794" y="4383739"/>
            <a:ext cx="592524" cy="59253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4"/>
          <p:cNvSpPr/>
          <p:nvPr/>
        </p:nvSpPr>
        <p:spPr>
          <a:xfrm>
            <a:off x="332225" y="332225"/>
            <a:ext cx="11532900" cy="61815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279" name="Google Shape;279;p34"/>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Risiken von People Analytics</a:t>
            </a:r>
            <a:endParaRPr sz="2200" b="1" dirty="0">
              <a:solidFill>
                <a:srgbClr val="4A4A4C"/>
              </a:solidFill>
              <a:latin typeface="PT Sans"/>
              <a:ea typeface="PT Sans"/>
              <a:cs typeface="PT Sans"/>
              <a:sym typeface="PT Sans"/>
            </a:endParaRPr>
          </a:p>
        </p:txBody>
      </p:sp>
      <p:sp>
        <p:nvSpPr>
          <p:cNvPr id="280" name="Google Shape;280;p34"/>
          <p:cNvSpPr txBox="1"/>
          <p:nvPr/>
        </p:nvSpPr>
        <p:spPr>
          <a:xfrm>
            <a:off x="377622" y="6125390"/>
            <a:ext cx="114429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sz="1600" dirty="0">
                <a:solidFill>
                  <a:srgbClr val="4A4A4C"/>
                </a:solidFill>
                <a:latin typeface="PT Sans"/>
                <a:ea typeface="PT Sans"/>
                <a:cs typeface="PT Sans"/>
                <a:sym typeface="PT Sans"/>
              </a:rPr>
              <a:t>vgl. Gal et al., 2020; Giermindl et al., 2021; Tursunbayeva et al., 2021</a:t>
            </a:r>
            <a:endParaRPr sz="1600" dirty="0">
              <a:solidFill>
                <a:srgbClr val="4A4A4C"/>
              </a:solidFill>
              <a:latin typeface="PT Sans"/>
              <a:ea typeface="PT Sans"/>
              <a:cs typeface="PT Sans"/>
              <a:sym typeface="PT Sans"/>
            </a:endParaRPr>
          </a:p>
        </p:txBody>
      </p:sp>
      <p:graphicFrame>
        <p:nvGraphicFramePr>
          <p:cNvPr id="281" name="Google Shape;281;p34"/>
          <p:cNvGraphicFramePr/>
          <p:nvPr>
            <p:extLst>
              <p:ext uri="{D42A27DB-BD31-4B8C-83A1-F6EECF244321}">
                <p14:modId xmlns:p14="http://schemas.microsoft.com/office/powerpoint/2010/main" val="942130799"/>
              </p:ext>
            </p:extLst>
          </p:nvPr>
        </p:nvGraphicFramePr>
        <p:xfrm>
          <a:off x="875988" y="1775775"/>
          <a:ext cx="10440000" cy="3657450"/>
        </p:xfrm>
        <a:graphic>
          <a:graphicData uri="http://schemas.openxmlformats.org/drawingml/2006/table">
            <a:tbl>
              <a:tblPr>
                <a:noFill/>
                <a:tableStyleId>{F0FDC662-2364-41F2-A5EC-1E86B2BCBF74}</a:tableStyleId>
              </a:tblPr>
              <a:tblGrid>
                <a:gridCol w="3682350">
                  <a:extLst>
                    <a:ext uri="{9D8B030D-6E8A-4147-A177-3AD203B41FA5}">
                      <a16:colId xmlns:a16="http://schemas.microsoft.com/office/drawing/2014/main" val="20000"/>
                    </a:ext>
                  </a:extLst>
                </a:gridCol>
                <a:gridCol w="2408775">
                  <a:extLst>
                    <a:ext uri="{9D8B030D-6E8A-4147-A177-3AD203B41FA5}">
                      <a16:colId xmlns:a16="http://schemas.microsoft.com/office/drawing/2014/main" val="20001"/>
                    </a:ext>
                  </a:extLst>
                </a:gridCol>
                <a:gridCol w="4348875">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de-DE" sz="1800" b="1" dirty="0">
                          <a:solidFill>
                            <a:srgbClr val="4A4A4C"/>
                          </a:solidFill>
                          <a:latin typeface="PT Sans"/>
                          <a:ea typeface="PT Sans"/>
                          <a:cs typeface="PT Sans"/>
                          <a:sym typeface="PT Sans"/>
                        </a:rPr>
                        <a:t>Herausforderungen: Personalmanagement …</a:t>
                      </a:r>
                      <a:endParaRPr sz="1800" b="1"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tcPr>
                </a:tc>
                <a:tc>
                  <a:txBody>
                    <a:bodyPr/>
                    <a:lstStyle/>
                    <a:p>
                      <a:pPr marL="0" lvl="0" indent="0" algn="ctr" rtl="0">
                        <a:spcBef>
                          <a:spcPts val="0"/>
                        </a:spcBef>
                        <a:spcAft>
                          <a:spcPts val="0"/>
                        </a:spcAft>
                        <a:buNone/>
                      </a:pPr>
                      <a:r>
                        <a:rPr lang="de-DE" sz="1800" b="1" dirty="0">
                          <a:solidFill>
                            <a:srgbClr val="4A4A4C"/>
                          </a:solidFill>
                          <a:latin typeface="PT Sans"/>
                          <a:ea typeface="PT Sans"/>
                          <a:cs typeface="PT Sans"/>
                          <a:sym typeface="PT Sans"/>
                        </a:rPr>
                        <a:t>Leistungsversprechen</a:t>
                      </a:r>
                      <a:endParaRPr sz="1800" b="1"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tcPr>
                </a:tc>
                <a:tc>
                  <a:txBody>
                    <a:bodyPr/>
                    <a:lstStyle/>
                    <a:p>
                      <a:pPr marL="0" lvl="0" indent="0" algn="ctr" rtl="0">
                        <a:spcBef>
                          <a:spcPts val="0"/>
                        </a:spcBef>
                        <a:spcAft>
                          <a:spcPts val="0"/>
                        </a:spcAft>
                        <a:buNone/>
                      </a:pPr>
                      <a:r>
                        <a:rPr lang="de-DE" sz="1800" b="1" dirty="0">
                          <a:solidFill>
                            <a:srgbClr val="4A4A4C"/>
                          </a:solidFill>
                          <a:latin typeface="PT Sans"/>
                          <a:ea typeface="PT Sans"/>
                          <a:cs typeface="PT Sans"/>
                          <a:sym typeface="PT Sans"/>
                        </a:rPr>
                        <a:t>Risiken</a:t>
                      </a:r>
                      <a:endParaRPr sz="1800" b="1"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 enthält zahlreiche administrativ aufwändige Aufgaben. </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Effizienz</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Privatsphäreeinschnitte, Einschränkung von Handlungsspielräumen, Datenschutzrisiken</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 basiert oftmals auf einem “Nasenfaktor”. </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Objektivität</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Diskriminierung, Pfadabhängigkeiten, Dehumanisierung</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 kann menschliches Verhalten nur nach Bauchgefühl vorhersagen. </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Prognosefähigkeit</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Selbsterfüllende Prophezeiungen,</a:t>
                      </a:r>
                      <a:endParaRPr sz="1800" dirty="0">
                        <a:solidFill>
                          <a:srgbClr val="4A4A4C"/>
                        </a:solidFill>
                        <a:latin typeface="PT Sans"/>
                        <a:ea typeface="PT Sans"/>
                        <a:cs typeface="PT Sans"/>
                        <a:sym typeface="PT Sans"/>
                      </a:endParaRPr>
                    </a:p>
                    <a:p>
                      <a:pPr marL="0" lvl="0" indent="0" algn="ctr" rtl="0">
                        <a:spcBef>
                          <a:spcPts val="0"/>
                        </a:spcBef>
                        <a:spcAft>
                          <a:spcPts val="0"/>
                        </a:spcAft>
                        <a:buNone/>
                      </a:pPr>
                      <a:r>
                        <a:rPr lang="de-DE" sz="1800" dirty="0">
                          <a:solidFill>
                            <a:srgbClr val="4A4A4C"/>
                          </a:solidFill>
                          <a:latin typeface="PT Sans"/>
                          <a:ea typeface="PT Sans"/>
                          <a:cs typeface="PT Sans"/>
                          <a:sym typeface="PT Sans"/>
                        </a:rPr>
                        <a:t>geringe Nachvollziehbarkeit, Analysen werden nicht hinterfragt (”Complacency”)</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de-DE" sz="1800" dirty="0">
                          <a:solidFill>
                            <a:srgbClr val="4A4A4C"/>
                          </a:solidFill>
                          <a:latin typeface="PT Sans"/>
                          <a:ea typeface="PT Sans"/>
                          <a:cs typeface="PT Sans"/>
                          <a:sym typeface="PT Sans"/>
                        </a:rPr>
                        <a:t>…</a:t>
                      </a:r>
                      <a:endParaRPr sz="1800" dirty="0">
                        <a:solidFill>
                          <a:srgbClr val="4A4A4C"/>
                        </a:solidFill>
                        <a:latin typeface="PT Sans"/>
                        <a:ea typeface="PT Sans"/>
                        <a:cs typeface="PT Sans"/>
                        <a:sym typeface="PT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5"/>
          <p:cNvSpPr/>
          <p:nvPr/>
        </p:nvSpPr>
        <p:spPr>
          <a:xfrm>
            <a:off x="332225" y="332225"/>
            <a:ext cx="11532900" cy="61815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287" name="Google Shape;287;p35"/>
          <p:cNvSpPr txBox="1"/>
          <p:nvPr/>
        </p:nvSpPr>
        <p:spPr>
          <a:xfrm>
            <a:off x="900000" y="890300"/>
            <a:ext cx="10440000" cy="50625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endParaRPr sz="2200" dirty="0">
              <a:solidFill>
                <a:srgbClr val="4A4A4C"/>
              </a:solidFill>
              <a:latin typeface="PT Sans"/>
              <a:ea typeface="PT Sans"/>
              <a:cs typeface="PT Sans"/>
              <a:sym typeface="PT Sans"/>
            </a:endParaRPr>
          </a:p>
          <a:p>
            <a:pPr marL="457200" lvl="0" indent="0" algn="r" rtl="0">
              <a:lnSpc>
                <a:spcPct val="115000"/>
              </a:lnSpc>
              <a:spcBef>
                <a:spcPts val="738"/>
              </a:spcBef>
              <a:spcAft>
                <a:spcPts val="0"/>
              </a:spcAft>
              <a:buNone/>
            </a:pPr>
            <a:endParaRPr sz="1800" dirty="0">
              <a:solidFill>
                <a:srgbClr val="4A4A4C"/>
              </a:solidFill>
              <a:latin typeface="PT Sans"/>
              <a:ea typeface="PT Sans"/>
              <a:cs typeface="PT Sans"/>
              <a:sym typeface="PT Sans"/>
            </a:endParaRPr>
          </a:p>
          <a:p>
            <a:pPr marL="457200" lvl="0" indent="0" algn="r" rtl="0">
              <a:lnSpc>
                <a:spcPct val="115000"/>
              </a:lnSpc>
              <a:spcBef>
                <a:spcPts val="738"/>
              </a:spcBef>
              <a:spcAft>
                <a:spcPts val="738"/>
              </a:spcAft>
              <a:buNone/>
            </a:pPr>
            <a:r>
              <a:rPr lang="de-DE" sz="1800" dirty="0">
                <a:solidFill>
                  <a:srgbClr val="4A4A4C"/>
                </a:solidFill>
                <a:latin typeface="PT Sans"/>
                <a:ea typeface="PT Sans"/>
                <a:cs typeface="PT Sans"/>
                <a:sym typeface="PT Sans"/>
              </a:rPr>
              <a:t>— aus einem Interview mit einem People-Analytics-Hersteller</a:t>
            </a:r>
            <a:endParaRPr sz="1800" dirty="0">
              <a:solidFill>
                <a:srgbClr val="4A4A4C"/>
              </a:solidFill>
              <a:latin typeface="PT Sans"/>
              <a:ea typeface="PT Sans"/>
              <a:cs typeface="PT Sans"/>
              <a:sym typeface="PT Sans"/>
            </a:endParaRPr>
          </a:p>
        </p:txBody>
      </p:sp>
      <p:sp>
        <p:nvSpPr>
          <p:cNvPr id="288" name="Google Shape;288;p35"/>
          <p:cNvSpPr/>
          <p:nvPr/>
        </p:nvSpPr>
        <p:spPr>
          <a:xfrm>
            <a:off x="1827900" y="1322325"/>
            <a:ext cx="7143300" cy="3012600"/>
          </a:xfrm>
          <a:prstGeom prst="wedgeRoundRectCallout">
            <a:avLst>
              <a:gd name="adj1" fmla="val -998"/>
              <a:gd name="adj2" fmla="val 68340"/>
              <a:gd name="adj3" fmla="val 0"/>
            </a:avLst>
          </a:prstGeom>
          <a:solidFill>
            <a:schemeClr val="accent4"/>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738"/>
              </a:spcAft>
              <a:buNone/>
            </a:pPr>
            <a:r>
              <a:rPr lang="de-DE" sz="2200" dirty="0">
                <a:solidFill>
                  <a:schemeClr val="lt1"/>
                </a:solidFill>
                <a:latin typeface="PT Sans"/>
                <a:ea typeface="PT Sans"/>
                <a:cs typeface="PT Sans"/>
                <a:sym typeface="PT Sans"/>
              </a:rPr>
              <a:t>„</a:t>
            </a:r>
            <a:r>
              <a:rPr lang="de-DE" sz="2200" b="1" dirty="0">
                <a:solidFill>
                  <a:schemeClr val="lt1"/>
                </a:solidFill>
                <a:latin typeface="PT Sans"/>
                <a:ea typeface="PT Sans"/>
                <a:cs typeface="PT Sans"/>
                <a:sym typeface="PT Sans"/>
              </a:rPr>
              <a:t>[E]</a:t>
            </a:r>
            <a:r>
              <a:rPr lang="de-DE" sz="2200" b="1" dirty="0" err="1">
                <a:solidFill>
                  <a:schemeClr val="lt1"/>
                </a:solidFill>
                <a:latin typeface="PT Sans"/>
                <a:ea typeface="PT Sans"/>
                <a:cs typeface="PT Sans"/>
                <a:sym typeface="PT Sans"/>
              </a:rPr>
              <a:t>ntscheidungen</a:t>
            </a:r>
            <a:r>
              <a:rPr lang="de-DE" sz="2200" b="1" dirty="0">
                <a:solidFill>
                  <a:schemeClr val="lt1"/>
                </a:solidFill>
                <a:latin typeface="PT Sans"/>
                <a:ea typeface="PT Sans"/>
                <a:cs typeface="PT Sans"/>
                <a:sym typeface="PT Sans"/>
              </a:rPr>
              <a:t> sollten immer [...] </a:t>
            </a:r>
            <a:r>
              <a:rPr lang="de-DE" sz="2200" b="1" dirty="0" err="1">
                <a:solidFill>
                  <a:schemeClr val="lt1"/>
                </a:solidFill>
                <a:latin typeface="PT Sans"/>
                <a:ea typeface="PT Sans"/>
                <a:cs typeface="PT Sans"/>
                <a:sym typeface="PT Sans"/>
              </a:rPr>
              <a:t>multimethodal</a:t>
            </a:r>
            <a:r>
              <a:rPr lang="de-DE" sz="2200" b="1" dirty="0">
                <a:solidFill>
                  <a:schemeClr val="lt1"/>
                </a:solidFill>
                <a:latin typeface="PT Sans"/>
                <a:ea typeface="PT Sans"/>
                <a:cs typeface="PT Sans"/>
                <a:sym typeface="PT Sans"/>
              </a:rPr>
              <a:t> getroffen werden</a:t>
            </a:r>
            <a:r>
              <a:rPr lang="de-DE" sz="2200" dirty="0">
                <a:solidFill>
                  <a:schemeClr val="lt1"/>
                </a:solidFill>
                <a:latin typeface="PT Sans"/>
                <a:ea typeface="PT Sans"/>
                <a:cs typeface="PT Sans"/>
                <a:sym typeface="PT Sans"/>
              </a:rPr>
              <a:t>, also auf Basis [...] verschiedener Entscheidungskriterien [...]. Wir sind ein </a:t>
            </a:r>
            <a:r>
              <a:rPr lang="de-DE" sz="2200" b="1" dirty="0">
                <a:solidFill>
                  <a:schemeClr val="lt1"/>
                </a:solidFill>
                <a:latin typeface="PT Sans"/>
                <a:ea typeface="PT Sans"/>
                <a:cs typeface="PT Sans"/>
                <a:sym typeface="PT Sans"/>
              </a:rPr>
              <a:t>ergänzendes Instrument </a:t>
            </a:r>
            <a:r>
              <a:rPr lang="de-DE" sz="2200" dirty="0">
                <a:solidFill>
                  <a:schemeClr val="lt1"/>
                </a:solidFill>
                <a:latin typeface="PT Sans"/>
                <a:ea typeface="PT Sans"/>
                <a:cs typeface="PT Sans"/>
                <a:sym typeface="PT Sans"/>
              </a:rPr>
              <a:t>für unterschiedlichste Prozesse, [...] aber eben immer eine Ergänzung und das ist [...] ganz wichtig.“</a:t>
            </a:r>
            <a:endParaRPr dirty="0">
              <a:solidFill>
                <a:schemeClr val="lt1"/>
              </a:solidFill>
              <a:latin typeface="PT Sans"/>
              <a:ea typeface="PT Sans"/>
              <a:cs typeface="PT Sans"/>
              <a:sym typeface="PT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6"/>
          <p:cNvSpPr/>
          <p:nvPr/>
        </p:nvSpPr>
        <p:spPr>
          <a:xfrm>
            <a:off x="332225" y="332225"/>
            <a:ext cx="11532900" cy="61815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294" name="Google Shape;294;p36"/>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Praxisbeispiel #1: Impulsbefragungen</a:t>
            </a:r>
            <a:endParaRPr dirty="0"/>
          </a:p>
        </p:txBody>
      </p:sp>
      <p:sp>
        <p:nvSpPr>
          <p:cNvPr id="295" name="Google Shape;295;p36"/>
          <p:cNvSpPr txBox="1">
            <a:spLocks noGrp="1"/>
          </p:cNvSpPr>
          <p:nvPr>
            <p:ph type="body" idx="1"/>
          </p:nvPr>
        </p:nvSpPr>
        <p:spPr>
          <a:xfrm>
            <a:off x="3775900" y="1866900"/>
            <a:ext cx="75642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accent4"/>
              </a:buClr>
              <a:buSzPts val="1800"/>
              <a:buChar char="●"/>
            </a:pPr>
            <a:r>
              <a:rPr lang="de-DE" dirty="0"/>
              <a:t>Statt jährlicher Beschäftigtenbefragung regelmäßige, automatisierte und anonymisierte Impulsbefragungen; die jeweiligen Themen, z. B. Stress, werden in unterschiedlichen Intervallen abgefragt</a:t>
            </a:r>
            <a:endParaRPr dirty="0"/>
          </a:p>
          <a:p>
            <a:pPr marL="457200" lvl="0" indent="-342900" algn="l" rtl="0">
              <a:spcBef>
                <a:spcPts val="1000"/>
              </a:spcBef>
              <a:spcAft>
                <a:spcPts val="0"/>
              </a:spcAft>
              <a:buClr>
                <a:schemeClr val="accent4"/>
              </a:buClr>
              <a:buSzPts val="1800"/>
              <a:buChar char="●"/>
            </a:pPr>
            <a:r>
              <a:rPr lang="de-DE" dirty="0"/>
              <a:t>KI-basierte Analyse und Zuordnung von Kommentaren auf offene Fragen</a:t>
            </a:r>
            <a:endParaRPr dirty="0"/>
          </a:p>
          <a:p>
            <a:pPr marL="457200" lvl="0" indent="-342900" algn="l" rtl="0">
              <a:spcBef>
                <a:spcPts val="1000"/>
              </a:spcBef>
              <a:spcAft>
                <a:spcPts val="0"/>
              </a:spcAft>
              <a:buClr>
                <a:schemeClr val="accent4"/>
              </a:buClr>
              <a:buSzPts val="1800"/>
              <a:buChar char="●"/>
            </a:pPr>
            <a:r>
              <a:rPr lang="de-DE" dirty="0"/>
              <a:t>So sollen Führungskräfte schneller auf Probleme reagieren können und Transparenz die Verantwortlichkeit erhöhen, Probleme zu adressieren</a:t>
            </a:r>
            <a:endParaRPr dirty="0"/>
          </a:p>
          <a:p>
            <a:pPr marL="457200" lvl="0" indent="-342900" algn="l" rtl="0">
              <a:spcBef>
                <a:spcPts val="1000"/>
              </a:spcBef>
              <a:spcAft>
                <a:spcPts val="0"/>
              </a:spcAft>
              <a:buClr>
                <a:schemeClr val="accent4"/>
              </a:buClr>
              <a:buSzPts val="1800"/>
              <a:buChar char="●"/>
            </a:pPr>
            <a:r>
              <a:rPr lang="de-DE" dirty="0"/>
              <a:t>Soll zudem Zufriedenheit und Bindung an das Unternehmen erhöhen</a:t>
            </a:r>
            <a:endParaRPr dirty="0"/>
          </a:p>
          <a:p>
            <a:pPr marL="457200" lvl="0" indent="-342900" algn="l" rtl="0">
              <a:spcBef>
                <a:spcPts val="1000"/>
              </a:spcBef>
              <a:spcAft>
                <a:spcPts val="1000"/>
              </a:spcAft>
              <a:buClr>
                <a:schemeClr val="accent4"/>
              </a:buClr>
              <a:buSzPts val="1800"/>
              <a:buChar char="●"/>
            </a:pPr>
            <a:r>
              <a:rPr lang="de-DE" dirty="0"/>
              <a:t>Anonymität zentral, da die Daten auch gegen die Teams verwendet werden könnten</a:t>
            </a:r>
            <a:endParaRPr dirty="0"/>
          </a:p>
        </p:txBody>
      </p:sp>
      <p:pic>
        <p:nvPicPr>
          <p:cNvPr id="296" name="Google Shape;296;p36"/>
          <p:cNvPicPr preferRelativeResize="0"/>
          <p:nvPr/>
        </p:nvPicPr>
        <p:blipFill>
          <a:blip r:embed="rId3">
            <a:alphaModFix/>
          </a:blip>
          <a:stretch>
            <a:fillRect/>
          </a:stretch>
        </p:blipFill>
        <p:spPr>
          <a:xfrm>
            <a:off x="976200" y="2369175"/>
            <a:ext cx="2577024" cy="25770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7"/>
          <p:cNvSpPr/>
          <p:nvPr/>
        </p:nvSpPr>
        <p:spPr>
          <a:xfrm>
            <a:off x="332225" y="332225"/>
            <a:ext cx="11532900" cy="61815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02" name="Google Shape;302;p37"/>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Praxisbeispiel #2: Schichtplanung</a:t>
            </a:r>
            <a:endParaRPr sz="2200" b="1" dirty="0">
              <a:solidFill>
                <a:srgbClr val="4A4A4C"/>
              </a:solidFill>
              <a:latin typeface="PT Sans"/>
              <a:ea typeface="PT Sans"/>
              <a:cs typeface="PT Sans"/>
              <a:sym typeface="PT Sans"/>
            </a:endParaRPr>
          </a:p>
        </p:txBody>
      </p:sp>
      <p:sp>
        <p:nvSpPr>
          <p:cNvPr id="303" name="Google Shape;303;p37"/>
          <p:cNvSpPr txBox="1"/>
          <p:nvPr/>
        </p:nvSpPr>
        <p:spPr>
          <a:xfrm>
            <a:off x="3775900" y="1866900"/>
            <a:ext cx="7564200" cy="40860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accent4"/>
              </a:buClr>
              <a:buSzPts val="1800"/>
              <a:buFont typeface="PT Sans"/>
              <a:buChar char="●"/>
            </a:pPr>
            <a:r>
              <a:rPr lang="de-DE" sz="1800" dirty="0">
                <a:solidFill>
                  <a:srgbClr val="4A4A4C"/>
                </a:solidFill>
                <a:latin typeface="PT Sans"/>
                <a:ea typeface="PT Sans"/>
                <a:cs typeface="PT Sans"/>
                <a:sym typeface="PT Sans"/>
              </a:rPr>
              <a:t>Im System werden relevante Daten hinterlegt, z. B. historische Schichtdaten, Präferenzen der Beschäftigten, Urlaubsdaten, externe Daten zu Feiertagen, teils auch Wetterdaten</a:t>
            </a:r>
            <a:endParaRPr sz="1800" dirty="0">
              <a:solidFill>
                <a:srgbClr val="4A4A4C"/>
              </a:solidFill>
              <a:latin typeface="PT Sans"/>
              <a:ea typeface="PT Sans"/>
              <a:cs typeface="PT Sans"/>
              <a:sym typeface="PT Sans"/>
            </a:endParaRPr>
          </a:p>
          <a:p>
            <a:pPr marL="457200" lvl="0" indent="-342900" algn="l" rtl="0">
              <a:lnSpc>
                <a:spcPct val="115000"/>
              </a:lnSpc>
              <a:spcBef>
                <a:spcPts val="1000"/>
              </a:spcBef>
              <a:spcAft>
                <a:spcPts val="0"/>
              </a:spcAft>
              <a:buClr>
                <a:schemeClr val="accent4"/>
              </a:buClr>
              <a:buSzPts val="1800"/>
              <a:buFont typeface="PT Sans"/>
              <a:buChar char="●"/>
            </a:pPr>
            <a:r>
              <a:rPr lang="de-DE" sz="1800" dirty="0">
                <a:solidFill>
                  <a:srgbClr val="4A4A4C"/>
                </a:solidFill>
                <a:latin typeface="PT Sans"/>
                <a:ea typeface="PT Sans"/>
                <a:cs typeface="PT Sans"/>
                <a:sym typeface="PT Sans"/>
              </a:rPr>
              <a:t>Anhand historischer Unternehmensdaten können mittels KI Muster im Arbeitsaufkommen identifiziert werden</a:t>
            </a:r>
            <a:endParaRPr sz="1800" dirty="0">
              <a:solidFill>
                <a:srgbClr val="4A4A4C"/>
              </a:solidFill>
              <a:latin typeface="PT Sans"/>
              <a:ea typeface="PT Sans"/>
              <a:cs typeface="PT Sans"/>
              <a:sym typeface="PT Sans"/>
            </a:endParaRPr>
          </a:p>
          <a:p>
            <a:pPr marL="457200" lvl="0" indent="-342900" algn="l" rtl="0">
              <a:lnSpc>
                <a:spcPct val="115000"/>
              </a:lnSpc>
              <a:spcBef>
                <a:spcPts val="1000"/>
              </a:spcBef>
              <a:spcAft>
                <a:spcPts val="0"/>
              </a:spcAft>
              <a:buClr>
                <a:schemeClr val="accent4"/>
              </a:buClr>
              <a:buSzPts val="1800"/>
              <a:buFont typeface="PT Sans"/>
              <a:buChar char="●"/>
            </a:pPr>
            <a:r>
              <a:rPr lang="de-DE" sz="1800" dirty="0">
                <a:solidFill>
                  <a:srgbClr val="4A4A4C"/>
                </a:solidFill>
                <a:latin typeface="PT Sans"/>
                <a:ea typeface="PT Sans"/>
                <a:cs typeface="PT Sans"/>
                <a:sym typeface="PT Sans"/>
              </a:rPr>
              <a:t>System macht auf dieser Basis Vorschläge für die Schichtplanung</a:t>
            </a:r>
            <a:endParaRPr sz="1800" dirty="0">
              <a:solidFill>
                <a:srgbClr val="4A4A4C"/>
              </a:solidFill>
              <a:latin typeface="PT Sans"/>
              <a:ea typeface="PT Sans"/>
              <a:cs typeface="PT Sans"/>
              <a:sym typeface="PT Sans"/>
            </a:endParaRPr>
          </a:p>
          <a:p>
            <a:pPr marL="457200" lvl="0" indent="-342900" algn="l" rtl="0">
              <a:lnSpc>
                <a:spcPct val="115000"/>
              </a:lnSpc>
              <a:spcBef>
                <a:spcPts val="1000"/>
              </a:spcBef>
              <a:spcAft>
                <a:spcPts val="0"/>
              </a:spcAft>
              <a:buClr>
                <a:schemeClr val="accent4"/>
              </a:buClr>
              <a:buSzPts val="1800"/>
              <a:buFont typeface="PT Sans"/>
              <a:buChar char="●"/>
            </a:pPr>
            <a:r>
              <a:rPr lang="de-DE" sz="1800" dirty="0">
                <a:solidFill>
                  <a:srgbClr val="4A4A4C"/>
                </a:solidFill>
                <a:latin typeface="PT Sans"/>
                <a:ea typeface="PT Sans"/>
                <a:cs typeface="PT Sans"/>
                <a:sym typeface="PT Sans"/>
              </a:rPr>
              <a:t>Entlastet Schichtplanung, kann jedoch nicht alle persönlichen Umstände berücksichtigen</a:t>
            </a:r>
            <a:endParaRPr sz="1800" dirty="0">
              <a:solidFill>
                <a:srgbClr val="4A4A4C"/>
              </a:solidFill>
              <a:latin typeface="PT Sans"/>
              <a:ea typeface="PT Sans"/>
              <a:cs typeface="PT Sans"/>
              <a:sym typeface="PT Sans"/>
            </a:endParaRPr>
          </a:p>
          <a:p>
            <a:pPr marL="457200" lvl="0" indent="-342900" algn="l" rtl="0">
              <a:lnSpc>
                <a:spcPct val="115000"/>
              </a:lnSpc>
              <a:spcBef>
                <a:spcPts val="1000"/>
              </a:spcBef>
              <a:spcAft>
                <a:spcPts val="1000"/>
              </a:spcAft>
              <a:buClr>
                <a:schemeClr val="accent4"/>
              </a:buClr>
              <a:buSzPts val="1800"/>
              <a:buFont typeface="PT Sans"/>
              <a:buChar char="●"/>
            </a:pPr>
            <a:r>
              <a:rPr lang="de-DE" sz="1800" dirty="0">
                <a:solidFill>
                  <a:srgbClr val="4A4A4C"/>
                </a:solidFill>
                <a:latin typeface="PT Sans"/>
                <a:ea typeface="PT Sans"/>
                <a:cs typeface="PT Sans"/>
                <a:sym typeface="PT Sans"/>
              </a:rPr>
              <a:t>Wirft Fragen dazu auf, was „faire“ Schichtplanung in der jeweiligen Organisation bedeutet</a:t>
            </a:r>
            <a:endParaRPr sz="1800" dirty="0">
              <a:solidFill>
                <a:srgbClr val="4A4A4C"/>
              </a:solidFill>
              <a:latin typeface="PT Sans"/>
              <a:ea typeface="PT Sans"/>
              <a:cs typeface="PT Sans"/>
              <a:sym typeface="PT Sans"/>
            </a:endParaRPr>
          </a:p>
        </p:txBody>
      </p:sp>
      <p:pic>
        <p:nvPicPr>
          <p:cNvPr id="304" name="Google Shape;304;p37"/>
          <p:cNvPicPr preferRelativeResize="0"/>
          <p:nvPr/>
        </p:nvPicPr>
        <p:blipFill>
          <a:blip r:embed="rId3">
            <a:alphaModFix/>
          </a:blip>
          <a:stretch>
            <a:fillRect/>
          </a:stretch>
        </p:blipFill>
        <p:spPr>
          <a:xfrm>
            <a:off x="1052400" y="2401603"/>
            <a:ext cx="2448825" cy="2448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8"/>
          <p:cNvSpPr/>
          <p:nvPr/>
        </p:nvSpPr>
        <p:spPr>
          <a:xfrm>
            <a:off x="332225" y="332225"/>
            <a:ext cx="11532900" cy="61815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10" name="Google Shape;310;p38"/>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Zwischenfazit: People Analytics im Interesse der Beschäftigten?</a:t>
            </a:r>
            <a:endParaRPr dirty="0"/>
          </a:p>
        </p:txBody>
      </p:sp>
      <p:sp>
        <p:nvSpPr>
          <p:cNvPr id="311" name="Google Shape;311;p38"/>
          <p:cNvSpPr txBox="1">
            <a:spLocks noGrp="1"/>
          </p:cNvSpPr>
          <p:nvPr>
            <p:ph type="body" idx="1"/>
          </p:nvPr>
        </p:nvSpPr>
        <p:spPr>
          <a:xfrm>
            <a:off x="900000" y="1866900"/>
            <a:ext cx="68784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accent4"/>
              </a:buClr>
              <a:buSzPts val="1800"/>
              <a:buChar char="●"/>
            </a:pPr>
            <a:r>
              <a:rPr lang="de-DE" dirty="0"/>
              <a:t>In Deutschland wird eine große Bandbreite an People-Analytics-Softwares angeboten, die unterschiedlichste Arten von Beschäftigtendaten verarbeiten</a:t>
            </a:r>
            <a:endParaRPr dirty="0"/>
          </a:p>
          <a:p>
            <a:pPr marL="457200" lvl="0" indent="-342900" algn="l" rtl="0">
              <a:spcBef>
                <a:spcPts val="0"/>
              </a:spcBef>
              <a:spcAft>
                <a:spcPts val="0"/>
              </a:spcAft>
              <a:buClr>
                <a:schemeClr val="accent4"/>
              </a:buClr>
              <a:buSzPts val="1800"/>
              <a:buChar char="●"/>
            </a:pPr>
            <a:r>
              <a:rPr lang="de-DE" dirty="0"/>
              <a:t>Die beworbenen Leistungsversprechen richten sich überwiegend an das Management, während die in der Forschung besprochenen Risiken vor allem bei den Beschäftigten liegen</a:t>
            </a:r>
            <a:endParaRPr dirty="0"/>
          </a:p>
          <a:p>
            <a:pPr marL="457200" lvl="0" indent="-342900" algn="l" rtl="0">
              <a:spcBef>
                <a:spcPts val="0"/>
              </a:spcBef>
              <a:spcAft>
                <a:spcPts val="0"/>
              </a:spcAft>
              <a:buClr>
                <a:schemeClr val="accent4"/>
              </a:buClr>
              <a:buSzPts val="1800"/>
              <a:buChar char="●"/>
            </a:pPr>
            <a:r>
              <a:rPr lang="de-DE" dirty="0"/>
              <a:t>Trotz einer Reihe problematischer Anwendungsfälle, z. B. Hubstaff, ist People Analytics nicht synonym mit Überwachungssoftware </a:t>
            </a:r>
            <a:endParaRPr dirty="0"/>
          </a:p>
          <a:p>
            <a:pPr marL="914400" lvl="1" indent="-342900" algn="l" rtl="0">
              <a:spcBef>
                <a:spcPts val="0"/>
              </a:spcBef>
              <a:spcAft>
                <a:spcPts val="0"/>
              </a:spcAft>
              <a:buSzPts val="1800"/>
              <a:buChar char="○"/>
            </a:pPr>
            <a:r>
              <a:rPr lang="de-DE" dirty="0"/>
              <a:t>aufgrund der großen Bandbreite des möglichen Einsatzes lassen sich durchaus Beispiele diskutieren, die auch den Interessen der Beschäftigten dienen können </a:t>
            </a:r>
            <a:endParaRPr dirty="0"/>
          </a:p>
        </p:txBody>
      </p:sp>
      <p:pic>
        <p:nvPicPr>
          <p:cNvPr id="312" name="Google Shape;312;p38"/>
          <p:cNvPicPr preferRelativeResize="0"/>
          <p:nvPr/>
        </p:nvPicPr>
        <p:blipFill>
          <a:blip r:embed="rId3">
            <a:alphaModFix/>
          </a:blip>
          <a:stretch>
            <a:fillRect/>
          </a:stretch>
        </p:blipFill>
        <p:spPr>
          <a:xfrm>
            <a:off x="7984600" y="2055902"/>
            <a:ext cx="2979549" cy="29795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9"/>
          <p:cNvSpPr txBox="1">
            <a:spLocks noGrp="1"/>
          </p:cNvSpPr>
          <p:nvPr>
            <p:ph type="title"/>
          </p:nvPr>
        </p:nvSpPr>
        <p:spPr>
          <a:xfrm>
            <a:off x="881950" y="1736775"/>
            <a:ext cx="6697200" cy="383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Welche der versprochenen Leistungen sind besonders interessant für welche Zielgruppe in Ihrem Unternehmen? </a:t>
            </a: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de-DE" dirty="0"/>
              <a:t>Wie bewerten Sie die jeweiligen Praxisbeispiele? Inwieweit können diese auch den Beschäftigten dienen?</a:t>
            </a:r>
            <a:endParaRPr dirty="0"/>
          </a:p>
        </p:txBody>
      </p:sp>
      <p:pic>
        <p:nvPicPr>
          <p:cNvPr id="318" name="Google Shape;318;p39"/>
          <p:cNvPicPr preferRelativeResize="0"/>
          <p:nvPr/>
        </p:nvPicPr>
        <p:blipFill>
          <a:blip r:embed="rId3">
            <a:alphaModFix/>
          </a:blip>
          <a:stretch>
            <a:fillRect/>
          </a:stretch>
        </p:blipFill>
        <p:spPr>
          <a:xfrm>
            <a:off x="7579150" y="1859775"/>
            <a:ext cx="3396225" cy="33962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0"/>
          <p:cNvSpPr txBox="1">
            <a:spLocks noGrp="1"/>
          </p:cNvSpPr>
          <p:nvPr>
            <p:ph type="title"/>
          </p:nvPr>
        </p:nvSpPr>
        <p:spPr>
          <a:xfrm>
            <a:off x="900000" y="4320000"/>
            <a:ext cx="10440000" cy="111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e-DE" dirty="0"/>
              <a:t>Kapitel 3 </a:t>
            </a:r>
            <a:endParaRPr dirty="0"/>
          </a:p>
          <a:p>
            <a:pPr marL="0" lvl="0" indent="0" algn="l" rtl="0">
              <a:spcBef>
                <a:spcPts val="0"/>
              </a:spcBef>
              <a:spcAft>
                <a:spcPts val="0"/>
              </a:spcAft>
              <a:buNone/>
            </a:pPr>
            <a:r>
              <a:rPr lang="de-DE" dirty="0"/>
              <a:t>Ein Blick in die Unternehmenspraxis: Beschäftigtenorientiertes People Analytics</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1"/>
          <p:cNvSpPr txBox="1"/>
          <p:nvPr/>
        </p:nvSpPr>
        <p:spPr>
          <a:xfrm>
            <a:off x="900000" y="727775"/>
            <a:ext cx="9438300" cy="3324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5100" b="1" dirty="0">
                <a:solidFill>
                  <a:schemeClr val="lt1"/>
                </a:solidFill>
                <a:latin typeface="PT Sans"/>
                <a:ea typeface="PT Sans"/>
                <a:cs typeface="PT Sans"/>
                <a:sym typeface="PT Sans"/>
              </a:rPr>
              <a:t>Wie lässt sich beschäftigtenorientiertes People Analytics in der betrieblichen Praxis umsetzen? </a:t>
            </a:r>
            <a:endParaRPr sz="5100" b="1" dirty="0">
              <a:solidFill>
                <a:schemeClr val="lt1"/>
              </a:solidFill>
              <a:latin typeface="PT Sans"/>
              <a:ea typeface="PT Sans"/>
              <a:cs typeface="PT Sans"/>
              <a:sym typeface="PT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2"/>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34" name="Google Shape;334;p42"/>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People Analytics in der betrieblichen Praxis</a:t>
            </a:r>
            <a:endParaRPr dirty="0"/>
          </a:p>
        </p:txBody>
      </p:sp>
      <p:sp>
        <p:nvSpPr>
          <p:cNvPr id="335" name="Google Shape;335;p42"/>
          <p:cNvSpPr txBox="1">
            <a:spLocks noGrp="1"/>
          </p:cNvSpPr>
          <p:nvPr>
            <p:ph type="body" idx="1"/>
          </p:nvPr>
        </p:nvSpPr>
        <p:spPr>
          <a:xfrm>
            <a:off x="900000" y="1866900"/>
            <a:ext cx="62538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de-DE" dirty="0"/>
              <a:t>Die Auswertung von Personaldaten kann wichtige Erkenntnisse liefern, ist jedoch auch mit spezifischen Herausforderungen und Risiken verbunden – insbesondere für Beschäftigte</a:t>
            </a:r>
            <a:endParaRPr dirty="0"/>
          </a:p>
          <a:p>
            <a:pPr marL="457200" lvl="0" indent="-342900" algn="l" rtl="0">
              <a:spcBef>
                <a:spcPts val="0"/>
              </a:spcBef>
              <a:spcAft>
                <a:spcPts val="0"/>
              </a:spcAft>
              <a:buSzPts val="1800"/>
              <a:buChar char="●"/>
            </a:pPr>
            <a:r>
              <a:rPr lang="de-DE" dirty="0"/>
              <a:t>Wir verstehen beschäftigtenorientiertes People Analytics als solches, das auf das Wohl und die Selbstbestimmung der Beschäftigten ausgerichtetes ist</a:t>
            </a:r>
            <a:endParaRPr dirty="0"/>
          </a:p>
          <a:p>
            <a:pPr marL="457200" lvl="0" indent="-342900" algn="l" rtl="0">
              <a:spcBef>
                <a:spcPts val="0"/>
              </a:spcBef>
              <a:spcAft>
                <a:spcPts val="1000"/>
              </a:spcAft>
              <a:buSzPts val="1800"/>
              <a:buChar char="●"/>
            </a:pPr>
            <a:r>
              <a:rPr lang="de-DE" dirty="0"/>
              <a:t>Werden Zielsetzung und Ausgestaltung von Beginn an auch an den Interessen der Beschäftigten ausgerichtet, kann es den Erfolg von People-Analytics-Vorhaben erhöhen</a:t>
            </a:r>
            <a:endParaRPr dirty="0"/>
          </a:p>
        </p:txBody>
      </p:sp>
      <p:pic>
        <p:nvPicPr>
          <p:cNvPr id="336" name="Google Shape;336;p42"/>
          <p:cNvPicPr preferRelativeResize="0"/>
          <p:nvPr/>
        </p:nvPicPr>
        <p:blipFill>
          <a:blip r:embed="rId3">
            <a:alphaModFix/>
          </a:blip>
          <a:stretch>
            <a:fillRect/>
          </a:stretch>
        </p:blipFill>
        <p:spPr>
          <a:xfrm>
            <a:off x="7475425" y="1866899"/>
            <a:ext cx="3282375" cy="3282375"/>
          </a:xfrm>
          <a:prstGeom prst="rect">
            <a:avLst/>
          </a:prstGeom>
          <a:noFill/>
          <a:ln>
            <a:noFill/>
          </a:ln>
        </p:spPr>
      </p:pic>
      <p:sp>
        <p:nvSpPr>
          <p:cNvPr id="337" name="Google Shape;337;p42"/>
          <p:cNvSpPr txBox="1"/>
          <p:nvPr/>
        </p:nvSpPr>
        <p:spPr>
          <a:xfrm>
            <a:off x="976200" y="6133775"/>
            <a:ext cx="10440000" cy="461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738"/>
              </a:spcAft>
              <a:buNone/>
            </a:pPr>
            <a:r>
              <a:rPr lang="de-DE" sz="1600" dirty="0">
                <a:solidFill>
                  <a:srgbClr val="4A4A4C"/>
                </a:solidFill>
                <a:latin typeface="PT Sans"/>
                <a:ea typeface="PT Sans"/>
                <a:cs typeface="PT Sans"/>
                <a:sym typeface="PT Sans"/>
              </a:rPr>
              <a:t>vgl. Giermindl et al., 2021; Tursunbayeva et al., 2021</a:t>
            </a:r>
            <a:endParaRPr sz="1600" dirty="0">
              <a:solidFill>
                <a:srgbClr val="4A4A4C"/>
              </a:solidFill>
              <a:latin typeface="PT Sans"/>
              <a:ea typeface="PT Sans"/>
              <a:cs typeface="PT Sans"/>
              <a:sym typeface="PT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3"/>
          <p:cNvSpPr/>
          <p:nvPr/>
        </p:nvSpPr>
        <p:spPr>
          <a:xfrm>
            <a:off x="332225" y="332225"/>
            <a:ext cx="11532900" cy="6181500"/>
          </a:xfrm>
          <a:prstGeom prst="rect">
            <a:avLst/>
          </a:prstGeom>
          <a:noFill/>
          <a:ln w="38100" cap="flat" cmpd="sng">
            <a:solidFill>
              <a:srgbClr val="007BA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43" name="Google Shape;343;p43"/>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People Analytics in der betrieblichen Praxis: Erkenntnis 1</a:t>
            </a:r>
            <a:endParaRPr sz="2200" b="1" dirty="0">
              <a:solidFill>
                <a:srgbClr val="4A4A4C"/>
              </a:solidFill>
              <a:latin typeface="PT Sans"/>
              <a:ea typeface="PT Sans"/>
              <a:cs typeface="PT Sans"/>
              <a:sym typeface="PT Sans"/>
            </a:endParaRPr>
          </a:p>
        </p:txBody>
      </p:sp>
      <p:pic>
        <p:nvPicPr>
          <p:cNvPr id="344" name="Google Shape;344;p43"/>
          <p:cNvPicPr preferRelativeResize="0"/>
          <p:nvPr/>
        </p:nvPicPr>
        <p:blipFill>
          <a:blip r:embed="rId3">
            <a:alphaModFix/>
          </a:blip>
          <a:stretch>
            <a:fillRect/>
          </a:stretch>
        </p:blipFill>
        <p:spPr>
          <a:xfrm>
            <a:off x="1452549" y="2390101"/>
            <a:ext cx="1866249" cy="1866249"/>
          </a:xfrm>
          <a:prstGeom prst="rect">
            <a:avLst/>
          </a:prstGeom>
          <a:noFill/>
          <a:ln>
            <a:noFill/>
          </a:ln>
        </p:spPr>
      </p:pic>
      <p:sp>
        <p:nvSpPr>
          <p:cNvPr id="345" name="Google Shape;345;p43"/>
          <p:cNvSpPr txBox="1"/>
          <p:nvPr/>
        </p:nvSpPr>
        <p:spPr>
          <a:xfrm>
            <a:off x="3571275" y="2325000"/>
            <a:ext cx="7188900" cy="23955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2"/>
              </a:buClr>
              <a:buSzPts val="1800"/>
              <a:buFont typeface="PT Sans"/>
              <a:buChar char="●"/>
            </a:pPr>
            <a:r>
              <a:rPr lang="de-DE" sz="1800" dirty="0">
                <a:solidFill>
                  <a:srgbClr val="4A4A4C"/>
                </a:solidFill>
                <a:latin typeface="PT Sans"/>
                <a:ea typeface="PT Sans"/>
                <a:cs typeface="PT Sans"/>
                <a:sym typeface="PT Sans"/>
              </a:rPr>
              <a:t>People Analytics ist </a:t>
            </a:r>
            <a:r>
              <a:rPr lang="de-DE" sz="1800" b="1" dirty="0">
                <a:solidFill>
                  <a:srgbClr val="4A4A4C"/>
                </a:solidFill>
                <a:latin typeface="PT Sans"/>
                <a:ea typeface="PT Sans"/>
                <a:cs typeface="PT Sans"/>
                <a:sym typeface="PT Sans"/>
              </a:rPr>
              <a:t>von betrieblichen Fragestellungen getrieben</a:t>
            </a:r>
            <a:r>
              <a:rPr lang="de-DE" sz="1800" dirty="0">
                <a:solidFill>
                  <a:srgbClr val="4A4A4C"/>
                </a:solidFill>
                <a:latin typeface="PT Sans"/>
                <a:ea typeface="PT Sans"/>
                <a:cs typeface="PT Sans"/>
                <a:sym typeface="PT Sans"/>
              </a:rPr>
              <a:t>, nicht von verfügbaren Daten oder Tools</a:t>
            </a:r>
            <a:endParaRPr sz="1800" dirty="0">
              <a:solidFill>
                <a:srgbClr val="4A4A4C"/>
              </a:solidFill>
              <a:latin typeface="PT Sans"/>
              <a:ea typeface="PT Sans"/>
              <a:cs typeface="PT Sans"/>
              <a:sym typeface="PT Sans"/>
            </a:endParaRPr>
          </a:p>
          <a:p>
            <a:pPr marL="457200" lvl="0" indent="-342900" algn="l" rtl="0">
              <a:lnSpc>
                <a:spcPct val="115000"/>
              </a:lnSpc>
              <a:spcBef>
                <a:spcPts val="0"/>
              </a:spcBef>
              <a:spcAft>
                <a:spcPts val="0"/>
              </a:spcAft>
              <a:buClr>
                <a:schemeClr val="dk2"/>
              </a:buClr>
              <a:buSzPts val="1800"/>
              <a:buFont typeface="PT Sans"/>
              <a:buChar char="●"/>
            </a:pPr>
            <a:r>
              <a:rPr lang="de-DE" sz="1800" dirty="0">
                <a:solidFill>
                  <a:srgbClr val="4A4A4C"/>
                </a:solidFill>
                <a:latin typeface="PT Sans"/>
                <a:ea typeface="PT Sans"/>
                <a:cs typeface="PT Sans"/>
                <a:sym typeface="PT Sans"/>
              </a:rPr>
              <a:t>Häufig erreichen People-Analytics-Praktiker:innen kurzfristige Anfragen aus dem Management, die sie pragmatisch, schnell und flexibel beantwortet müssen</a:t>
            </a:r>
            <a:endParaRPr sz="1800" dirty="0">
              <a:solidFill>
                <a:srgbClr val="4A4A4C"/>
              </a:solidFill>
              <a:latin typeface="PT Sans"/>
              <a:ea typeface="PT Sans"/>
              <a:cs typeface="PT Sans"/>
              <a:sym typeface="PT Sans"/>
            </a:endParaRPr>
          </a:p>
          <a:p>
            <a:pPr marL="914400" lvl="1" indent="-342900" algn="l" rtl="0">
              <a:lnSpc>
                <a:spcPct val="115000"/>
              </a:lnSpc>
              <a:spcBef>
                <a:spcPts val="0"/>
              </a:spcBef>
              <a:spcAft>
                <a:spcPts val="0"/>
              </a:spcAft>
              <a:buSzPts val="1800"/>
              <a:buFont typeface="PT Sans"/>
              <a:buChar char="○"/>
            </a:pPr>
            <a:r>
              <a:rPr lang="de-DE" sz="1800" dirty="0">
                <a:solidFill>
                  <a:srgbClr val="4A4A4C"/>
                </a:solidFill>
                <a:latin typeface="PT Sans"/>
                <a:ea typeface="PT Sans"/>
                <a:cs typeface="PT Sans"/>
                <a:sym typeface="PT Sans"/>
              </a:rPr>
              <a:t>Sie wenden daher diverse Methoden an</a:t>
            </a:r>
            <a:endParaRPr sz="1800" dirty="0">
              <a:solidFill>
                <a:srgbClr val="4A4A4C"/>
              </a:solidFill>
              <a:latin typeface="PT Sans"/>
              <a:ea typeface="PT Sans"/>
              <a:cs typeface="PT Sans"/>
              <a:sym typeface="PT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4"/>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51" name="Google Shape;351;p44"/>
          <p:cNvSpPr txBox="1"/>
          <p:nvPr/>
        </p:nvSpPr>
        <p:spPr>
          <a:xfrm>
            <a:off x="900000" y="890300"/>
            <a:ext cx="10440000" cy="50625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endParaRPr sz="1800" dirty="0">
              <a:solidFill>
                <a:srgbClr val="4A4A4C"/>
              </a:solidFill>
              <a:latin typeface="PT Sans"/>
              <a:ea typeface="PT Sans"/>
              <a:cs typeface="PT Sans"/>
              <a:sym typeface="PT Sans"/>
            </a:endParaRPr>
          </a:p>
          <a:p>
            <a:pPr marL="457200" lvl="0" indent="0" algn="r" rtl="0">
              <a:lnSpc>
                <a:spcPct val="115000"/>
              </a:lnSpc>
              <a:spcBef>
                <a:spcPts val="738"/>
              </a:spcBef>
              <a:spcAft>
                <a:spcPts val="738"/>
              </a:spcAft>
              <a:buNone/>
            </a:pPr>
            <a:r>
              <a:rPr lang="de-DE" sz="1800" dirty="0">
                <a:solidFill>
                  <a:srgbClr val="4A4A4C"/>
                </a:solidFill>
                <a:latin typeface="PT Sans"/>
                <a:ea typeface="PT Sans"/>
                <a:cs typeface="PT Sans"/>
                <a:sym typeface="PT Sans"/>
              </a:rPr>
              <a:t>— aus einem Interview mit eine:r People-Analytics-Manager:in</a:t>
            </a:r>
            <a:endParaRPr sz="1800" dirty="0">
              <a:solidFill>
                <a:srgbClr val="4A4A4C"/>
              </a:solidFill>
              <a:latin typeface="PT Sans"/>
              <a:ea typeface="PT Sans"/>
              <a:cs typeface="PT Sans"/>
              <a:sym typeface="PT Sans"/>
            </a:endParaRPr>
          </a:p>
        </p:txBody>
      </p:sp>
      <p:sp>
        <p:nvSpPr>
          <p:cNvPr id="352" name="Google Shape;352;p44"/>
          <p:cNvSpPr/>
          <p:nvPr/>
        </p:nvSpPr>
        <p:spPr>
          <a:xfrm>
            <a:off x="1477925" y="1283425"/>
            <a:ext cx="7700700" cy="3207000"/>
          </a:xfrm>
          <a:prstGeom prst="wedgeRoundRectCallout">
            <a:avLst>
              <a:gd name="adj1" fmla="val -998"/>
              <a:gd name="adj2" fmla="val 68340"/>
              <a:gd name="adj3" fmla="val 0"/>
            </a:avLst>
          </a:prstGeom>
          <a:solidFill>
            <a:schemeClr val="dk2"/>
          </a:solidFill>
          <a:ln>
            <a:noFill/>
          </a:ln>
        </p:spPr>
        <p:txBody>
          <a:bodyPr spcFirstLastPara="1" wrap="square" lIns="91425" tIns="91425" rIns="91425" bIns="91425" anchor="ctr" anchorCtr="0">
            <a:noAutofit/>
          </a:bodyPr>
          <a:lstStyle/>
          <a:p>
            <a:pPr lvl="0" algn="ctr">
              <a:lnSpc>
                <a:spcPct val="115000"/>
              </a:lnSpc>
              <a:spcAft>
                <a:spcPts val="738"/>
              </a:spcAft>
            </a:pPr>
            <a:r>
              <a:rPr lang="de-DE" sz="2200" dirty="0">
                <a:solidFill>
                  <a:schemeClr val="lt1"/>
                </a:solidFill>
                <a:latin typeface="PT Sans"/>
                <a:ea typeface="PT Sans"/>
                <a:cs typeface="PT Sans"/>
                <a:sym typeface="PT Sans"/>
              </a:rPr>
              <a:t>„Wir haben unglaublich viele Daten. Da können wir auch alles mögliche mit machen. Ohne irgendeinen Impact. [...] Erfolgreich bin ich damit [aber] eigentlich nur, wenn ich eben nicht anfange mit ‚Welche Daten haben wir eigentlich?‘, sondern mit der Frage </a:t>
            </a:r>
            <a:r>
              <a:rPr lang="de-DE" sz="2200" b="1" dirty="0">
                <a:solidFill>
                  <a:schemeClr val="lt1"/>
                </a:solidFill>
                <a:latin typeface="PT Sans"/>
                <a:ea typeface="PT Sans"/>
                <a:cs typeface="PT Sans"/>
                <a:sym typeface="PT Sans"/>
              </a:rPr>
              <a:t>‚Was ist eigentlich das Business Problem, was wir hier gerade lösen?‘</a:t>
            </a:r>
            <a:r>
              <a:rPr lang="de-DE" sz="2200" dirty="0">
                <a:solidFill>
                  <a:schemeClr val="lt1"/>
                </a:solidFill>
                <a:latin typeface="PT Sans"/>
                <a:ea typeface="PT Sans"/>
                <a:cs typeface="PT Sans"/>
                <a:sym typeface="PT Sans"/>
              </a:rPr>
              <a:t> oder </a:t>
            </a:r>
            <a:r>
              <a:rPr lang="de-DE" sz="2200" b="1" dirty="0">
                <a:solidFill>
                  <a:schemeClr val="lt1"/>
                </a:solidFill>
                <a:latin typeface="PT Sans"/>
                <a:ea typeface="PT Sans"/>
                <a:cs typeface="PT Sans"/>
                <a:sym typeface="PT Sans"/>
              </a:rPr>
              <a:t>‚Haben wir überhaupt [...] ein Problem?‘</a:t>
            </a:r>
            <a:r>
              <a:rPr lang="de-DE" sz="2200" dirty="0">
                <a:solidFill>
                  <a:schemeClr val="lt1"/>
                </a:solidFill>
                <a:latin typeface="PT Sans"/>
                <a:ea typeface="PT Sans"/>
                <a:cs typeface="PT Sans"/>
                <a:sym typeface="PT Sans"/>
              </a:rPr>
              <a:t>“</a:t>
            </a:r>
            <a:endParaRPr dirty="0">
              <a:solidFill>
                <a:schemeClr val="lt1"/>
              </a:solidFill>
              <a:latin typeface="PT Sans"/>
              <a:ea typeface="PT Sans"/>
              <a:cs typeface="PT Sans"/>
              <a:sym typeface="PT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5"/>
          <p:cNvSpPr/>
          <p:nvPr/>
        </p:nvSpPr>
        <p:spPr>
          <a:xfrm>
            <a:off x="332225" y="332225"/>
            <a:ext cx="11532900" cy="6181500"/>
          </a:xfrm>
          <a:prstGeom prst="rect">
            <a:avLst/>
          </a:prstGeom>
          <a:noFill/>
          <a:ln w="38100" cap="flat" cmpd="sng">
            <a:solidFill>
              <a:srgbClr val="007BA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58" name="Google Shape;358;p45"/>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People Analytics in der betrieblichen Praxis: Erkenntnis 2</a:t>
            </a:r>
            <a:endParaRPr sz="2200" b="1" dirty="0">
              <a:solidFill>
                <a:srgbClr val="4A4A4C"/>
              </a:solidFill>
              <a:latin typeface="PT Sans"/>
              <a:ea typeface="PT Sans"/>
              <a:cs typeface="PT Sans"/>
              <a:sym typeface="PT Sans"/>
            </a:endParaRPr>
          </a:p>
        </p:txBody>
      </p:sp>
      <p:pic>
        <p:nvPicPr>
          <p:cNvPr id="359" name="Google Shape;359;p45"/>
          <p:cNvPicPr preferRelativeResize="0"/>
          <p:nvPr/>
        </p:nvPicPr>
        <p:blipFill rotWithShape="1">
          <a:blip r:embed="rId3">
            <a:alphaModFix/>
          </a:blip>
          <a:srcRect l="14778" t="19544" r="16710" b="17491"/>
          <a:stretch/>
        </p:blipFill>
        <p:spPr>
          <a:xfrm>
            <a:off x="1392650" y="2485879"/>
            <a:ext cx="2039199" cy="1874175"/>
          </a:xfrm>
          <a:prstGeom prst="rect">
            <a:avLst/>
          </a:prstGeom>
          <a:noFill/>
          <a:ln>
            <a:noFill/>
          </a:ln>
        </p:spPr>
      </p:pic>
      <p:sp>
        <p:nvSpPr>
          <p:cNvPr id="360" name="Google Shape;360;p45"/>
          <p:cNvSpPr txBox="1"/>
          <p:nvPr/>
        </p:nvSpPr>
        <p:spPr>
          <a:xfrm>
            <a:off x="3571275" y="2325000"/>
            <a:ext cx="7188900" cy="3167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2"/>
              </a:buClr>
              <a:buSzPts val="1800"/>
              <a:buFont typeface="PT Sans"/>
              <a:buChar char="●"/>
            </a:pPr>
            <a:r>
              <a:rPr lang="de-DE" sz="1800" dirty="0">
                <a:solidFill>
                  <a:srgbClr val="4A4A4C"/>
                </a:solidFill>
                <a:latin typeface="PT Sans"/>
                <a:ea typeface="PT Sans"/>
                <a:cs typeface="PT Sans"/>
                <a:sym typeface="PT Sans"/>
              </a:rPr>
              <a:t>Analysen weisen in der Praxis teils nur </a:t>
            </a:r>
            <a:r>
              <a:rPr lang="de-DE" sz="1800" b="1" dirty="0">
                <a:solidFill>
                  <a:srgbClr val="4A4A4C"/>
                </a:solidFill>
                <a:latin typeface="PT Sans"/>
                <a:ea typeface="PT Sans"/>
                <a:cs typeface="PT Sans"/>
                <a:sym typeface="PT Sans"/>
              </a:rPr>
              <a:t>geringen Automatisierungsgrad</a:t>
            </a:r>
            <a:r>
              <a:rPr lang="de-DE" sz="1800" dirty="0">
                <a:solidFill>
                  <a:srgbClr val="4A4A4C"/>
                </a:solidFill>
                <a:latin typeface="PT Sans"/>
                <a:ea typeface="PT Sans"/>
                <a:cs typeface="PT Sans"/>
                <a:sym typeface="PT Sans"/>
              </a:rPr>
              <a:t> auf und sind vielmehr Ergebnis einer Vielzahl menschlicher Entscheidungen und Urteilsvermögen (z. B. hinsichtlich der Auswahl von Metriken, Entwicklung von Fragestellungen und dem Ableiten umsetzbarer Maßnahmen)</a:t>
            </a:r>
            <a:endParaRPr sz="1800" dirty="0">
              <a:solidFill>
                <a:srgbClr val="4A4A4C"/>
              </a:solidFill>
              <a:latin typeface="PT Sans"/>
              <a:ea typeface="PT Sans"/>
              <a:cs typeface="PT Sans"/>
              <a:sym typeface="PT Sans"/>
            </a:endParaRPr>
          </a:p>
          <a:p>
            <a:pPr marL="457200" lvl="0" indent="-342900" algn="l" rtl="0">
              <a:lnSpc>
                <a:spcPct val="115000"/>
              </a:lnSpc>
              <a:spcBef>
                <a:spcPts val="0"/>
              </a:spcBef>
              <a:spcAft>
                <a:spcPts val="0"/>
              </a:spcAft>
              <a:buClr>
                <a:schemeClr val="dk2"/>
              </a:buClr>
              <a:buSzPts val="1800"/>
              <a:buFont typeface="PT Sans"/>
              <a:buChar char="●"/>
            </a:pPr>
            <a:r>
              <a:rPr lang="de-DE" sz="1800" dirty="0">
                <a:solidFill>
                  <a:srgbClr val="4A4A4C"/>
                </a:solidFill>
                <a:latin typeface="PT Sans"/>
                <a:ea typeface="PT Sans"/>
                <a:cs typeface="PT Sans"/>
                <a:sym typeface="PT Sans"/>
              </a:rPr>
              <a:t>Hinter People Analytics steckt daher deutlich mehr als nur Daten: Es erfordert viel zwischenmenschliche Abstimmung, Übersetzung und Interpretation, für die in Unternehmen beträchtliche Ressourcen eingeplant werden</a:t>
            </a:r>
            <a:endParaRPr sz="1800" dirty="0">
              <a:solidFill>
                <a:srgbClr val="4A4A4C"/>
              </a:solidFill>
              <a:latin typeface="PT Sans"/>
              <a:ea typeface="PT Sans"/>
              <a:cs typeface="PT Sans"/>
              <a:sym typeface="PT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6"/>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66" name="Google Shape;366;p46"/>
          <p:cNvSpPr txBox="1"/>
          <p:nvPr/>
        </p:nvSpPr>
        <p:spPr>
          <a:xfrm>
            <a:off x="900000" y="890300"/>
            <a:ext cx="10440000" cy="50625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endParaRPr sz="1800" dirty="0">
              <a:solidFill>
                <a:srgbClr val="4A4A4C"/>
              </a:solidFill>
              <a:latin typeface="PT Sans"/>
              <a:ea typeface="PT Sans"/>
              <a:cs typeface="PT Sans"/>
              <a:sym typeface="PT Sans"/>
            </a:endParaRPr>
          </a:p>
          <a:p>
            <a:pPr marL="457200" lvl="0" indent="0" algn="r" rtl="0">
              <a:lnSpc>
                <a:spcPct val="115000"/>
              </a:lnSpc>
              <a:spcBef>
                <a:spcPts val="738"/>
              </a:spcBef>
              <a:spcAft>
                <a:spcPts val="738"/>
              </a:spcAft>
              <a:buNone/>
            </a:pPr>
            <a:r>
              <a:rPr lang="de-DE" sz="1800" dirty="0">
                <a:solidFill>
                  <a:srgbClr val="4A4A4C"/>
                </a:solidFill>
                <a:latin typeface="PT Sans"/>
                <a:ea typeface="PT Sans"/>
                <a:cs typeface="PT Sans"/>
                <a:sym typeface="PT Sans"/>
              </a:rPr>
              <a:t>— aus einem Interview mit eine:r People-Analytics-Manager:in</a:t>
            </a:r>
            <a:endParaRPr sz="1800" dirty="0">
              <a:solidFill>
                <a:srgbClr val="4A4A4C"/>
              </a:solidFill>
              <a:latin typeface="PT Sans"/>
              <a:ea typeface="PT Sans"/>
              <a:cs typeface="PT Sans"/>
              <a:sym typeface="PT Sans"/>
            </a:endParaRPr>
          </a:p>
        </p:txBody>
      </p:sp>
      <p:sp>
        <p:nvSpPr>
          <p:cNvPr id="367" name="Google Shape;367;p46"/>
          <p:cNvSpPr/>
          <p:nvPr/>
        </p:nvSpPr>
        <p:spPr>
          <a:xfrm>
            <a:off x="1815000" y="1037100"/>
            <a:ext cx="7700700" cy="3207000"/>
          </a:xfrm>
          <a:prstGeom prst="wedgeRoundRectCallout">
            <a:avLst>
              <a:gd name="adj1" fmla="val -998"/>
              <a:gd name="adj2" fmla="val 68340"/>
              <a:gd name="adj3" fmla="val 0"/>
            </a:avLst>
          </a:prstGeom>
          <a:solidFill>
            <a:schemeClr val="dk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738"/>
              </a:spcAft>
              <a:buNone/>
            </a:pPr>
            <a:r>
              <a:rPr lang="de-DE" sz="2200" dirty="0">
                <a:solidFill>
                  <a:schemeClr val="lt1"/>
                </a:solidFill>
                <a:latin typeface="PT Sans"/>
                <a:ea typeface="PT Sans"/>
                <a:cs typeface="PT Sans"/>
                <a:sym typeface="PT Sans"/>
              </a:rPr>
              <a:t>„Es ist [...] nicht damit getan, dass wir irgendwelche Reports generieren oder fancy Dashboards bauen, sondern man muss [...] das Ziel verfolgen, dass man [...] </a:t>
            </a:r>
            <a:r>
              <a:rPr lang="de-DE" sz="2200" b="1" dirty="0">
                <a:solidFill>
                  <a:schemeClr val="lt1"/>
                </a:solidFill>
                <a:latin typeface="PT Sans"/>
                <a:ea typeface="PT Sans"/>
                <a:cs typeface="PT Sans"/>
                <a:sym typeface="PT Sans"/>
              </a:rPr>
              <a:t>einen Erkenntnisgewinn generiert.</a:t>
            </a:r>
            <a:r>
              <a:rPr lang="de-DE" sz="2200" dirty="0">
                <a:solidFill>
                  <a:schemeClr val="lt1"/>
                </a:solidFill>
                <a:latin typeface="PT Sans"/>
                <a:ea typeface="PT Sans"/>
                <a:cs typeface="PT Sans"/>
                <a:sym typeface="PT Sans"/>
              </a:rPr>
              <a:t> Und ein Erkenntnisgewinn verlangt [...] immer, dass ich [...] die Ergebnisse, die ich erhalte, auch entsprechend interpretiere, [...] </a:t>
            </a:r>
            <a:r>
              <a:rPr lang="de-DE" sz="2200" b="1" dirty="0">
                <a:solidFill>
                  <a:schemeClr val="lt1"/>
                </a:solidFill>
                <a:latin typeface="PT Sans"/>
                <a:ea typeface="PT Sans"/>
                <a:cs typeface="PT Sans"/>
                <a:sym typeface="PT Sans"/>
              </a:rPr>
              <a:t>[und] zum anderen [...] auch Maßnahmen [...] ableite</a:t>
            </a:r>
            <a:r>
              <a:rPr lang="de-DE" sz="2200" dirty="0">
                <a:solidFill>
                  <a:schemeClr val="lt1"/>
                </a:solidFill>
                <a:latin typeface="PT Sans"/>
                <a:ea typeface="PT Sans"/>
                <a:cs typeface="PT Sans"/>
                <a:sym typeface="PT Sans"/>
              </a:rPr>
              <a:t>.“</a:t>
            </a:r>
            <a:endParaRPr dirty="0">
              <a:solidFill>
                <a:schemeClr val="lt1"/>
              </a:solidFill>
              <a:latin typeface="PT Sans"/>
              <a:ea typeface="PT Sans"/>
              <a:cs typeface="PT Sans"/>
              <a:sym typeface="PT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47"/>
          <p:cNvSpPr/>
          <p:nvPr/>
        </p:nvSpPr>
        <p:spPr>
          <a:xfrm>
            <a:off x="332225" y="332225"/>
            <a:ext cx="11532900" cy="6181500"/>
          </a:xfrm>
          <a:prstGeom prst="rect">
            <a:avLst/>
          </a:prstGeom>
          <a:noFill/>
          <a:ln w="38100" cap="flat" cmpd="sng">
            <a:solidFill>
              <a:srgbClr val="007BA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73" name="Google Shape;373;p47"/>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People Analytics in der betrieblichen Praxis: Erkenntnis 3</a:t>
            </a:r>
            <a:endParaRPr sz="2200" b="1" dirty="0">
              <a:solidFill>
                <a:srgbClr val="4A4A4C"/>
              </a:solidFill>
              <a:latin typeface="PT Sans"/>
              <a:ea typeface="PT Sans"/>
              <a:cs typeface="PT Sans"/>
              <a:sym typeface="PT Sans"/>
            </a:endParaRPr>
          </a:p>
        </p:txBody>
      </p:sp>
      <p:pic>
        <p:nvPicPr>
          <p:cNvPr id="374" name="Google Shape;374;p47"/>
          <p:cNvPicPr preferRelativeResize="0"/>
          <p:nvPr/>
        </p:nvPicPr>
        <p:blipFill>
          <a:blip r:embed="rId3">
            <a:alphaModFix/>
          </a:blip>
          <a:stretch>
            <a:fillRect/>
          </a:stretch>
        </p:blipFill>
        <p:spPr>
          <a:xfrm>
            <a:off x="1599725" y="2553600"/>
            <a:ext cx="1874649" cy="1874700"/>
          </a:xfrm>
          <a:prstGeom prst="rect">
            <a:avLst/>
          </a:prstGeom>
          <a:noFill/>
          <a:ln>
            <a:noFill/>
          </a:ln>
        </p:spPr>
      </p:pic>
      <p:sp>
        <p:nvSpPr>
          <p:cNvPr id="375" name="Google Shape;375;p47"/>
          <p:cNvSpPr txBox="1"/>
          <p:nvPr/>
        </p:nvSpPr>
        <p:spPr>
          <a:xfrm>
            <a:off x="3571275" y="2325000"/>
            <a:ext cx="7188900" cy="33750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2"/>
              </a:buClr>
              <a:buSzPts val="1800"/>
              <a:buFont typeface="PT Sans"/>
              <a:buChar char="●"/>
            </a:pPr>
            <a:r>
              <a:rPr lang="de-DE" sz="1800" dirty="0">
                <a:solidFill>
                  <a:srgbClr val="4A4A4C"/>
                </a:solidFill>
                <a:latin typeface="PT Sans"/>
                <a:ea typeface="PT Sans"/>
                <a:cs typeface="PT Sans"/>
                <a:sym typeface="PT Sans"/>
              </a:rPr>
              <a:t>Ein Netzwerk diverser Akteure mit pluralen Interessen kennzeichnet betriebliche People-Analytics-Prozesse (z. B. Management, Hersteller, Betriebsräte, Beschäftigte)</a:t>
            </a:r>
            <a:endParaRPr sz="1800" dirty="0">
              <a:solidFill>
                <a:srgbClr val="4A4A4C"/>
              </a:solidFill>
              <a:latin typeface="PT Sans"/>
              <a:ea typeface="PT Sans"/>
              <a:cs typeface="PT Sans"/>
              <a:sym typeface="PT Sans"/>
            </a:endParaRPr>
          </a:p>
          <a:p>
            <a:pPr marL="457200" lvl="0" indent="-342900" algn="l" rtl="0">
              <a:lnSpc>
                <a:spcPct val="115000"/>
              </a:lnSpc>
              <a:spcBef>
                <a:spcPts val="0"/>
              </a:spcBef>
              <a:spcAft>
                <a:spcPts val="0"/>
              </a:spcAft>
              <a:buClr>
                <a:schemeClr val="dk2"/>
              </a:buClr>
              <a:buSzPts val="1800"/>
              <a:buFont typeface="PT Sans"/>
              <a:buChar char="●"/>
            </a:pPr>
            <a:r>
              <a:rPr lang="de-DE" sz="1800" dirty="0">
                <a:solidFill>
                  <a:srgbClr val="4A4A4C"/>
                </a:solidFill>
                <a:latin typeface="PT Sans"/>
                <a:ea typeface="PT Sans"/>
                <a:cs typeface="PT Sans"/>
                <a:sym typeface="PT Sans"/>
              </a:rPr>
              <a:t>Diese Akteure gestalten People Analytics in einem </a:t>
            </a:r>
            <a:r>
              <a:rPr lang="de-DE" sz="1800" b="1" dirty="0">
                <a:solidFill>
                  <a:srgbClr val="4A4A4C"/>
                </a:solidFill>
                <a:latin typeface="PT Sans"/>
                <a:ea typeface="PT Sans"/>
                <a:cs typeface="PT Sans"/>
                <a:sym typeface="PT Sans"/>
              </a:rPr>
              <a:t>Spannungsfeld zwischen dem größtmöglichen datenbasierten Erkenntnisgewinn und der Wahrung der Privatsphäre von Beschäftigten</a:t>
            </a:r>
            <a:endParaRPr sz="1800" dirty="0">
              <a:solidFill>
                <a:srgbClr val="4A4A4C"/>
              </a:solidFill>
              <a:latin typeface="PT Sans"/>
              <a:ea typeface="PT Sans"/>
              <a:cs typeface="PT Sans"/>
              <a:sym typeface="PT Sans"/>
            </a:endParaRPr>
          </a:p>
          <a:p>
            <a:pPr marL="457200" lvl="0" indent="-342900" algn="l" rtl="0">
              <a:lnSpc>
                <a:spcPct val="115000"/>
              </a:lnSpc>
              <a:spcBef>
                <a:spcPts val="0"/>
              </a:spcBef>
              <a:spcAft>
                <a:spcPts val="0"/>
              </a:spcAft>
              <a:buClr>
                <a:schemeClr val="dk2"/>
              </a:buClr>
              <a:buSzPts val="1800"/>
              <a:buFont typeface="PT Sans"/>
              <a:buChar char="●"/>
            </a:pPr>
            <a:r>
              <a:rPr lang="de-DE" sz="1800" dirty="0">
                <a:solidFill>
                  <a:srgbClr val="4A4A4C"/>
                </a:solidFill>
                <a:latin typeface="PT Sans"/>
                <a:ea typeface="PT Sans"/>
                <a:cs typeface="PT Sans"/>
                <a:sym typeface="PT Sans"/>
              </a:rPr>
              <a:t>People-Analytics-Prozesse laufen jedoch im Hintergrund: Obwohl Beschäftigte Objekte der Analysen sind, bekommen sie selbst häufig nichts oder wenig von ihnen mit</a:t>
            </a:r>
            <a:endParaRPr sz="1800" dirty="0">
              <a:solidFill>
                <a:srgbClr val="4A4A4C"/>
              </a:solidFill>
              <a:latin typeface="PT Sans"/>
              <a:ea typeface="PT Sans"/>
              <a:cs typeface="PT Sans"/>
              <a:sym typeface="PT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48"/>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81" name="Google Shape;381;p48"/>
          <p:cNvSpPr txBox="1"/>
          <p:nvPr/>
        </p:nvSpPr>
        <p:spPr>
          <a:xfrm>
            <a:off x="900000" y="890300"/>
            <a:ext cx="10440000" cy="50625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endParaRPr sz="2200" dirty="0">
              <a:solidFill>
                <a:srgbClr val="4A4A4C"/>
              </a:solidFill>
              <a:latin typeface="PT Sans"/>
              <a:ea typeface="PT Sans"/>
              <a:cs typeface="PT Sans"/>
              <a:sym typeface="PT Sans"/>
            </a:endParaRPr>
          </a:p>
          <a:p>
            <a:pPr marL="457200" lvl="0" indent="0" algn="r" rtl="0">
              <a:lnSpc>
                <a:spcPct val="115000"/>
              </a:lnSpc>
              <a:spcBef>
                <a:spcPts val="738"/>
              </a:spcBef>
              <a:spcAft>
                <a:spcPts val="0"/>
              </a:spcAft>
              <a:buNone/>
            </a:pPr>
            <a:endParaRPr sz="1800" dirty="0">
              <a:solidFill>
                <a:srgbClr val="4A4A4C"/>
              </a:solidFill>
              <a:latin typeface="PT Sans"/>
              <a:ea typeface="PT Sans"/>
              <a:cs typeface="PT Sans"/>
              <a:sym typeface="PT Sans"/>
            </a:endParaRPr>
          </a:p>
          <a:p>
            <a:pPr marL="457200" lvl="0" indent="0" algn="r" rtl="0">
              <a:lnSpc>
                <a:spcPct val="115000"/>
              </a:lnSpc>
              <a:spcBef>
                <a:spcPts val="738"/>
              </a:spcBef>
              <a:spcAft>
                <a:spcPts val="738"/>
              </a:spcAft>
              <a:buNone/>
            </a:pPr>
            <a:r>
              <a:rPr lang="de-DE" sz="1800" dirty="0">
                <a:solidFill>
                  <a:srgbClr val="4A4A4C"/>
                </a:solidFill>
                <a:latin typeface="PT Sans"/>
                <a:ea typeface="PT Sans"/>
                <a:cs typeface="PT Sans"/>
                <a:sym typeface="PT Sans"/>
              </a:rPr>
              <a:t>— aus einem Interview mit eine:r People-Analytics-Manager:in</a:t>
            </a:r>
            <a:endParaRPr sz="1800" dirty="0">
              <a:solidFill>
                <a:srgbClr val="4A4A4C"/>
              </a:solidFill>
              <a:latin typeface="PT Sans"/>
              <a:ea typeface="PT Sans"/>
              <a:cs typeface="PT Sans"/>
              <a:sym typeface="PT Sans"/>
            </a:endParaRPr>
          </a:p>
        </p:txBody>
      </p:sp>
      <p:sp>
        <p:nvSpPr>
          <p:cNvPr id="382" name="Google Shape;382;p48"/>
          <p:cNvSpPr/>
          <p:nvPr/>
        </p:nvSpPr>
        <p:spPr>
          <a:xfrm>
            <a:off x="1174900" y="669900"/>
            <a:ext cx="8245200" cy="3907200"/>
          </a:xfrm>
          <a:prstGeom prst="wedgeRoundRectCallout">
            <a:avLst>
              <a:gd name="adj1" fmla="val -998"/>
              <a:gd name="adj2" fmla="val 68340"/>
              <a:gd name="adj3" fmla="val 0"/>
            </a:avLst>
          </a:prstGeom>
          <a:solidFill>
            <a:schemeClr val="dk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738"/>
              </a:spcAft>
              <a:buNone/>
            </a:pPr>
            <a:r>
              <a:rPr lang="de-DE" sz="2200" dirty="0">
                <a:solidFill>
                  <a:schemeClr val="lt1"/>
                </a:solidFill>
                <a:latin typeface="PT Sans"/>
                <a:ea typeface="PT Sans"/>
                <a:cs typeface="PT Sans"/>
                <a:sym typeface="PT Sans"/>
              </a:rPr>
              <a:t>„</a:t>
            </a:r>
            <a:r>
              <a:rPr lang="de-DE" sz="2200" b="1" dirty="0">
                <a:solidFill>
                  <a:schemeClr val="lt1"/>
                </a:solidFill>
                <a:latin typeface="PT Sans"/>
                <a:ea typeface="PT Sans"/>
                <a:cs typeface="PT Sans"/>
                <a:sym typeface="PT Sans"/>
              </a:rPr>
              <a:t>Zielkonflikte sehe ich immer da, wo es einmal um Erkenntnisgewinne geht für das Unternehmen [...] und wo es zum anderen darum geht [...] die Interessen der Betroffenen zu wahren</a:t>
            </a:r>
            <a:r>
              <a:rPr lang="de-DE" sz="2200" dirty="0">
                <a:solidFill>
                  <a:schemeClr val="lt1"/>
                </a:solidFill>
                <a:latin typeface="PT Sans"/>
                <a:ea typeface="PT Sans"/>
                <a:cs typeface="PT Sans"/>
                <a:sym typeface="PT Sans"/>
              </a:rPr>
              <a:t>. [...] [W]enn es [...] um personenbezogene Informationen geht, und da geht es ja dann ganz schnell drum, wenn wir über HR Analytics sprechen, dass wir auf der einen Seite sehen, dass wir die Interessen der Betroffenen wahren und auch die [...] Datenschutz-Themen [...] und gleichzeitig Erkenntnisse gewinnen können.“</a:t>
            </a:r>
            <a:endParaRPr dirty="0">
              <a:solidFill>
                <a:schemeClr val="lt1"/>
              </a:solidFill>
              <a:latin typeface="PT Sans"/>
              <a:ea typeface="PT Sans"/>
              <a:cs typeface="PT Sans"/>
              <a:sym typeface="PT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9"/>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88" name="Google Shape;388;p49"/>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Beschäftigtenorientierte Anwendungsfälle (das </a:t>
            </a:r>
            <a:r>
              <a:rPr lang="de-DE" i="1" dirty="0"/>
              <a:t>was</a:t>
            </a:r>
            <a:r>
              <a:rPr lang="de-DE" dirty="0"/>
              <a:t>)</a:t>
            </a:r>
            <a:endParaRPr dirty="0"/>
          </a:p>
        </p:txBody>
      </p:sp>
      <p:sp>
        <p:nvSpPr>
          <p:cNvPr id="389" name="Google Shape;389;p49"/>
          <p:cNvSpPr txBox="1">
            <a:spLocks noGrp="1"/>
          </p:cNvSpPr>
          <p:nvPr>
            <p:ph type="body" idx="1"/>
          </p:nvPr>
        </p:nvSpPr>
        <p:spPr>
          <a:xfrm>
            <a:off x="900000" y="1866900"/>
            <a:ext cx="104400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de-DE" dirty="0"/>
              <a:t>Anwendungsszenarien in den Betrieben sind vielseitig und umfassen häufig solche, die </a:t>
            </a:r>
            <a:r>
              <a:rPr lang="de-DE" b="1" dirty="0"/>
              <a:t>unternehmensweite Trends analysieren</a:t>
            </a:r>
            <a:r>
              <a:rPr lang="de-DE" dirty="0"/>
              <a:t>; hierfür genügen häufig anonymisierte oder aggregierte Daten</a:t>
            </a:r>
            <a:endParaRPr dirty="0"/>
          </a:p>
          <a:p>
            <a:pPr marL="457200" lvl="0" indent="-342900" algn="l" rtl="0">
              <a:spcBef>
                <a:spcPts val="0"/>
              </a:spcBef>
              <a:spcAft>
                <a:spcPts val="0"/>
              </a:spcAft>
              <a:buSzPts val="1800"/>
              <a:buChar char="●"/>
            </a:pPr>
            <a:r>
              <a:rPr lang="de-DE" dirty="0"/>
              <a:t>Während Fälle in denen Beschäftigte und Betriebsräte eigene Fragestellungen entwickeln und umsetzen derzeit vergleichsweise selten auftreten, weisen einige betriebliche Anwendungsfälle dennoch das </a:t>
            </a:r>
            <a:r>
              <a:rPr lang="de-DE" b="1" dirty="0"/>
              <a:t>Potenzial auf, auch den Interessen der Beschäftigten dienen zu können</a:t>
            </a:r>
            <a:r>
              <a:rPr lang="de-DE" dirty="0"/>
              <a:t>, z. B. hinsichtlich personalisierter Lerninhalte</a:t>
            </a:r>
            <a:endParaRPr dirty="0"/>
          </a:p>
          <a:p>
            <a:pPr marL="457200" lvl="0" indent="-342900" algn="l" rtl="0">
              <a:spcBef>
                <a:spcPts val="0"/>
              </a:spcBef>
              <a:spcAft>
                <a:spcPts val="0"/>
              </a:spcAft>
              <a:buSzPts val="1800"/>
              <a:buChar char="●"/>
            </a:pPr>
            <a:r>
              <a:rPr lang="de-DE" dirty="0"/>
              <a:t>Beschäftigtenorientiertes People Analytics hängt daher zunächst von der </a:t>
            </a:r>
            <a:r>
              <a:rPr lang="de-DE" b="1" dirty="0"/>
              <a:t>Auswahl der Anwendungsfälle und Zielsetzungen</a:t>
            </a:r>
            <a:r>
              <a:rPr lang="de-DE" dirty="0"/>
              <a:t> ab</a:t>
            </a:r>
            <a:endParaRPr dirty="0"/>
          </a:p>
          <a:p>
            <a:pPr marL="0" lvl="0" indent="0" algn="l" rtl="0">
              <a:spcBef>
                <a:spcPts val="0"/>
              </a:spcBef>
              <a:spcAft>
                <a:spcPts val="0"/>
              </a:spcAft>
              <a:buNone/>
            </a:pPr>
            <a:endParaRPr dirty="0">
              <a:highlight>
                <a:srgbClr val="FFFF00"/>
              </a:high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0"/>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395" name="Google Shape;395;p50"/>
          <p:cNvSpPr txBox="1"/>
          <p:nvPr/>
        </p:nvSpPr>
        <p:spPr>
          <a:xfrm>
            <a:off x="900000" y="890300"/>
            <a:ext cx="10440000" cy="50625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endParaRPr sz="1800" dirty="0">
              <a:solidFill>
                <a:srgbClr val="4A4A4C"/>
              </a:solidFill>
              <a:latin typeface="PT Sans"/>
              <a:ea typeface="PT Sans"/>
              <a:cs typeface="PT Sans"/>
              <a:sym typeface="PT Sans"/>
            </a:endParaRPr>
          </a:p>
          <a:p>
            <a:pPr marL="457200" lvl="0" indent="0" algn="r" rtl="0">
              <a:lnSpc>
                <a:spcPct val="115000"/>
              </a:lnSpc>
              <a:spcBef>
                <a:spcPts val="738"/>
              </a:spcBef>
              <a:spcAft>
                <a:spcPts val="738"/>
              </a:spcAft>
              <a:buNone/>
            </a:pPr>
            <a:r>
              <a:rPr lang="de-DE" sz="1800" dirty="0">
                <a:solidFill>
                  <a:srgbClr val="4A4A4C"/>
                </a:solidFill>
                <a:latin typeface="PT Sans"/>
                <a:ea typeface="PT Sans"/>
                <a:cs typeface="PT Sans"/>
                <a:sym typeface="PT Sans"/>
              </a:rPr>
              <a:t>— aus einem Interview mit eine:r Datenschutzbeauftragten</a:t>
            </a:r>
            <a:endParaRPr sz="1800" dirty="0">
              <a:solidFill>
                <a:srgbClr val="4A4A4C"/>
              </a:solidFill>
              <a:latin typeface="PT Sans"/>
              <a:ea typeface="PT Sans"/>
              <a:cs typeface="PT Sans"/>
              <a:sym typeface="PT Sans"/>
            </a:endParaRPr>
          </a:p>
        </p:txBody>
      </p:sp>
      <p:sp>
        <p:nvSpPr>
          <p:cNvPr id="396" name="Google Shape;396;p50"/>
          <p:cNvSpPr/>
          <p:nvPr/>
        </p:nvSpPr>
        <p:spPr>
          <a:xfrm>
            <a:off x="1348275" y="1439025"/>
            <a:ext cx="7955100" cy="2788200"/>
          </a:xfrm>
          <a:prstGeom prst="wedgeRoundRectCallout">
            <a:avLst>
              <a:gd name="adj1" fmla="val -998"/>
              <a:gd name="adj2" fmla="val 68340"/>
              <a:gd name="adj3" fmla="val 0"/>
            </a:avLst>
          </a:prstGeom>
          <a:solidFill>
            <a:schemeClr val="dk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738"/>
              </a:spcAft>
              <a:buNone/>
            </a:pPr>
            <a:r>
              <a:rPr lang="de-DE" sz="2200" dirty="0">
                <a:solidFill>
                  <a:schemeClr val="lt1"/>
                </a:solidFill>
                <a:latin typeface="PT Sans"/>
                <a:ea typeface="PT Sans"/>
                <a:cs typeface="PT Sans"/>
                <a:sym typeface="PT Sans"/>
              </a:rPr>
              <a:t>„[D]ie Kollegen [...] kommen [zu mir] und sagen ‚Ja, aber ich will doch gar nicht wissen, was die einzelne Person macht [...], sondern ich möchte doch Trends erkennen‘. [...] Ich glaube, dass man </a:t>
            </a:r>
            <a:r>
              <a:rPr lang="de-DE" sz="2200" b="1" dirty="0">
                <a:solidFill>
                  <a:schemeClr val="lt1"/>
                </a:solidFill>
                <a:latin typeface="PT Sans"/>
                <a:ea typeface="PT Sans"/>
                <a:cs typeface="PT Sans"/>
                <a:sym typeface="PT Sans"/>
              </a:rPr>
              <a:t>mit Anonymisierung da sehr, sehr viel erreichen kann und auch sehr viele Probleme einfach umschiffen kann</a:t>
            </a:r>
            <a:r>
              <a:rPr lang="de-DE" sz="2200" dirty="0">
                <a:solidFill>
                  <a:schemeClr val="lt1"/>
                </a:solidFill>
                <a:latin typeface="PT Sans"/>
                <a:ea typeface="PT Sans"/>
                <a:cs typeface="PT Sans"/>
                <a:sym typeface="PT Sans"/>
              </a:rPr>
              <a:t>.“</a:t>
            </a:r>
            <a:endParaRPr dirty="0">
              <a:solidFill>
                <a:schemeClr val="lt1"/>
              </a:solidFill>
              <a:latin typeface="PT Sans"/>
              <a:ea typeface="PT Sans"/>
              <a:cs typeface="PT Sans"/>
              <a:sym typeface="PT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51"/>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02" name="Google Shape;402;p51"/>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Praxisbeispiel #1: Personalplanungsprognosen</a:t>
            </a:r>
            <a:endParaRPr dirty="0"/>
          </a:p>
        </p:txBody>
      </p:sp>
      <p:sp>
        <p:nvSpPr>
          <p:cNvPr id="403" name="Google Shape;403;p51"/>
          <p:cNvSpPr txBox="1">
            <a:spLocks noGrp="1"/>
          </p:cNvSpPr>
          <p:nvPr>
            <p:ph type="body" idx="1"/>
          </p:nvPr>
        </p:nvSpPr>
        <p:spPr>
          <a:xfrm>
            <a:off x="3775900" y="1866900"/>
            <a:ext cx="75642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de-DE" dirty="0"/>
              <a:t>Kombination von internen Daten zu z. B. Kompetenzen, Rollen und Bedarfen mit externen Marktdaten, um zu analysieren, wo Engpässe entstehen können</a:t>
            </a:r>
            <a:r>
              <a:rPr lang="de-DE" dirty="0">
                <a:highlight>
                  <a:schemeClr val="accent4"/>
                </a:highlight>
              </a:rPr>
              <a:t> </a:t>
            </a:r>
            <a:endParaRPr dirty="0">
              <a:highlight>
                <a:schemeClr val="accent4"/>
              </a:highlight>
            </a:endParaRPr>
          </a:p>
          <a:p>
            <a:pPr marL="457200" lvl="0" indent="-342900" algn="l" rtl="0">
              <a:spcBef>
                <a:spcPts val="1000"/>
              </a:spcBef>
              <a:spcAft>
                <a:spcPts val="0"/>
              </a:spcAft>
              <a:buSzPts val="1800"/>
              <a:buChar char="●"/>
            </a:pPr>
            <a:r>
              <a:rPr lang="de-DE" dirty="0"/>
              <a:t>Simulation von Personaleinsatzszenarien und Vorhersage von Entwicklung und Nachfrage von Kompetenzen auf internem und externem Arbeitsmarkt </a:t>
            </a:r>
            <a:endParaRPr dirty="0"/>
          </a:p>
          <a:p>
            <a:pPr marL="457200" lvl="0" indent="-342900" algn="l" rtl="0">
              <a:spcBef>
                <a:spcPts val="1000"/>
              </a:spcBef>
              <a:spcAft>
                <a:spcPts val="0"/>
              </a:spcAft>
              <a:buSzPts val="1800"/>
              <a:buChar char="●"/>
            </a:pPr>
            <a:r>
              <a:rPr lang="de-DE" dirty="0"/>
              <a:t>Dient der Klärung, ob und in welchem Bereich eine Organisation von einem Fachkräftemangel betroffen sein könnte </a:t>
            </a:r>
            <a:endParaRPr dirty="0"/>
          </a:p>
          <a:p>
            <a:pPr marL="457200" lvl="0" indent="-342900" algn="l" rtl="0">
              <a:spcBef>
                <a:spcPts val="1000"/>
              </a:spcBef>
              <a:spcAft>
                <a:spcPts val="1000"/>
              </a:spcAft>
              <a:buSzPts val="1800"/>
              <a:buChar char="●"/>
            </a:pPr>
            <a:r>
              <a:rPr lang="de-DE" dirty="0"/>
              <a:t>Kann vorausschauende Planung ermöglichen, die hilft Kompetenzlücken zu schließen und so ggf. Arbeitsplätze zu sichern</a:t>
            </a:r>
            <a:endParaRPr dirty="0"/>
          </a:p>
        </p:txBody>
      </p:sp>
      <p:pic>
        <p:nvPicPr>
          <p:cNvPr id="404" name="Google Shape;404;p51"/>
          <p:cNvPicPr preferRelativeResize="0"/>
          <p:nvPr/>
        </p:nvPicPr>
        <p:blipFill>
          <a:blip r:embed="rId3">
            <a:alphaModFix/>
          </a:blip>
          <a:stretch>
            <a:fillRect/>
          </a:stretch>
        </p:blipFill>
        <p:spPr>
          <a:xfrm>
            <a:off x="1233572" y="2489770"/>
            <a:ext cx="2115375" cy="21153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2"/>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10" name="Google Shape;410;p52"/>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highlight>
                  <a:schemeClr val="lt1"/>
                </a:highlight>
              </a:rPr>
              <a:t>Praxisbeispiel #2: Diversitätsmanagement</a:t>
            </a:r>
            <a:endParaRPr dirty="0">
              <a:highlight>
                <a:schemeClr val="lt1"/>
              </a:highlight>
            </a:endParaRPr>
          </a:p>
        </p:txBody>
      </p:sp>
      <p:sp>
        <p:nvSpPr>
          <p:cNvPr id="411" name="Google Shape;411;p52"/>
          <p:cNvSpPr txBox="1">
            <a:spLocks noGrp="1"/>
          </p:cNvSpPr>
          <p:nvPr>
            <p:ph type="body" idx="1"/>
          </p:nvPr>
        </p:nvSpPr>
        <p:spPr>
          <a:xfrm>
            <a:off x="3775900" y="1866900"/>
            <a:ext cx="75642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de-DE" dirty="0"/>
              <a:t>Durch die Auswertung von anonymisierten Personaldaten, Beschäftigtenbefragungen sowie Gehaltsvergleichen zwischen männlichen und weiblichen Beschäftigten sollen Lohnlücken erkannt und geschlossen werden</a:t>
            </a:r>
            <a:endParaRPr dirty="0"/>
          </a:p>
          <a:p>
            <a:pPr marL="457200" lvl="0" indent="-342900" algn="l" rtl="0">
              <a:spcBef>
                <a:spcPts val="1000"/>
              </a:spcBef>
              <a:spcAft>
                <a:spcPts val="0"/>
              </a:spcAft>
              <a:buSzPts val="1800"/>
              <a:buChar char="●"/>
            </a:pPr>
            <a:r>
              <a:rPr lang="de-DE" dirty="0"/>
              <a:t>Zudem werden Simulation der Zusammenarbeit divers aufgestellter Teams durchgeführt sowie zur Steigerung des Frauenanteils in Führungspositionen</a:t>
            </a:r>
            <a:endParaRPr dirty="0"/>
          </a:p>
          <a:p>
            <a:pPr marL="457200" lvl="0" indent="-342900" algn="l" rtl="0">
              <a:spcBef>
                <a:spcPts val="1000"/>
              </a:spcBef>
              <a:spcAft>
                <a:spcPts val="0"/>
              </a:spcAft>
              <a:buSzPts val="1800"/>
              <a:buChar char="●"/>
            </a:pPr>
            <a:r>
              <a:rPr lang="de-DE" dirty="0"/>
              <a:t>Dient dazu, Diversitätsziele des Unternehmens schneller zu erreichen</a:t>
            </a:r>
            <a:endParaRPr dirty="0"/>
          </a:p>
          <a:p>
            <a:pPr marL="457200" lvl="0" indent="-342900" algn="l" rtl="0">
              <a:spcBef>
                <a:spcPts val="1000"/>
              </a:spcBef>
              <a:spcAft>
                <a:spcPts val="1000"/>
              </a:spcAft>
              <a:buSzPts val="1800"/>
              <a:buChar char="●"/>
            </a:pPr>
            <a:r>
              <a:rPr lang="de-DE" dirty="0"/>
              <a:t>Soll zudem Unzufriedenheit und Fluktuation vorbeugen, indem Ungleichheiten proaktiv erkannt und rechtzeitig entgegengewirkt werden</a:t>
            </a:r>
            <a:endParaRPr dirty="0"/>
          </a:p>
        </p:txBody>
      </p:sp>
      <p:pic>
        <p:nvPicPr>
          <p:cNvPr id="412" name="Google Shape;412;p52"/>
          <p:cNvPicPr preferRelativeResize="0"/>
          <p:nvPr/>
        </p:nvPicPr>
        <p:blipFill>
          <a:blip r:embed="rId3">
            <a:alphaModFix/>
          </a:blip>
          <a:stretch>
            <a:fillRect/>
          </a:stretch>
        </p:blipFill>
        <p:spPr>
          <a:xfrm>
            <a:off x="1031125" y="2267850"/>
            <a:ext cx="2552100" cy="25521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3"/>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18" name="Google Shape;418;p53"/>
          <p:cNvSpPr txBox="1">
            <a:spLocks noGrp="1"/>
          </p:cNvSpPr>
          <p:nvPr>
            <p:ph type="body" idx="1"/>
          </p:nvPr>
        </p:nvSpPr>
        <p:spPr>
          <a:xfrm>
            <a:off x="900000" y="1866900"/>
            <a:ext cx="104400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de-DE" dirty="0"/>
              <a:t>Neben der Auswahl der Anwendungsfälle, hängt die Beschäftigtenorientierung von People Analytics </a:t>
            </a:r>
            <a:r>
              <a:rPr lang="de-DE" b="1" dirty="0"/>
              <a:t>von der konkreten Gestaltung und Umsetzung dieser Anwendungsfälle ab</a:t>
            </a:r>
            <a:r>
              <a:rPr lang="de-DE" dirty="0"/>
              <a:t> (das </a:t>
            </a:r>
            <a:r>
              <a:rPr lang="de-DE" i="1" dirty="0"/>
              <a:t>wie</a:t>
            </a:r>
            <a:r>
              <a:rPr lang="de-DE" dirty="0"/>
              <a:t>)</a:t>
            </a:r>
            <a:endParaRPr dirty="0"/>
          </a:p>
          <a:p>
            <a:pPr marL="457200" lvl="0" indent="-342900" algn="l" rtl="0">
              <a:spcBef>
                <a:spcPts val="0"/>
              </a:spcBef>
              <a:spcAft>
                <a:spcPts val="0"/>
              </a:spcAft>
              <a:buSzPts val="1800"/>
              <a:buChar char="●"/>
            </a:pPr>
            <a:r>
              <a:rPr lang="de-DE" dirty="0"/>
              <a:t>Durch Gestaltungsprinzipien wie einem Datenzugang für Beschäftigte kann deren Selbstbestimmung bei der Nutzung von People Analytics gestärkt werden</a:t>
            </a:r>
            <a:endParaRPr dirty="0"/>
          </a:p>
          <a:p>
            <a:pPr marL="457200" lvl="0" indent="-342900" algn="l" rtl="0">
              <a:spcBef>
                <a:spcPts val="0"/>
              </a:spcBef>
              <a:spcAft>
                <a:spcPts val="0"/>
              </a:spcAft>
              <a:buSzPts val="1800"/>
              <a:buChar char="●"/>
            </a:pPr>
            <a:r>
              <a:rPr lang="de-DE" dirty="0"/>
              <a:t>Die Selbstbestimmungstheorie geht davon aus, dass Selbstbestimmung am Arbeitsplatz davon abhängt, inwieweit unsere </a:t>
            </a:r>
            <a:r>
              <a:rPr lang="de-DE" b="1" dirty="0"/>
              <a:t>psychologischen Grundbedürfnisse nach Autonomie, Kompetenz und sozialer Einbindung </a:t>
            </a:r>
            <a:r>
              <a:rPr lang="de-DE" dirty="0"/>
              <a:t>erfüllt werden</a:t>
            </a:r>
            <a:endParaRPr dirty="0"/>
          </a:p>
          <a:p>
            <a:pPr marL="457200" lvl="0" indent="-342900" algn="l" rtl="0">
              <a:spcBef>
                <a:spcPts val="0"/>
              </a:spcBef>
              <a:spcAft>
                <a:spcPts val="0"/>
              </a:spcAft>
              <a:buSzPts val="1800"/>
              <a:buChar char="●"/>
            </a:pPr>
            <a:r>
              <a:rPr lang="de-DE" dirty="0"/>
              <a:t>Die Erfüllung dieser Grundbedürfnisse nimmt wiederum Einfluss auf Leistung und Jobzufriedenheit</a:t>
            </a:r>
            <a:endParaRPr dirty="0"/>
          </a:p>
          <a:p>
            <a:pPr marL="457200" lvl="0" indent="-342900" algn="l" rtl="0">
              <a:spcBef>
                <a:spcPts val="0"/>
              </a:spcBef>
              <a:spcAft>
                <a:spcPts val="0"/>
              </a:spcAft>
              <a:buSzPts val="1800"/>
              <a:buChar char="●"/>
            </a:pPr>
            <a:r>
              <a:rPr lang="de-DE" b="1" dirty="0"/>
              <a:t>Anhand der drei Prinzipien Transparenz, Training und Teilhabe lassen sich konkrete Ansätze aufzeigen</a:t>
            </a:r>
            <a:r>
              <a:rPr lang="de-DE" dirty="0"/>
              <a:t>, wie Unternehmen People Analytics so gestalten können, dass es die Erfüllung dieser psychologischen Bedürfnisse unterstützt</a:t>
            </a:r>
            <a:endParaRPr dirty="0"/>
          </a:p>
        </p:txBody>
      </p:sp>
      <p:sp>
        <p:nvSpPr>
          <p:cNvPr id="419" name="Google Shape;419;p53"/>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Beschäftigtenorientierte Gestaltung (das </a:t>
            </a:r>
            <a:r>
              <a:rPr lang="de-DE" sz="2200" b="1" i="1" dirty="0">
                <a:solidFill>
                  <a:srgbClr val="4A4A4C"/>
                </a:solidFill>
                <a:latin typeface="PT Sans"/>
                <a:ea typeface="PT Sans"/>
                <a:cs typeface="PT Sans"/>
                <a:sym typeface="PT Sans"/>
              </a:rPr>
              <a:t>wie</a:t>
            </a:r>
            <a:r>
              <a:rPr lang="de-DE" sz="2200" b="1" dirty="0">
                <a:solidFill>
                  <a:srgbClr val="4A4A4C"/>
                </a:solidFill>
                <a:latin typeface="PT Sans"/>
                <a:ea typeface="PT Sans"/>
                <a:cs typeface="PT Sans"/>
                <a:sym typeface="PT Sans"/>
              </a:rPr>
              <a:t>)</a:t>
            </a:r>
            <a:endParaRPr sz="2200" b="1" dirty="0">
              <a:solidFill>
                <a:srgbClr val="4A4A4C"/>
              </a:solidFill>
              <a:latin typeface="PT Sans"/>
              <a:ea typeface="PT Sans"/>
              <a:cs typeface="PT Sans"/>
              <a:sym typeface="PT Sans"/>
            </a:endParaRPr>
          </a:p>
        </p:txBody>
      </p:sp>
      <p:sp>
        <p:nvSpPr>
          <p:cNvPr id="420" name="Google Shape;420;p53"/>
          <p:cNvSpPr txBox="1"/>
          <p:nvPr/>
        </p:nvSpPr>
        <p:spPr>
          <a:xfrm>
            <a:off x="900000" y="6014552"/>
            <a:ext cx="10440000" cy="409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738"/>
              </a:spcAft>
              <a:buNone/>
            </a:pPr>
            <a:r>
              <a:rPr lang="de-DE" sz="1600" dirty="0">
                <a:solidFill>
                  <a:srgbClr val="4A4A4C"/>
                </a:solidFill>
                <a:latin typeface="PT Sans"/>
                <a:ea typeface="PT Sans"/>
                <a:cs typeface="PT Sans"/>
                <a:sym typeface="PT Sans"/>
              </a:rPr>
              <a:t>vgl. Deci et al., 2017</a:t>
            </a:r>
            <a:endParaRPr sz="1600" dirty="0">
              <a:solidFill>
                <a:srgbClr val="4A4A4C"/>
              </a:solidFill>
              <a:latin typeface="PT Sans"/>
              <a:ea typeface="PT Sans"/>
              <a:cs typeface="PT Sans"/>
              <a:sym typeface="PT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4"/>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26" name="Google Shape;426;p54"/>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Beschäftigtenorientierte Gestaltung (das </a:t>
            </a:r>
            <a:r>
              <a:rPr lang="de-DE" sz="2200" b="1" i="1" dirty="0">
                <a:solidFill>
                  <a:srgbClr val="4A4A4C"/>
                </a:solidFill>
                <a:latin typeface="PT Sans"/>
                <a:ea typeface="PT Sans"/>
                <a:cs typeface="PT Sans"/>
                <a:sym typeface="PT Sans"/>
              </a:rPr>
              <a:t>wie</a:t>
            </a:r>
            <a:r>
              <a:rPr lang="de-DE" sz="2200" b="1" dirty="0">
                <a:solidFill>
                  <a:srgbClr val="4A4A4C"/>
                </a:solidFill>
                <a:latin typeface="PT Sans"/>
                <a:ea typeface="PT Sans"/>
                <a:cs typeface="PT Sans"/>
                <a:sym typeface="PT Sans"/>
              </a:rPr>
              <a:t>) (cont.)</a:t>
            </a:r>
            <a:endParaRPr sz="2200" b="1" dirty="0">
              <a:solidFill>
                <a:srgbClr val="4A4A4C"/>
              </a:solidFill>
              <a:latin typeface="PT Sans"/>
              <a:ea typeface="PT Sans"/>
              <a:cs typeface="PT Sans"/>
              <a:sym typeface="PT Sans"/>
            </a:endParaRPr>
          </a:p>
        </p:txBody>
      </p:sp>
      <p:graphicFrame>
        <p:nvGraphicFramePr>
          <p:cNvPr id="427" name="Google Shape;427;p54"/>
          <p:cNvGraphicFramePr/>
          <p:nvPr>
            <p:extLst>
              <p:ext uri="{D42A27DB-BD31-4B8C-83A1-F6EECF244321}">
                <p14:modId xmlns:p14="http://schemas.microsoft.com/office/powerpoint/2010/main" val="3120309134"/>
              </p:ext>
            </p:extLst>
          </p:nvPr>
        </p:nvGraphicFramePr>
        <p:xfrm>
          <a:off x="981425" y="2022225"/>
          <a:ext cx="10229150" cy="2642364"/>
        </p:xfrm>
        <a:graphic>
          <a:graphicData uri="http://schemas.openxmlformats.org/drawingml/2006/table">
            <a:tbl>
              <a:tblPr>
                <a:noFill/>
                <a:tableStyleId>{A369864B-745E-4E4B-BBF7-210D9E253CDF}</a:tableStyleId>
              </a:tblPr>
              <a:tblGrid>
                <a:gridCol w="1906600">
                  <a:extLst>
                    <a:ext uri="{9D8B030D-6E8A-4147-A177-3AD203B41FA5}">
                      <a16:colId xmlns:a16="http://schemas.microsoft.com/office/drawing/2014/main" val="20000"/>
                    </a:ext>
                  </a:extLst>
                </a:gridCol>
                <a:gridCol w="2619425">
                  <a:extLst>
                    <a:ext uri="{9D8B030D-6E8A-4147-A177-3AD203B41FA5}">
                      <a16:colId xmlns:a16="http://schemas.microsoft.com/office/drawing/2014/main" val="20001"/>
                    </a:ext>
                  </a:extLst>
                </a:gridCol>
                <a:gridCol w="2785250">
                  <a:extLst>
                    <a:ext uri="{9D8B030D-6E8A-4147-A177-3AD203B41FA5}">
                      <a16:colId xmlns:a16="http://schemas.microsoft.com/office/drawing/2014/main" val="20002"/>
                    </a:ext>
                  </a:extLst>
                </a:gridCol>
                <a:gridCol w="2917875">
                  <a:extLst>
                    <a:ext uri="{9D8B030D-6E8A-4147-A177-3AD203B41FA5}">
                      <a16:colId xmlns:a16="http://schemas.microsoft.com/office/drawing/2014/main" val="20003"/>
                    </a:ext>
                  </a:extLst>
                </a:gridCol>
              </a:tblGrid>
              <a:tr h="0">
                <a:tc>
                  <a:txBody>
                    <a:bodyPr/>
                    <a:lstStyle/>
                    <a:p>
                      <a:pPr marL="0" lvl="0" indent="0" algn="l" rtl="0">
                        <a:lnSpc>
                          <a:spcPct val="115000"/>
                        </a:lnSpc>
                        <a:spcBef>
                          <a:spcPts val="0"/>
                        </a:spcBef>
                        <a:spcAft>
                          <a:spcPts val="1000"/>
                        </a:spcAft>
                        <a:buNone/>
                      </a:pP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lnT cap="flat" cmpd="sng">
                      <a:noFill/>
                      <a:prstDash val="solid"/>
                      <a:round/>
                      <a:headEnd type="none" w="sm" len="sm"/>
                      <a:tailEnd type="none" w="sm" len="sm"/>
                    </a:lnT>
                  </a:tcPr>
                </a:tc>
                <a:tc>
                  <a:txBody>
                    <a:bodyPr/>
                    <a:lstStyle/>
                    <a:p>
                      <a:pPr marL="0" lvl="0" indent="0" algn="l" rtl="0">
                        <a:lnSpc>
                          <a:spcPct val="115000"/>
                        </a:lnSpc>
                        <a:spcBef>
                          <a:spcPts val="0"/>
                        </a:spcBef>
                        <a:spcAft>
                          <a:spcPts val="1000"/>
                        </a:spcAft>
                        <a:buNone/>
                      </a:pPr>
                      <a:r>
                        <a:rPr lang="de-DE" sz="1800" b="1" dirty="0">
                          <a:solidFill>
                            <a:srgbClr val="4A4A4C"/>
                          </a:solidFill>
                          <a:latin typeface="PT Sans"/>
                          <a:ea typeface="PT Sans"/>
                          <a:cs typeface="PT Sans"/>
                          <a:sym typeface="PT Sans"/>
                        </a:rPr>
                        <a:t>Autonomie</a:t>
                      </a:r>
                      <a:endParaRPr sz="1800" b="1"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lnT cap="flat" cmpd="sng">
                      <a:noFill/>
                      <a:prstDash val="solid"/>
                      <a:round/>
                      <a:headEnd type="none" w="sm" len="sm"/>
                      <a:tailEnd type="none" w="sm" len="sm"/>
                    </a:lnT>
                  </a:tcPr>
                </a:tc>
                <a:tc>
                  <a:txBody>
                    <a:bodyPr/>
                    <a:lstStyle/>
                    <a:p>
                      <a:pPr marL="0" lvl="0" indent="0" algn="l" rtl="0">
                        <a:lnSpc>
                          <a:spcPct val="115000"/>
                        </a:lnSpc>
                        <a:spcBef>
                          <a:spcPts val="0"/>
                        </a:spcBef>
                        <a:spcAft>
                          <a:spcPts val="1000"/>
                        </a:spcAft>
                        <a:buNone/>
                      </a:pPr>
                      <a:r>
                        <a:rPr lang="de-DE" sz="1800" b="1" dirty="0">
                          <a:solidFill>
                            <a:srgbClr val="4A4A4C"/>
                          </a:solidFill>
                          <a:latin typeface="PT Sans"/>
                          <a:ea typeface="PT Sans"/>
                          <a:cs typeface="PT Sans"/>
                          <a:sym typeface="PT Sans"/>
                        </a:rPr>
                        <a:t>Kompetenz</a:t>
                      </a:r>
                      <a:endParaRPr sz="1800" b="1"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lnT cap="flat" cmpd="sng">
                      <a:noFill/>
                      <a:prstDash val="solid"/>
                      <a:round/>
                      <a:headEnd type="none" w="sm" len="sm"/>
                      <a:tailEnd type="none" w="sm" len="sm"/>
                    </a:lnT>
                  </a:tcPr>
                </a:tc>
                <a:tc>
                  <a:txBody>
                    <a:bodyPr/>
                    <a:lstStyle/>
                    <a:p>
                      <a:pPr marL="0" lvl="0" indent="0" algn="l" rtl="0">
                        <a:lnSpc>
                          <a:spcPct val="115000"/>
                        </a:lnSpc>
                        <a:spcBef>
                          <a:spcPts val="0"/>
                        </a:spcBef>
                        <a:spcAft>
                          <a:spcPts val="1000"/>
                        </a:spcAft>
                        <a:buNone/>
                      </a:pPr>
                      <a:r>
                        <a:rPr lang="de-DE" sz="1800" b="1" dirty="0">
                          <a:solidFill>
                            <a:srgbClr val="4A4A4C"/>
                          </a:solidFill>
                          <a:latin typeface="PT Sans"/>
                          <a:ea typeface="PT Sans"/>
                          <a:cs typeface="PT Sans"/>
                          <a:sym typeface="PT Sans"/>
                        </a:rPr>
                        <a:t>Soziale Einbindung</a:t>
                      </a:r>
                      <a:endParaRPr sz="1800" b="1"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lnT cap="flat" cmpd="sng">
                      <a:noFill/>
                      <a:prstDash val="solid"/>
                      <a:round/>
                      <a:headEnd type="none" w="sm" len="sm"/>
                      <a:tailEnd type="none" w="sm" len="sm"/>
                    </a:lnT>
                  </a:tcPr>
                </a:tc>
                <a:extLst>
                  <a:ext uri="{0D108BD9-81ED-4DB2-BD59-A6C34878D82A}">
                    <a16:rowId xmlns:a16="http://schemas.microsoft.com/office/drawing/2014/main" val="10000"/>
                  </a:ext>
                </a:extLst>
              </a:tr>
              <a:tr h="0">
                <a:tc>
                  <a:txBody>
                    <a:bodyPr/>
                    <a:lstStyle/>
                    <a:p>
                      <a:pPr marL="0" lvl="0" indent="0" algn="l" rtl="0">
                        <a:lnSpc>
                          <a:spcPct val="115000"/>
                        </a:lnSpc>
                        <a:spcBef>
                          <a:spcPts val="0"/>
                        </a:spcBef>
                        <a:spcAft>
                          <a:spcPts val="1000"/>
                        </a:spcAft>
                        <a:buNone/>
                      </a:pPr>
                      <a:r>
                        <a:rPr lang="de-DE" sz="1800" b="1" dirty="0">
                          <a:solidFill>
                            <a:srgbClr val="007BA3"/>
                          </a:solidFill>
                          <a:latin typeface="PT Sans"/>
                          <a:ea typeface="PT Sans"/>
                          <a:cs typeface="PT Sans"/>
                          <a:sym typeface="PT Sans"/>
                        </a:rPr>
                        <a:t>Transparenz</a:t>
                      </a:r>
                      <a:endParaRPr sz="1800" b="1" dirty="0">
                        <a:solidFill>
                          <a:srgbClr val="007BA3"/>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tcPr>
                </a:tc>
                <a:tc>
                  <a:txBody>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Datenzugang und Kontrolle ermöglichen</a:t>
                      </a: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tcPr>
                </a:tc>
                <a:tc>
                  <a:txBody>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Klare Ziele und Erwartungen formulieren</a:t>
                      </a: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tcPr>
                </a:tc>
                <a:tc>
                  <a:txBody>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Verantwortlichkeit vorab klären</a:t>
                      </a: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tcPr>
                </a:tc>
                <a:extLst>
                  <a:ext uri="{0D108BD9-81ED-4DB2-BD59-A6C34878D82A}">
                    <a16:rowId xmlns:a16="http://schemas.microsoft.com/office/drawing/2014/main" val="10001"/>
                  </a:ext>
                </a:extLst>
              </a:tr>
              <a:tr h="0">
                <a:tc>
                  <a:txBody>
                    <a:bodyPr/>
                    <a:lstStyle/>
                    <a:p>
                      <a:pPr marL="0" lvl="0" indent="0" algn="l" rtl="0">
                        <a:lnSpc>
                          <a:spcPct val="115000"/>
                        </a:lnSpc>
                        <a:spcBef>
                          <a:spcPts val="0"/>
                        </a:spcBef>
                        <a:spcAft>
                          <a:spcPts val="1000"/>
                        </a:spcAft>
                        <a:buNone/>
                      </a:pPr>
                      <a:r>
                        <a:rPr lang="de-DE" sz="1800" b="1" dirty="0">
                          <a:solidFill>
                            <a:srgbClr val="007BA3"/>
                          </a:solidFill>
                          <a:latin typeface="PT Sans"/>
                          <a:ea typeface="PT Sans"/>
                          <a:cs typeface="PT Sans"/>
                          <a:sym typeface="PT Sans"/>
                        </a:rPr>
                        <a:t>Training</a:t>
                      </a:r>
                      <a:endParaRPr sz="1800" b="1" dirty="0">
                        <a:solidFill>
                          <a:srgbClr val="007BA3"/>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tcPr>
                </a:tc>
                <a:tc>
                  <a:txBody>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Hinterfragen des Systems ermöglichen</a:t>
                      </a: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tcPr>
                </a:tc>
                <a:tc>
                  <a:txBody>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Datenkompetenzen schulen</a:t>
                      </a: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tcPr>
                </a:tc>
                <a:tc>
                  <a:txBody>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Daten um persönliche Einschätzungen ergänzen</a:t>
                      </a: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tcPr>
                </a:tc>
                <a:extLst>
                  <a:ext uri="{0D108BD9-81ED-4DB2-BD59-A6C34878D82A}">
                    <a16:rowId xmlns:a16="http://schemas.microsoft.com/office/drawing/2014/main" val="10002"/>
                  </a:ext>
                </a:extLst>
              </a:tr>
              <a:tr h="0">
                <a:tc>
                  <a:txBody>
                    <a:bodyPr/>
                    <a:lstStyle/>
                    <a:p>
                      <a:pPr marL="0" lvl="0" indent="0" algn="l" rtl="0">
                        <a:lnSpc>
                          <a:spcPct val="115000"/>
                        </a:lnSpc>
                        <a:spcBef>
                          <a:spcPts val="0"/>
                        </a:spcBef>
                        <a:spcAft>
                          <a:spcPts val="1000"/>
                        </a:spcAft>
                        <a:buNone/>
                      </a:pPr>
                      <a:r>
                        <a:rPr lang="de-DE" sz="1800" b="1" dirty="0">
                          <a:solidFill>
                            <a:srgbClr val="007BA3"/>
                          </a:solidFill>
                          <a:latin typeface="PT Sans"/>
                          <a:ea typeface="PT Sans"/>
                          <a:cs typeface="PT Sans"/>
                          <a:sym typeface="PT Sans"/>
                        </a:rPr>
                        <a:t>Teilhabe</a:t>
                      </a:r>
                      <a:endParaRPr sz="1800" b="1" dirty="0">
                        <a:solidFill>
                          <a:srgbClr val="007BA3"/>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lnB cap="flat" cmpd="sng">
                      <a:noFill/>
                      <a:prstDash val="solid"/>
                      <a:round/>
                      <a:headEnd type="none" w="sm" len="sm"/>
                      <a:tailEnd type="none" w="sm" len="sm"/>
                    </a:lnB>
                  </a:tcPr>
                </a:tc>
                <a:tc>
                  <a:txBody>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System fortlaufend evaluieren</a:t>
                      </a: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lnB cap="flat" cmpd="sng">
                      <a:noFill/>
                      <a:prstDash val="solid"/>
                      <a:round/>
                      <a:headEnd type="none" w="sm" len="sm"/>
                      <a:tailEnd type="none" w="sm" len="sm"/>
                    </a:lnB>
                  </a:tcPr>
                </a:tc>
                <a:tc>
                  <a:txBody>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Ausreichend Ressourcen bereitstellen</a:t>
                      </a: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lnB cap="flat" cmpd="sng">
                      <a:noFill/>
                      <a:prstDash val="solid"/>
                      <a:round/>
                      <a:headEnd type="none" w="sm" len="sm"/>
                      <a:tailEnd type="none" w="sm" len="sm"/>
                    </a:lnB>
                  </a:tcPr>
                </a:tc>
                <a:tc>
                  <a:txBody>
                    <a:bodyPr/>
                    <a:lstStyle/>
                    <a:p>
                      <a:pPr marL="0" lvl="0" indent="0" algn="l" rtl="0">
                        <a:lnSpc>
                          <a:spcPct val="115000"/>
                        </a:lnSpc>
                        <a:spcBef>
                          <a:spcPts val="0"/>
                        </a:spcBef>
                        <a:spcAft>
                          <a:spcPts val="1000"/>
                        </a:spcAft>
                        <a:buNone/>
                      </a:pPr>
                      <a:r>
                        <a:rPr lang="de-DE" sz="1800" dirty="0">
                          <a:solidFill>
                            <a:srgbClr val="4A4A4C"/>
                          </a:solidFill>
                          <a:latin typeface="PT Sans"/>
                          <a:ea typeface="PT Sans"/>
                          <a:cs typeface="PT Sans"/>
                          <a:sym typeface="PT Sans"/>
                        </a:rPr>
                        <a:t>Gemeinsame Werte entwickeln</a:t>
                      </a:r>
                      <a:endParaRPr sz="1800" dirty="0">
                        <a:solidFill>
                          <a:srgbClr val="4A4A4C"/>
                        </a:solidFill>
                        <a:latin typeface="PT Sans"/>
                        <a:ea typeface="PT Sans"/>
                        <a:cs typeface="PT Sans"/>
                        <a:sym typeface="PT Sans"/>
                      </a:endParaRPr>
                    </a:p>
                  </a:txBody>
                  <a:tcPr marL="63500" marR="63500" marT="63500" marB="63500">
                    <a:lnL cap="flat" cmpd="sng">
                      <a:noFill/>
                      <a:prstDash val="solid"/>
                      <a:round/>
                      <a:headEnd type="none" w="sm" len="sm"/>
                      <a:tailEnd type="none" w="sm" len="sm"/>
                    </a:lnL>
                    <a:lnR cap="flat" cmpd="sng">
                      <a:noFill/>
                      <a:prstDash val="solid"/>
                      <a:round/>
                      <a:headEnd type="none" w="sm" len="sm"/>
                      <a:tailEnd type="none" w="sm" len="sm"/>
                    </a:lnR>
                    <a:lnB cap="flat" cmpd="sng">
                      <a:no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28" name="Google Shape;428;p54"/>
          <p:cNvSpPr txBox="1"/>
          <p:nvPr/>
        </p:nvSpPr>
        <p:spPr>
          <a:xfrm>
            <a:off x="900000" y="6014552"/>
            <a:ext cx="10440000" cy="409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738"/>
              </a:spcAft>
              <a:buNone/>
            </a:pPr>
            <a:r>
              <a:rPr lang="de-DE" sz="1600" dirty="0">
                <a:solidFill>
                  <a:srgbClr val="4A4A4C"/>
                </a:solidFill>
                <a:latin typeface="PT Sans"/>
                <a:ea typeface="PT Sans"/>
                <a:cs typeface="PT Sans"/>
                <a:sym typeface="PT Sans"/>
              </a:rPr>
              <a:t>vgl. Köhne et al., 2024</a:t>
            </a:r>
            <a:endParaRPr sz="1600" dirty="0">
              <a:solidFill>
                <a:srgbClr val="4A4A4C"/>
              </a:solidFill>
              <a:latin typeface="PT Sans"/>
              <a:ea typeface="PT Sans"/>
              <a:cs typeface="PT Sans"/>
              <a:sym typeface="PT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55"/>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34" name="Google Shape;434;p55"/>
          <p:cNvSpPr txBox="1"/>
          <p:nvPr/>
        </p:nvSpPr>
        <p:spPr>
          <a:xfrm>
            <a:off x="900000" y="890300"/>
            <a:ext cx="10440000" cy="50625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endParaRPr sz="1800" dirty="0">
              <a:solidFill>
                <a:srgbClr val="4A4A4C"/>
              </a:solidFill>
              <a:latin typeface="PT Sans"/>
              <a:ea typeface="PT Sans"/>
              <a:cs typeface="PT Sans"/>
              <a:sym typeface="PT Sans"/>
            </a:endParaRPr>
          </a:p>
          <a:p>
            <a:pPr marL="457200" lvl="0" indent="0" algn="r" rtl="0">
              <a:lnSpc>
                <a:spcPct val="115000"/>
              </a:lnSpc>
              <a:spcBef>
                <a:spcPts val="738"/>
              </a:spcBef>
              <a:spcAft>
                <a:spcPts val="738"/>
              </a:spcAft>
              <a:buNone/>
            </a:pPr>
            <a:r>
              <a:rPr lang="de-DE" sz="1800" dirty="0">
                <a:solidFill>
                  <a:srgbClr val="4A4A4C"/>
                </a:solidFill>
                <a:latin typeface="PT Sans"/>
                <a:ea typeface="PT Sans"/>
                <a:cs typeface="PT Sans"/>
                <a:sym typeface="PT Sans"/>
              </a:rPr>
              <a:t>— aus einem Interview mit eine:r Betriebsrät:in</a:t>
            </a:r>
            <a:endParaRPr sz="1800" dirty="0">
              <a:solidFill>
                <a:srgbClr val="4A4A4C"/>
              </a:solidFill>
              <a:latin typeface="PT Sans"/>
              <a:ea typeface="PT Sans"/>
              <a:cs typeface="PT Sans"/>
              <a:sym typeface="PT Sans"/>
            </a:endParaRPr>
          </a:p>
        </p:txBody>
      </p:sp>
      <p:sp>
        <p:nvSpPr>
          <p:cNvPr id="435" name="Google Shape;435;p55"/>
          <p:cNvSpPr/>
          <p:nvPr/>
        </p:nvSpPr>
        <p:spPr>
          <a:xfrm>
            <a:off x="1140875" y="1516850"/>
            <a:ext cx="7955100" cy="2788200"/>
          </a:xfrm>
          <a:prstGeom prst="wedgeRoundRectCallout">
            <a:avLst>
              <a:gd name="adj1" fmla="val -998"/>
              <a:gd name="adj2" fmla="val 68340"/>
              <a:gd name="adj3" fmla="val 0"/>
            </a:avLst>
          </a:prstGeom>
          <a:solidFill>
            <a:schemeClr val="dk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738"/>
              </a:spcAft>
              <a:buNone/>
            </a:pPr>
            <a:r>
              <a:rPr lang="de-DE" sz="2200" dirty="0">
                <a:solidFill>
                  <a:schemeClr val="lt1"/>
                </a:solidFill>
                <a:latin typeface="PT Sans"/>
                <a:ea typeface="PT Sans"/>
                <a:cs typeface="PT Sans"/>
                <a:sym typeface="PT Sans"/>
              </a:rPr>
              <a:t>„</a:t>
            </a:r>
            <a:r>
              <a:rPr lang="de-DE" sz="2200" b="1" dirty="0">
                <a:solidFill>
                  <a:schemeClr val="lt1"/>
                </a:solidFill>
                <a:latin typeface="PT Sans"/>
                <a:ea typeface="PT Sans"/>
                <a:cs typeface="PT Sans"/>
                <a:sym typeface="PT Sans"/>
              </a:rPr>
              <a:t>Ich muss Transparenz erzeugen</a:t>
            </a:r>
            <a:r>
              <a:rPr lang="de-DE" sz="2200" dirty="0">
                <a:solidFill>
                  <a:schemeClr val="lt1"/>
                </a:solidFill>
                <a:latin typeface="PT Sans"/>
                <a:ea typeface="PT Sans"/>
                <a:cs typeface="PT Sans"/>
                <a:sym typeface="PT Sans"/>
              </a:rPr>
              <a:t>. Ich muss [...] erklären warum, wieso, weshalb, wie funktioniert das Ganze? [...] Wenn ich das Gefühl habe, das ist totaler Mist [...], dass ich mich an jemanden wenden kann und dann wird das angeguckt. [...] Also dieses ‚Ich habe eine Ahnung, was da passiert, und ich bin dem nicht ausgeliefert‘ ist [...] ganz wichtig.“</a:t>
            </a:r>
            <a:endParaRPr dirty="0">
              <a:solidFill>
                <a:schemeClr val="lt1"/>
              </a:solidFill>
              <a:latin typeface="PT Sans"/>
              <a:ea typeface="PT Sans"/>
              <a:cs typeface="PT Sans"/>
              <a:sym typeface="PT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6"/>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41" name="Google Shape;441;p56"/>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Menschliches Urteilsvermögen in People-Analytics-Prozessen</a:t>
            </a:r>
            <a:endParaRPr dirty="0"/>
          </a:p>
        </p:txBody>
      </p:sp>
      <p:sp>
        <p:nvSpPr>
          <p:cNvPr id="442" name="Google Shape;442;p56"/>
          <p:cNvSpPr txBox="1">
            <a:spLocks noGrp="1"/>
          </p:cNvSpPr>
          <p:nvPr>
            <p:ph type="body" idx="1"/>
          </p:nvPr>
        </p:nvSpPr>
        <p:spPr>
          <a:xfrm>
            <a:off x="900000" y="1866900"/>
            <a:ext cx="53550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de-DE" dirty="0"/>
              <a:t>Analyseprozesse werden durch Hersteller, Medien und teils das Management als „Blackbox“ oder „neutral“ dargestellt</a:t>
            </a:r>
            <a:endParaRPr dirty="0"/>
          </a:p>
          <a:p>
            <a:pPr marL="457200" lvl="0" indent="-342900" algn="l" rtl="0">
              <a:spcBef>
                <a:spcPts val="0"/>
              </a:spcBef>
              <a:spcAft>
                <a:spcPts val="0"/>
              </a:spcAft>
              <a:buSzPts val="1800"/>
              <a:buChar char="●"/>
            </a:pPr>
            <a:r>
              <a:rPr lang="de-DE" dirty="0"/>
              <a:t>Es sind jedoch Handlungen und Entscheidungen von Analyst:innen, Datenschutzbeauftragten oder Manager:innen, die die Analysen ermöglichen und ihre konkreten Auswirkungen prägen</a:t>
            </a:r>
            <a:endParaRPr dirty="0"/>
          </a:p>
          <a:p>
            <a:pPr marL="457200" lvl="0" indent="-342900" algn="l" rtl="0">
              <a:spcBef>
                <a:spcPts val="1000"/>
              </a:spcBef>
              <a:spcAft>
                <a:spcPts val="0"/>
              </a:spcAft>
              <a:buSzPts val="1800"/>
              <a:buChar char="➢"/>
            </a:pPr>
            <a:r>
              <a:rPr lang="de-DE" b="1" dirty="0"/>
              <a:t>Daten informieren Entscheidungen, aber Entscheidungen informieren auch Daten</a:t>
            </a:r>
            <a:endParaRPr b="1" dirty="0"/>
          </a:p>
        </p:txBody>
      </p:sp>
      <p:pic>
        <p:nvPicPr>
          <p:cNvPr id="443" name="Google Shape;443;p56"/>
          <p:cNvPicPr preferRelativeResize="0"/>
          <p:nvPr/>
        </p:nvPicPr>
        <p:blipFill>
          <a:blip r:embed="rId3">
            <a:alphaModFix/>
          </a:blip>
          <a:stretch>
            <a:fillRect/>
          </a:stretch>
        </p:blipFill>
        <p:spPr>
          <a:xfrm>
            <a:off x="7245275" y="1866900"/>
            <a:ext cx="3608601" cy="360860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57"/>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49" name="Google Shape;449;p57"/>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Zwischenfazit: Beschäftigtenorientierte Gestaltung hat Grenzen</a:t>
            </a:r>
            <a:endParaRPr dirty="0"/>
          </a:p>
        </p:txBody>
      </p:sp>
      <p:sp>
        <p:nvSpPr>
          <p:cNvPr id="450" name="Google Shape;450;p57"/>
          <p:cNvSpPr txBox="1">
            <a:spLocks noGrp="1"/>
          </p:cNvSpPr>
          <p:nvPr>
            <p:ph type="body" idx="1"/>
          </p:nvPr>
        </p:nvSpPr>
        <p:spPr>
          <a:xfrm>
            <a:off x="900000" y="1866900"/>
            <a:ext cx="78732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de-DE" dirty="0"/>
              <a:t>Beschäftigtenorientiertes People Analytics hängt ab von der Auswahl der Anwendungsfälle (das </a:t>
            </a:r>
            <a:r>
              <a:rPr lang="de-DE" i="1" dirty="0"/>
              <a:t>was</a:t>
            </a:r>
            <a:r>
              <a:rPr lang="de-DE" dirty="0"/>
              <a:t>) und von deren Ausgestaltung (das </a:t>
            </a:r>
            <a:r>
              <a:rPr lang="de-DE" i="1" dirty="0"/>
              <a:t>wie</a:t>
            </a:r>
            <a:r>
              <a:rPr lang="de-DE" dirty="0"/>
              <a:t>)</a:t>
            </a:r>
            <a:endParaRPr dirty="0"/>
          </a:p>
          <a:p>
            <a:pPr marL="457200" lvl="0" indent="-342900" algn="l" rtl="0">
              <a:spcBef>
                <a:spcPts val="0"/>
              </a:spcBef>
              <a:spcAft>
                <a:spcPts val="0"/>
              </a:spcAft>
              <a:buSzPts val="1800"/>
              <a:buChar char="●"/>
            </a:pPr>
            <a:r>
              <a:rPr lang="de-DE" dirty="0"/>
              <a:t>Wichtiger Erfolgsfaktor ist laut Projektleiter:innen, die Vielzahl der beteiligten Interessengruppen (z. B. Datenschutzbeauftragte, Betriebsräte, Management) frühzeitig miteinander ins Gespräch zu bringen</a:t>
            </a:r>
            <a:endParaRPr dirty="0"/>
          </a:p>
          <a:p>
            <a:pPr marL="457200" lvl="0" indent="-342900" algn="l" rtl="0">
              <a:spcBef>
                <a:spcPts val="0"/>
              </a:spcBef>
              <a:spcAft>
                <a:spcPts val="0"/>
              </a:spcAft>
              <a:buSzPts val="1800"/>
              <a:buChar char="●"/>
            </a:pPr>
            <a:r>
              <a:rPr lang="de-DE" dirty="0"/>
              <a:t>Die mögliche Beschäftigtenorientierung stößt jedoch an Grenzen, denn:</a:t>
            </a:r>
            <a:endParaRPr dirty="0"/>
          </a:p>
          <a:p>
            <a:pPr marL="914400" lvl="1" indent="-342900" algn="l" rtl="0">
              <a:spcBef>
                <a:spcPts val="0"/>
              </a:spcBef>
              <a:spcAft>
                <a:spcPts val="0"/>
              </a:spcAft>
              <a:buSzPts val="1800"/>
              <a:buChar char="○"/>
            </a:pPr>
            <a:r>
              <a:rPr lang="de-DE" dirty="0"/>
              <a:t>trotz des datengestützten Versprechens beruhen People-Analytics-Prozesse an vielen Stellen auf menschlichem Urteilsvermögen und organisationalen Entscheidungen (z. B. hinsichtlich der Auswahl von Metriken, Interpretation der Analysen)</a:t>
            </a:r>
            <a:endParaRPr dirty="0"/>
          </a:p>
          <a:p>
            <a:pPr marL="914400" lvl="1" indent="-342900" algn="l" rtl="0">
              <a:spcBef>
                <a:spcPts val="0"/>
              </a:spcBef>
              <a:spcAft>
                <a:spcPts val="0"/>
              </a:spcAft>
              <a:buSzPts val="1800"/>
              <a:buChar char="○"/>
            </a:pPr>
            <a:r>
              <a:rPr lang="de-DE" dirty="0"/>
              <a:t>die Vielzahl der beteiligten Akteure (z. B. Management, Hersteller, Betriebsräte) verfolgen teils in Konflikt stehende Interessen (Köhne et al., 2024)</a:t>
            </a:r>
            <a:endParaRPr dirty="0"/>
          </a:p>
        </p:txBody>
      </p:sp>
      <p:pic>
        <p:nvPicPr>
          <p:cNvPr id="451" name="Google Shape;451;p57"/>
          <p:cNvPicPr preferRelativeResize="0"/>
          <p:nvPr/>
        </p:nvPicPr>
        <p:blipFill>
          <a:blip r:embed="rId3">
            <a:alphaModFix/>
          </a:blip>
          <a:stretch>
            <a:fillRect/>
          </a:stretch>
        </p:blipFill>
        <p:spPr>
          <a:xfrm>
            <a:off x="8440700" y="2145975"/>
            <a:ext cx="3036249" cy="303624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58"/>
          <p:cNvSpPr/>
          <p:nvPr/>
        </p:nvSpPr>
        <p:spPr>
          <a:xfrm>
            <a:off x="332225" y="332225"/>
            <a:ext cx="11532900" cy="61815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57" name="Google Shape;457;p58"/>
          <p:cNvSpPr/>
          <p:nvPr/>
        </p:nvSpPr>
        <p:spPr>
          <a:xfrm>
            <a:off x="8038121" y="2100025"/>
            <a:ext cx="2903700" cy="3564900"/>
          </a:xfrm>
          <a:prstGeom prst="roundRect">
            <a:avLst>
              <a:gd name="adj" fmla="val 16667"/>
            </a:avLst>
          </a:prstGeom>
          <a:solidFill>
            <a:srgbClr val="A219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58" name="Google Shape;458;p58"/>
          <p:cNvSpPr/>
          <p:nvPr/>
        </p:nvSpPr>
        <p:spPr>
          <a:xfrm>
            <a:off x="4600973" y="2100025"/>
            <a:ext cx="2903700" cy="3564900"/>
          </a:xfrm>
          <a:prstGeom prst="roundRect">
            <a:avLst>
              <a:gd name="adj" fmla="val 16667"/>
            </a:avLst>
          </a:prstGeom>
          <a:solidFill>
            <a:srgbClr val="007BA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59" name="Google Shape;459;p58"/>
          <p:cNvSpPr/>
          <p:nvPr/>
        </p:nvSpPr>
        <p:spPr>
          <a:xfrm>
            <a:off x="1097771" y="2100025"/>
            <a:ext cx="2903700" cy="3564900"/>
          </a:xfrm>
          <a:prstGeom prst="roundRect">
            <a:avLst>
              <a:gd name="adj" fmla="val 16667"/>
            </a:avLst>
          </a:prstGeom>
          <a:solidFill>
            <a:srgbClr val="FFFFFF"/>
          </a:solidFill>
          <a:ln w="38100" cap="flat" cmpd="sng">
            <a:solidFill>
              <a:srgbClr val="007BA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60" name="Google Shape;460;p58"/>
          <p:cNvSpPr txBox="1"/>
          <p:nvPr/>
        </p:nvSpPr>
        <p:spPr>
          <a:xfrm>
            <a:off x="4892873" y="2338675"/>
            <a:ext cx="23199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sz="1800" b="1" dirty="0">
                <a:solidFill>
                  <a:srgbClr val="FFFFFF"/>
                </a:solidFill>
                <a:latin typeface="PT Sans"/>
                <a:ea typeface="PT Sans"/>
                <a:cs typeface="PT Sans"/>
                <a:sym typeface="PT Sans"/>
              </a:rPr>
              <a:t>BESCHÄFTIGTEN- ORIENTIERTES PEOPLE ANALYTICS</a:t>
            </a:r>
            <a:endParaRPr sz="1800" b="1" dirty="0">
              <a:solidFill>
                <a:srgbClr val="FFFFFF"/>
              </a:solidFill>
              <a:latin typeface="PT Sans"/>
              <a:ea typeface="PT Sans"/>
              <a:cs typeface="PT Sans"/>
              <a:sym typeface="PT Sans"/>
            </a:endParaRPr>
          </a:p>
        </p:txBody>
      </p:sp>
      <p:sp>
        <p:nvSpPr>
          <p:cNvPr id="461" name="Google Shape;461;p58"/>
          <p:cNvSpPr txBox="1"/>
          <p:nvPr/>
        </p:nvSpPr>
        <p:spPr>
          <a:xfrm>
            <a:off x="1283021" y="2338675"/>
            <a:ext cx="25332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sz="1800" b="1" dirty="0">
                <a:solidFill>
                  <a:srgbClr val="007BA3"/>
                </a:solidFill>
                <a:latin typeface="PT Sans"/>
                <a:ea typeface="PT Sans"/>
                <a:cs typeface="PT Sans"/>
                <a:sym typeface="PT Sans"/>
              </a:rPr>
              <a:t>ARBEITGEBER- GEFÜHRTES PEOPLE ANALYTICS</a:t>
            </a:r>
            <a:endParaRPr sz="1800" b="1" dirty="0">
              <a:solidFill>
                <a:srgbClr val="007BA3"/>
              </a:solidFill>
              <a:latin typeface="PT Sans"/>
              <a:ea typeface="PT Sans"/>
              <a:cs typeface="PT Sans"/>
              <a:sym typeface="PT Sans"/>
            </a:endParaRPr>
          </a:p>
        </p:txBody>
      </p:sp>
      <p:sp>
        <p:nvSpPr>
          <p:cNvPr id="462" name="Google Shape;462;p58"/>
          <p:cNvSpPr txBox="1"/>
          <p:nvPr/>
        </p:nvSpPr>
        <p:spPr>
          <a:xfrm>
            <a:off x="8223371" y="2338675"/>
            <a:ext cx="25332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sz="1800" b="1" dirty="0">
                <a:solidFill>
                  <a:srgbClr val="FFFFFF"/>
                </a:solidFill>
                <a:latin typeface="PT Sans"/>
                <a:ea typeface="PT Sans"/>
                <a:cs typeface="PT Sans"/>
                <a:sym typeface="PT Sans"/>
              </a:rPr>
              <a:t>BESCHÄFTIGTEN- GEFÜHRTES PEOPLE ANALYTICS</a:t>
            </a:r>
            <a:endParaRPr sz="1800" b="1" dirty="0">
              <a:solidFill>
                <a:srgbClr val="FFFFFF"/>
              </a:solidFill>
              <a:latin typeface="PT Sans"/>
              <a:ea typeface="PT Sans"/>
              <a:cs typeface="PT Sans"/>
              <a:sym typeface="PT Sans"/>
            </a:endParaRPr>
          </a:p>
        </p:txBody>
      </p:sp>
      <p:sp>
        <p:nvSpPr>
          <p:cNvPr id="463" name="Google Shape;463;p58"/>
          <p:cNvSpPr txBox="1"/>
          <p:nvPr/>
        </p:nvSpPr>
        <p:spPr>
          <a:xfrm>
            <a:off x="8559971" y="3150550"/>
            <a:ext cx="18600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dirty="0">
                <a:solidFill>
                  <a:srgbClr val="FFFFFF"/>
                </a:solidFill>
                <a:latin typeface="PT Sans"/>
                <a:ea typeface="PT Sans"/>
                <a:cs typeface="PT Sans"/>
                <a:sym typeface="PT Sans"/>
              </a:rPr>
              <a:t>Beschäftigte steuern datenorientierte Aktivitäten</a:t>
            </a:r>
            <a:endParaRPr dirty="0">
              <a:solidFill>
                <a:srgbClr val="FFFFFF"/>
              </a:solidFill>
              <a:latin typeface="PT Sans"/>
              <a:ea typeface="PT Sans"/>
              <a:cs typeface="PT Sans"/>
              <a:sym typeface="PT Sans"/>
            </a:endParaRPr>
          </a:p>
        </p:txBody>
      </p:sp>
      <p:sp>
        <p:nvSpPr>
          <p:cNvPr id="464" name="Google Shape;464;p58"/>
          <p:cNvSpPr txBox="1"/>
          <p:nvPr/>
        </p:nvSpPr>
        <p:spPr>
          <a:xfrm>
            <a:off x="1458521" y="3150550"/>
            <a:ext cx="2182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dirty="0">
                <a:solidFill>
                  <a:srgbClr val="595959"/>
                </a:solidFill>
                <a:latin typeface="PT Sans"/>
                <a:ea typeface="PT Sans"/>
                <a:cs typeface="PT Sans"/>
                <a:sym typeface="PT Sans"/>
              </a:rPr>
              <a:t>Arbeitgeber steuert datenorientierte Aktivitäten</a:t>
            </a:r>
            <a:endParaRPr dirty="0">
              <a:latin typeface="PT Sans"/>
              <a:ea typeface="PT Sans"/>
              <a:cs typeface="PT Sans"/>
              <a:sym typeface="PT Sans"/>
            </a:endParaRPr>
          </a:p>
        </p:txBody>
      </p:sp>
      <p:sp>
        <p:nvSpPr>
          <p:cNvPr id="465" name="Google Shape;465;p58"/>
          <p:cNvSpPr txBox="1"/>
          <p:nvPr/>
        </p:nvSpPr>
        <p:spPr>
          <a:xfrm>
            <a:off x="4893775" y="3727850"/>
            <a:ext cx="2319900" cy="117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dirty="0">
                <a:solidFill>
                  <a:srgbClr val="FFFFFF"/>
                </a:solidFill>
                <a:latin typeface="PT Sans"/>
                <a:ea typeface="PT Sans"/>
                <a:cs typeface="PT Sans"/>
                <a:sym typeface="PT Sans"/>
              </a:rPr>
              <a:t>Beschäftigtenorientierte Anwendungsfälle (das </a:t>
            </a:r>
            <a:r>
              <a:rPr lang="de-DE" i="1" dirty="0">
                <a:solidFill>
                  <a:srgbClr val="FFFFFF"/>
                </a:solidFill>
                <a:latin typeface="PT Sans"/>
                <a:ea typeface="PT Sans"/>
                <a:cs typeface="PT Sans"/>
                <a:sym typeface="PT Sans"/>
              </a:rPr>
              <a:t>was</a:t>
            </a:r>
            <a:r>
              <a:rPr lang="de-DE" dirty="0">
                <a:solidFill>
                  <a:srgbClr val="FFFFFF"/>
                </a:solidFill>
                <a:latin typeface="PT Sans"/>
                <a:ea typeface="PT Sans"/>
                <a:cs typeface="PT Sans"/>
                <a:sym typeface="PT Sans"/>
              </a:rPr>
              <a:t>)</a:t>
            </a:r>
            <a:endParaRPr i="1" dirty="0">
              <a:solidFill>
                <a:srgbClr val="FFFFFF"/>
              </a:solidFill>
              <a:latin typeface="PT Sans"/>
              <a:ea typeface="PT Sans"/>
              <a:cs typeface="PT Sans"/>
              <a:sym typeface="PT Sans"/>
            </a:endParaRPr>
          </a:p>
          <a:p>
            <a:pPr marL="0" lvl="0" indent="0" algn="l" rtl="0">
              <a:spcBef>
                <a:spcPts val="1000"/>
              </a:spcBef>
              <a:spcAft>
                <a:spcPts val="0"/>
              </a:spcAft>
              <a:buNone/>
            </a:pPr>
            <a:r>
              <a:rPr lang="de-DE" dirty="0">
                <a:solidFill>
                  <a:srgbClr val="FFFFFF"/>
                </a:solidFill>
                <a:latin typeface="PT Sans"/>
                <a:ea typeface="PT Sans"/>
                <a:cs typeface="PT Sans"/>
                <a:sym typeface="PT Sans"/>
              </a:rPr>
              <a:t>Beschäftigtenorientierte Gestaltung (das </a:t>
            </a:r>
            <a:r>
              <a:rPr lang="de-DE" i="1" dirty="0">
                <a:solidFill>
                  <a:srgbClr val="FFFFFF"/>
                </a:solidFill>
                <a:latin typeface="PT Sans"/>
                <a:ea typeface="PT Sans"/>
                <a:cs typeface="PT Sans"/>
                <a:sym typeface="PT Sans"/>
              </a:rPr>
              <a:t>wie</a:t>
            </a:r>
            <a:r>
              <a:rPr lang="de-DE" dirty="0">
                <a:solidFill>
                  <a:srgbClr val="FFFFFF"/>
                </a:solidFill>
                <a:latin typeface="PT Sans"/>
                <a:ea typeface="PT Sans"/>
                <a:cs typeface="PT Sans"/>
                <a:sym typeface="PT Sans"/>
              </a:rPr>
              <a:t>)</a:t>
            </a:r>
            <a:endParaRPr dirty="0">
              <a:solidFill>
                <a:srgbClr val="FFFFFF"/>
              </a:solidFill>
              <a:latin typeface="PT Sans"/>
              <a:ea typeface="PT Sans"/>
              <a:cs typeface="PT Sans"/>
              <a:sym typeface="PT Sans"/>
            </a:endParaRPr>
          </a:p>
        </p:txBody>
      </p:sp>
      <p:sp>
        <p:nvSpPr>
          <p:cNvPr id="466" name="Google Shape;466;p58"/>
          <p:cNvSpPr txBox="1"/>
          <p:nvPr/>
        </p:nvSpPr>
        <p:spPr>
          <a:xfrm>
            <a:off x="8247671" y="4677350"/>
            <a:ext cx="24846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dirty="0">
                <a:solidFill>
                  <a:srgbClr val="FFFFFF"/>
                </a:solidFill>
                <a:latin typeface="PT Sans"/>
                <a:ea typeface="PT Sans"/>
                <a:cs typeface="PT Sans"/>
                <a:sym typeface="PT Sans"/>
              </a:rPr>
              <a:t>Nutzung von Daten zur Unterstützung der Interessenvertretung</a:t>
            </a:r>
            <a:endParaRPr dirty="0">
              <a:solidFill>
                <a:srgbClr val="FFFFFF"/>
              </a:solidFill>
              <a:latin typeface="PT Sans"/>
              <a:ea typeface="PT Sans"/>
              <a:cs typeface="PT Sans"/>
              <a:sym typeface="PT Sans"/>
            </a:endParaRPr>
          </a:p>
        </p:txBody>
      </p:sp>
      <p:sp>
        <p:nvSpPr>
          <p:cNvPr id="467" name="Google Shape;467;p58"/>
          <p:cNvSpPr/>
          <p:nvPr/>
        </p:nvSpPr>
        <p:spPr>
          <a:xfrm>
            <a:off x="4114475" y="2587975"/>
            <a:ext cx="373500" cy="543000"/>
          </a:xfrm>
          <a:prstGeom prst="rightArrow">
            <a:avLst>
              <a:gd name="adj1" fmla="val 50000"/>
              <a:gd name="adj2" fmla="val 50000"/>
            </a:avLst>
          </a:prstGeom>
          <a:solidFill>
            <a:srgbClr val="FFFFFF"/>
          </a:solidFill>
          <a:ln w="38100" cap="flat" cmpd="sng">
            <a:solidFill>
              <a:srgbClr val="007BA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68" name="Google Shape;468;p58"/>
          <p:cNvSpPr txBox="1"/>
          <p:nvPr/>
        </p:nvSpPr>
        <p:spPr>
          <a:xfrm>
            <a:off x="1307321" y="4677350"/>
            <a:ext cx="24846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dirty="0">
                <a:solidFill>
                  <a:srgbClr val="007BA3"/>
                </a:solidFill>
                <a:latin typeface="PT Sans"/>
                <a:ea typeface="PT Sans"/>
                <a:cs typeface="PT Sans"/>
                <a:sym typeface="PT Sans"/>
              </a:rPr>
              <a:t>Nutzung von Daten zur Unterstützung von Managemententscheidungen</a:t>
            </a:r>
            <a:endParaRPr dirty="0">
              <a:solidFill>
                <a:srgbClr val="007BA3"/>
              </a:solidFill>
              <a:latin typeface="PT Sans"/>
              <a:ea typeface="PT Sans"/>
              <a:cs typeface="PT Sans"/>
              <a:sym typeface="PT Sans"/>
            </a:endParaRPr>
          </a:p>
        </p:txBody>
      </p:sp>
      <p:sp>
        <p:nvSpPr>
          <p:cNvPr id="469" name="Google Shape;469;p58"/>
          <p:cNvSpPr/>
          <p:nvPr/>
        </p:nvSpPr>
        <p:spPr>
          <a:xfrm>
            <a:off x="4114475" y="4651625"/>
            <a:ext cx="373500" cy="543000"/>
          </a:xfrm>
          <a:prstGeom prst="rightArrow">
            <a:avLst>
              <a:gd name="adj1" fmla="val 50000"/>
              <a:gd name="adj2" fmla="val 50000"/>
            </a:avLst>
          </a:prstGeom>
          <a:solidFill>
            <a:srgbClr val="FFFFFF"/>
          </a:solidFill>
          <a:ln w="38100" cap="flat" cmpd="sng">
            <a:solidFill>
              <a:srgbClr val="007BA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70" name="Google Shape;470;p58"/>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Zwischenfazit: Beschäftigtenorientierte Gestaltung hat Grenzen (cont.)</a:t>
            </a: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59"/>
          <p:cNvSpPr txBox="1">
            <a:spLocks noGrp="1"/>
          </p:cNvSpPr>
          <p:nvPr>
            <p:ph type="title"/>
          </p:nvPr>
        </p:nvSpPr>
        <p:spPr>
          <a:xfrm>
            <a:off x="881950" y="1736775"/>
            <a:ext cx="6697200" cy="383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Welche konkreten Fragestellungen und Anwendungsfälle können die Interessen der Beschäftigten in Ihrem Betrieb unterstützen?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de-DE" dirty="0"/>
              <a:t>Wo liegen aus Ihrer Sicht aktuell die größten Herausforderungen, People Analytics im Sinne der Beschäftigten mitzugestalten? Wo sehen Sie Grenzen des positiven Potenzials von People Analytics?</a:t>
            </a:r>
            <a:endParaRPr dirty="0"/>
          </a:p>
        </p:txBody>
      </p:sp>
      <p:pic>
        <p:nvPicPr>
          <p:cNvPr id="476" name="Google Shape;476;p59"/>
          <p:cNvPicPr preferRelativeResize="0"/>
          <p:nvPr/>
        </p:nvPicPr>
        <p:blipFill>
          <a:blip r:embed="rId3">
            <a:alphaModFix/>
          </a:blip>
          <a:stretch>
            <a:fillRect/>
          </a:stretch>
        </p:blipFill>
        <p:spPr>
          <a:xfrm>
            <a:off x="7579150" y="1859775"/>
            <a:ext cx="3396225" cy="33962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60"/>
          <p:cNvSpPr txBox="1">
            <a:spLocks noGrp="1"/>
          </p:cNvSpPr>
          <p:nvPr>
            <p:ph type="title"/>
          </p:nvPr>
        </p:nvSpPr>
        <p:spPr>
          <a:xfrm>
            <a:off x="900000" y="4320000"/>
            <a:ext cx="10440000" cy="111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e-DE" dirty="0"/>
              <a:t>Kapitel 4 </a:t>
            </a:r>
            <a:endParaRPr dirty="0"/>
          </a:p>
          <a:p>
            <a:pPr marL="0" lvl="0" indent="0" algn="l" rtl="0">
              <a:spcBef>
                <a:spcPts val="0"/>
              </a:spcBef>
              <a:spcAft>
                <a:spcPts val="0"/>
              </a:spcAft>
              <a:buNone/>
            </a:pPr>
            <a:r>
              <a:rPr lang="de-DE" dirty="0"/>
              <a:t>Ausblick: Beschäftigten-geführtes People Analytics</a:t>
            </a:r>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61"/>
          <p:cNvSpPr txBox="1"/>
          <p:nvPr/>
        </p:nvSpPr>
        <p:spPr>
          <a:xfrm>
            <a:off x="900000" y="1337375"/>
            <a:ext cx="9438300" cy="410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5100" b="1" dirty="0">
                <a:solidFill>
                  <a:schemeClr val="lt1"/>
                </a:solidFill>
                <a:latin typeface="PT Sans"/>
                <a:ea typeface="PT Sans"/>
                <a:cs typeface="PT Sans"/>
                <a:sym typeface="PT Sans"/>
              </a:rPr>
              <a:t>Was ist mit dringenden Fragen der Beschäftigten und ihrer Vertreter:innen? Inwieweit können Daten dazu beitragen, diese zu beantworten?</a:t>
            </a:r>
            <a:endParaRPr sz="5100" b="1" dirty="0">
              <a:solidFill>
                <a:schemeClr val="lt1"/>
              </a:solidFill>
              <a:latin typeface="PT Sans"/>
              <a:ea typeface="PT Sans"/>
              <a:cs typeface="PT Sans"/>
              <a:sym typeface="PT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62"/>
          <p:cNvSpPr/>
          <p:nvPr/>
        </p:nvSpPr>
        <p:spPr>
          <a:xfrm>
            <a:off x="332225" y="332225"/>
            <a:ext cx="11532900" cy="6181500"/>
          </a:xfrm>
          <a:prstGeom prst="rect">
            <a:avLst/>
          </a:prstGeom>
          <a:noFill/>
          <a:ln w="38100" cap="flat" cmpd="sng">
            <a:solidFill>
              <a:srgbClr val="A2198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492" name="Google Shape;492;p62"/>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solidFill>
                  <a:srgbClr val="4A4A4C"/>
                </a:solidFill>
              </a:rPr>
              <a:t>Perspektivwec</a:t>
            </a:r>
            <a:r>
              <a:rPr lang="de-DE" dirty="0"/>
              <a:t>hsel: Der Weg zur datengestützten Arbeitnehmervertretung?</a:t>
            </a:r>
            <a:endParaRPr dirty="0">
              <a:solidFill>
                <a:srgbClr val="4A4A4C"/>
              </a:solidFill>
            </a:endParaRPr>
          </a:p>
        </p:txBody>
      </p:sp>
      <p:sp>
        <p:nvSpPr>
          <p:cNvPr id="493" name="Google Shape;493;p62"/>
          <p:cNvSpPr txBox="1">
            <a:spLocks noGrp="1"/>
          </p:cNvSpPr>
          <p:nvPr>
            <p:ph type="body" idx="1"/>
          </p:nvPr>
        </p:nvSpPr>
        <p:spPr>
          <a:xfrm>
            <a:off x="900000" y="1866900"/>
            <a:ext cx="71973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accent3"/>
              </a:buClr>
              <a:buSzPts val="1800"/>
              <a:buChar char="●"/>
            </a:pPr>
            <a:r>
              <a:rPr lang="de-DE" dirty="0"/>
              <a:t>Beschäftigtenbezogene Daten zur Unterstützung der Interessenvertretung zu nutzen, ist keine neue Idee: Umfragen unter ihren Mitgliedern sind z. B. eine bewährte Methode von Gewerkschaften</a:t>
            </a:r>
            <a:endParaRPr dirty="0"/>
          </a:p>
          <a:p>
            <a:pPr marL="457200" lvl="0" indent="-342900" algn="l" rtl="0">
              <a:spcBef>
                <a:spcPts val="0"/>
              </a:spcBef>
              <a:spcAft>
                <a:spcPts val="0"/>
              </a:spcAft>
              <a:buClr>
                <a:schemeClr val="accent3"/>
              </a:buClr>
              <a:buSzPts val="1800"/>
              <a:buChar char="●"/>
            </a:pPr>
            <a:r>
              <a:rPr lang="de-DE" dirty="0"/>
              <a:t>Daten, die heute am Arbeitsplatz entstehen, gehen jedoch weit über die Produktion von Daten durch einfache Umfragen hinaus</a:t>
            </a:r>
            <a:endParaRPr dirty="0"/>
          </a:p>
          <a:p>
            <a:pPr marL="457200" lvl="0" indent="-342900" algn="l" rtl="0">
              <a:spcBef>
                <a:spcPts val="0"/>
              </a:spcBef>
              <a:spcAft>
                <a:spcPts val="0"/>
              </a:spcAft>
              <a:buClr>
                <a:schemeClr val="accent3"/>
              </a:buClr>
              <a:buSzPts val="1800"/>
              <a:buChar char="●"/>
            </a:pPr>
            <a:r>
              <a:rPr lang="de-DE" dirty="0"/>
              <a:t>Aktuell fließen Daten in der Regel direkt von den Beschäftigten an ihre Arbeitgeber</a:t>
            </a:r>
            <a:endParaRPr dirty="0"/>
          </a:p>
          <a:p>
            <a:pPr marL="914400" lvl="1" indent="-342900" algn="l" rtl="0">
              <a:spcBef>
                <a:spcPts val="0"/>
              </a:spcBef>
              <a:spcAft>
                <a:spcPts val="0"/>
              </a:spcAft>
              <a:buSzPts val="1800"/>
              <a:buChar char="○"/>
            </a:pPr>
            <a:r>
              <a:rPr lang="de-DE" dirty="0"/>
              <a:t>dies kann zu einer Datenasymmetrie und einem Informationsnachteil führen</a:t>
            </a:r>
            <a:endParaRPr dirty="0"/>
          </a:p>
          <a:p>
            <a:pPr marL="457200" lvl="0" indent="-342900" algn="l" rtl="0">
              <a:spcBef>
                <a:spcPts val="0"/>
              </a:spcBef>
              <a:spcAft>
                <a:spcPts val="1000"/>
              </a:spcAft>
              <a:buClr>
                <a:schemeClr val="accent3"/>
              </a:buClr>
              <a:buSzPts val="1800"/>
              <a:buChar char="●"/>
            </a:pPr>
            <a:r>
              <a:rPr lang="de-DE" dirty="0"/>
              <a:t>People Analytics kann aussagekräftige Einblicke liefern, die wiederum als Grundlage für Managemententscheidungen dienen</a:t>
            </a:r>
            <a:endParaRPr dirty="0"/>
          </a:p>
        </p:txBody>
      </p:sp>
      <p:sp>
        <p:nvSpPr>
          <p:cNvPr id="494" name="Google Shape;494;p62"/>
          <p:cNvSpPr txBox="1"/>
          <p:nvPr/>
        </p:nvSpPr>
        <p:spPr>
          <a:xfrm>
            <a:off x="976200" y="6133775"/>
            <a:ext cx="10440000" cy="461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738"/>
              </a:spcAft>
              <a:buNone/>
            </a:pPr>
            <a:r>
              <a:rPr lang="de-DE" sz="1600" dirty="0">
                <a:solidFill>
                  <a:srgbClr val="4A4A4C"/>
                </a:solidFill>
                <a:latin typeface="PT Sans"/>
                <a:ea typeface="PT Sans"/>
                <a:cs typeface="PT Sans"/>
                <a:sym typeface="PT Sans"/>
              </a:rPr>
              <a:t>vgl. Calacci, 2022; Leonardi, 2021; Mateescu, 2023</a:t>
            </a:r>
            <a:endParaRPr sz="1600" dirty="0">
              <a:solidFill>
                <a:srgbClr val="4A4A4C"/>
              </a:solidFill>
              <a:latin typeface="PT Sans"/>
              <a:ea typeface="PT Sans"/>
              <a:cs typeface="PT Sans"/>
              <a:sym typeface="PT Sans"/>
            </a:endParaRPr>
          </a:p>
        </p:txBody>
      </p:sp>
      <p:pic>
        <p:nvPicPr>
          <p:cNvPr id="495" name="Google Shape;495;p62"/>
          <p:cNvPicPr preferRelativeResize="0"/>
          <p:nvPr/>
        </p:nvPicPr>
        <p:blipFill>
          <a:blip r:embed="rId3">
            <a:alphaModFix/>
          </a:blip>
          <a:stretch>
            <a:fillRect/>
          </a:stretch>
        </p:blipFill>
        <p:spPr>
          <a:xfrm>
            <a:off x="8392925" y="2458575"/>
            <a:ext cx="2763801" cy="276380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63"/>
          <p:cNvSpPr/>
          <p:nvPr/>
        </p:nvSpPr>
        <p:spPr>
          <a:xfrm>
            <a:off x="332225" y="332225"/>
            <a:ext cx="11532900" cy="6181500"/>
          </a:xfrm>
          <a:prstGeom prst="rect">
            <a:avLst/>
          </a:prstGeom>
          <a:noFill/>
          <a:ln w="38100" cap="flat" cmpd="sng">
            <a:solidFill>
              <a:srgbClr val="A2198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501" name="Google Shape;501;p63"/>
          <p:cNvSpPr txBox="1"/>
          <p:nvPr/>
        </p:nvSpPr>
        <p:spPr>
          <a:xfrm>
            <a:off x="900000" y="890300"/>
            <a:ext cx="10440000" cy="50625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endParaRPr sz="1800" dirty="0">
              <a:solidFill>
                <a:srgbClr val="4A4A4C"/>
              </a:solidFill>
              <a:latin typeface="PT Sans"/>
              <a:ea typeface="PT Sans"/>
              <a:cs typeface="PT Sans"/>
              <a:sym typeface="PT Sans"/>
            </a:endParaRPr>
          </a:p>
          <a:p>
            <a:pPr marL="457200" lvl="0" indent="0" algn="r" rtl="0">
              <a:lnSpc>
                <a:spcPct val="115000"/>
              </a:lnSpc>
              <a:spcBef>
                <a:spcPts val="738"/>
              </a:spcBef>
              <a:spcAft>
                <a:spcPts val="738"/>
              </a:spcAft>
              <a:buNone/>
            </a:pPr>
            <a:r>
              <a:rPr lang="de-DE" sz="1800" dirty="0">
                <a:solidFill>
                  <a:srgbClr val="4A4A4C"/>
                </a:solidFill>
                <a:latin typeface="PT Sans"/>
                <a:ea typeface="PT Sans"/>
                <a:cs typeface="PT Sans"/>
                <a:sym typeface="PT Sans"/>
              </a:rPr>
              <a:t>— aus einem Interview mit eine:r Betriebsrät:in</a:t>
            </a:r>
            <a:endParaRPr sz="1800" dirty="0">
              <a:solidFill>
                <a:srgbClr val="4A4A4C"/>
              </a:solidFill>
              <a:latin typeface="PT Sans"/>
              <a:ea typeface="PT Sans"/>
              <a:cs typeface="PT Sans"/>
              <a:sym typeface="PT Sans"/>
            </a:endParaRPr>
          </a:p>
        </p:txBody>
      </p:sp>
      <p:sp>
        <p:nvSpPr>
          <p:cNvPr id="502" name="Google Shape;502;p63"/>
          <p:cNvSpPr/>
          <p:nvPr/>
        </p:nvSpPr>
        <p:spPr>
          <a:xfrm>
            <a:off x="588175" y="661700"/>
            <a:ext cx="10202700" cy="4477800"/>
          </a:xfrm>
          <a:prstGeom prst="wedgeRoundRectCallout">
            <a:avLst>
              <a:gd name="adj1" fmla="val -2859"/>
              <a:gd name="adj2" fmla="val 63875"/>
              <a:gd name="adj3" fmla="val 0"/>
            </a:avLst>
          </a:prstGeom>
          <a:solidFill>
            <a:schemeClr val="accent3"/>
          </a:solidFill>
          <a:ln>
            <a:noFill/>
          </a:ln>
        </p:spPr>
        <p:txBody>
          <a:bodyPr spcFirstLastPara="1" wrap="square" lIns="91425" tIns="91425" rIns="91425" bIns="91425" anchor="ctr" anchorCtr="0">
            <a:noAutofit/>
          </a:bodyPr>
          <a:lstStyle/>
          <a:p>
            <a:pPr lvl="0" algn="ctr">
              <a:lnSpc>
                <a:spcPct val="115000"/>
              </a:lnSpc>
              <a:spcAft>
                <a:spcPts val="738"/>
              </a:spcAft>
            </a:pPr>
            <a:r>
              <a:rPr lang="de-DE" sz="2200" dirty="0">
                <a:solidFill>
                  <a:schemeClr val="lt1"/>
                </a:solidFill>
                <a:latin typeface="PT Sans"/>
                <a:ea typeface="PT Sans"/>
                <a:cs typeface="PT Sans"/>
                <a:sym typeface="PT Sans"/>
              </a:rPr>
              <a:t>„Ich sehe durchaus viele Chancen, [...] dass man möglicherweise tatsächlich Daten, die uns zugänglich sind, in anderer Form aufbereiten kann. [...] [Sodass man] Einzelbeobachtungen, die man typischerweise hat, ‚da wird jemand benachteiligt, weil er in Teilzeit ist‘ oder ‚da wird jemand benachteiligt, weil er Männlein, Weiblein [...] ist‘, dass man das mit [...] einer gewissen statistischen Größe unterfüttern kann [...]. </a:t>
            </a:r>
            <a:r>
              <a:rPr lang="de-DE" sz="2200" b="1" dirty="0">
                <a:solidFill>
                  <a:schemeClr val="lt1"/>
                </a:solidFill>
                <a:latin typeface="PT Sans"/>
                <a:ea typeface="PT Sans"/>
                <a:cs typeface="PT Sans"/>
                <a:sym typeface="PT Sans"/>
              </a:rPr>
              <a:t>[D]as wirkt immer ganz anders, wenn ich da mit Zahlen, Daten, Fakten aufwarten kann </a:t>
            </a:r>
            <a:r>
              <a:rPr lang="de-DE" sz="2200" dirty="0">
                <a:solidFill>
                  <a:schemeClr val="lt1"/>
                </a:solidFill>
                <a:latin typeface="PT Sans"/>
                <a:ea typeface="PT Sans"/>
                <a:cs typeface="PT Sans"/>
                <a:sym typeface="PT Sans"/>
              </a:rPr>
              <a:t>und sagen kann ‚hier, guck mal, von [...] 100 Teilzeitkräften hat nur einer tatsächlich es [...] geschafft, eine Karriere zu gehen‘. [...] </a:t>
            </a:r>
            <a:r>
              <a:rPr lang="de-DE" sz="2200" b="1" dirty="0">
                <a:solidFill>
                  <a:schemeClr val="lt1"/>
                </a:solidFill>
                <a:latin typeface="PT Sans"/>
                <a:ea typeface="PT Sans"/>
                <a:cs typeface="PT Sans"/>
                <a:sym typeface="PT Sans"/>
              </a:rPr>
              <a:t>[D]a könnte man, glaub ich, mit [...] geschickten Datenanalysen und Auswertungen, [...] sicherlich auch anders Arbeitnehmervertretungsarbeit machen</a:t>
            </a:r>
            <a:r>
              <a:rPr lang="de-DE" sz="2200" dirty="0">
                <a:solidFill>
                  <a:schemeClr val="lt1"/>
                </a:solidFill>
                <a:latin typeface="PT Sans"/>
                <a:ea typeface="PT Sans"/>
                <a:cs typeface="PT Sans"/>
                <a:sym typeface="PT Sans"/>
              </a:rPr>
              <a:t>.“</a:t>
            </a:r>
            <a:endParaRPr dirty="0">
              <a:solidFill>
                <a:schemeClr val="lt1"/>
              </a:solidFill>
              <a:latin typeface="PT Sans"/>
              <a:ea typeface="PT Sans"/>
              <a:cs typeface="PT Sans"/>
              <a:sym typeface="PT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64"/>
          <p:cNvSpPr/>
          <p:nvPr/>
        </p:nvSpPr>
        <p:spPr>
          <a:xfrm>
            <a:off x="332225" y="332225"/>
            <a:ext cx="11532900" cy="6181500"/>
          </a:xfrm>
          <a:prstGeom prst="rect">
            <a:avLst/>
          </a:prstGeom>
          <a:noFill/>
          <a:ln w="38100" cap="flat" cmpd="sng">
            <a:solidFill>
              <a:srgbClr val="A2198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508" name="Google Shape;508;p64"/>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Möglichkeiten des Datenzugangs</a:t>
            </a:r>
            <a:endParaRPr dirty="0"/>
          </a:p>
        </p:txBody>
      </p:sp>
      <p:sp>
        <p:nvSpPr>
          <p:cNvPr id="509" name="Google Shape;509;p64"/>
          <p:cNvSpPr txBox="1">
            <a:spLocks noGrp="1"/>
          </p:cNvSpPr>
          <p:nvPr>
            <p:ph type="body" idx="1"/>
          </p:nvPr>
        </p:nvSpPr>
        <p:spPr>
          <a:xfrm>
            <a:off x="900000" y="1866900"/>
            <a:ext cx="10440000" cy="1110600"/>
          </a:xfrm>
          <a:prstGeom prst="rect">
            <a:avLst/>
          </a:prstGeom>
        </p:spPr>
        <p:txBody>
          <a:bodyPr spcFirstLastPara="1" wrap="square" lIns="91425" tIns="91425" rIns="91425" bIns="91425" anchor="t" anchorCtr="0">
            <a:noAutofit/>
          </a:bodyPr>
          <a:lstStyle/>
          <a:p>
            <a:pPr marL="0" lvl="0" indent="0" algn="l" rtl="0">
              <a:spcBef>
                <a:spcPts val="0"/>
              </a:spcBef>
              <a:spcAft>
                <a:spcPts val="738"/>
              </a:spcAft>
              <a:buNone/>
            </a:pPr>
            <a:r>
              <a:rPr lang="de-DE" dirty="0"/>
              <a:t>Der Zugang zu Informationen ist für die Arbeit von Arbeitnehmervertretungen von großer Bedeutung. Wenn sie also beschäftigtenbezogene Daten benötigen, z. B. um Überstunden nachzuweisen, wie können sie Zugang zu diesen Daten erhalten?</a:t>
            </a:r>
            <a:endParaRPr dirty="0"/>
          </a:p>
        </p:txBody>
      </p:sp>
      <p:sp>
        <p:nvSpPr>
          <p:cNvPr id="510" name="Google Shape;510;p64"/>
          <p:cNvSpPr/>
          <p:nvPr/>
        </p:nvSpPr>
        <p:spPr>
          <a:xfrm>
            <a:off x="993888" y="3178625"/>
            <a:ext cx="4688100" cy="2966700"/>
          </a:xfrm>
          <a:prstGeom prst="roundRect">
            <a:avLst>
              <a:gd name="adj" fmla="val 16667"/>
            </a:avLst>
          </a:prstGeom>
          <a:solidFill>
            <a:schemeClr val="lt2"/>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800" b="1" dirty="0">
                <a:solidFill>
                  <a:schemeClr val="accent3"/>
                </a:solidFill>
                <a:latin typeface="PT Sans"/>
                <a:ea typeface="PT Sans"/>
                <a:cs typeface="PT Sans"/>
                <a:sym typeface="PT Sans"/>
              </a:rPr>
              <a:t>Möglichkeit 1: Vorhandene Daten bei Arbeitgeber anfordern </a:t>
            </a:r>
            <a:endParaRPr sz="1800" b="1" dirty="0">
              <a:solidFill>
                <a:schemeClr val="accent3"/>
              </a:solidFill>
              <a:latin typeface="PT Sans"/>
              <a:ea typeface="PT Sans"/>
              <a:cs typeface="PT Sans"/>
              <a:sym typeface="PT Sans"/>
            </a:endParaRPr>
          </a:p>
          <a:p>
            <a:pPr marL="0" lvl="0" indent="0" algn="l" rtl="0">
              <a:spcBef>
                <a:spcPts val="0"/>
              </a:spcBef>
              <a:spcAft>
                <a:spcPts val="0"/>
              </a:spcAft>
              <a:buNone/>
            </a:pPr>
            <a:endParaRPr sz="1800" dirty="0">
              <a:solidFill>
                <a:srgbClr val="4A4A4C"/>
              </a:solidFill>
              <a:latin typeface="PT Sans"/>
              <a:ea typeface="PT Sans"/>
              <a:cs typeface="PT Sans"/>
              <a:sym typeface="PT Sans"/>
            </a:endParaRPr>
          </a:p>
          <a:p>
            <a:pPr marL="0" lvl="0" indent="0" algn="ctr" rtl="0">
              <a:spcBef>
                <a:spcPts val="0"/>
              </a:spcBef>
              <a:spcAft>
                <a:spcPts val="0"/>
              </a:spcAft>
              <a:buNone/>
            </a:pPr>
            <a:r>
              <a:rPr lang="de-DE" sz="1800" b="1" dirty="0">
                <a:solidFill>
                  <a:srgbClr val="4A4A4C"/>
                </a:solidFill>
                <a:latin typeface="PT Sans"/>
                <a:ea typeface="PT Sans"/>
                <a:cs typeface="PT Sans"/>
                <a:sym typeface="PT Sans"/>
              </a:rPr>
              <a:t>Beispiel:</a:t>
            </a:r>
            <a:r>
              <a:rPr lang="de-DE" sz="1800" dirty="0">
                <a:solidFill>
                  <a:srgbClr val="4A4A4C"/>
                </a:solidFill>
                <a:latin typeface="PT Sans"/>
                <a:ea typeface="PT Sans"/>
                <a:cs typeface="PT Sans"/>
                <a:sym typeface="PT Sans"/>
              </a:rPr>
              <a:t> Anforderung von Analysen über die Vielfalt und Diversität im Unternehmen</a:t>
            </a:r>
            <a:endParaRPr sz="1800" dirty="0">
              <a:solidFill>
                <a:srgbClr val="4A4A4C"/>
              </a:solidFill>
              <a:latin typeface="PT Sans"/>
              <a:ea typeface="PT Sans"/>
              <a:cs typeface="PT Sans"/>
              <a:sym typeface="PT Sans"/>
            </a:endParaRPr>
          </a:p>
          <a:p>
            <a:pPr marL="0" lvl="0" indent="0" algn="ctr" rtl="0">
              <a:spcBef>
                <a:spcPts val="1000"/>
              </a:spcBef>
              <a:spcAft>
                <a:spcPts val="0"/>
              </a:spcAft>
              <a:buNone/>
            </a:pPr>
            <a:r>
              <a:rPr lang="de-DE" sz="1800" b="1" dirty="0">
                <a:solidFill>
                  <a:srgbClr val="4A4A4C"/>
                </a:solidFill>
                <a:latin typeface="PT Sans"/>
                <a:ea typeface="PT Sans"/>
                <a:cs typeface="PT Sans"/>
                <a:sym typeface="PT Sans"/>
              </a:rPr>
              <a:t>Herausforderung</a:t>
            </a:r>
            <a:r>
              <a:rPr lang="de-DE" sz="1800" dirty="0">
                <a:solidFill>
                  <a:srgbClr val="4A4A4C"/>
                </a:solidFill>
                <a:latin typeface="PT Sans"/>
                <a:ea typeface="PT Sans"/>
                <a:cs typeface="PT Sans"/>
                <a:sym typeface="PT Sans"/>
              </a:rPr>
              <a:t>: erfordert Bereitschaft zur Zusammenarbeit des Arbeitgebers; Daten sind vom Management kuratiert</a:t>
            </a:r>
            <a:endParaRPr sz="1800" dirty="0">
              <a:solidFill>
                <a:srgbClr val="4A4A4C"/>
              </a:solidFill>
              <a:latin typeface="PT Sans"/>
              <a:ea typeface="PT Sans"/>
              <a:cs typeface="PT Sans"/>
              <a:sym typeface="PT Sans"/>
            </a:endParaRPr>
          </a:p>
        </p:txBody>
      </p:sp>
      <p:sp>
        <p:nvSpPr>
          <p:cNvPr id="511" name="Google Shape;511;p64"/>
          <p:cNvSpPr/>
          <p:nvPr/>
        </p:nvSpPr>
        <p:spPr>
          <a:xfrm>
            <a:off x="6525182" y="3178625"/>
            <a:ext cx="4688100" cy="2966700"/>
          </a:xfrm>
          <a:prstGeom prst="roundRect">
            <a:avLst>
              <a:gd name="adj" fmla="val 16667"/>
            </a:avLst>
          </a:prstGeom>
          <a:solidFill>
            <a:schemeClr val="lt2"/>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800" b="1" dirty="0">
                <a:solidFill>
                  <a:schemeClr val="accent3"/>
                </a:solidFill>
                <a:latin typeface="PT Sans"/>
                <a:ea typeface="PT Sans"/>
                <a:cs typeface="PT Sans"/>
                <a:sym typeface="PT Sans"/>
              </a:rPr>
              <a:t>Möglichkeit 2: Eigene Daten produzieren</a:t>
            </a:r>
            <a:endParaRPr sz="1800" b="1" dirty="0">
              <a:solidFill>
                <a:schemeClr val="accent3"/>
              </a:solidFill>
              <a:latin typeface="PT Sans"/>
              <a:ea typeface="PT Sans"/>
              <a:cs typeface="PT Sans"/>
              <a:sym typeface="PT Sans"/>
            </a:endParaRPr>
          </a:p>
          <a:p>
            <a:pPr marL="0" lvl="0" indent="0" algn="ctr" rtl="0">
              <a:spcBef>
                <a:spcPts val="0"/>
              </a:spcBef>
              <a:spcAft>
                <a:spcPts val="0"/>
              </a:spcAft>
              <a:buNone/>
            </a:pPr>
            <a:endParaRPr sz="1800" dirty="0">
              <a:solidFill>
                <a:srgbClr val="4A4A4C"/>
              </a:solidFill>
              <a:latin typeface="PT Sans"/>
              <a:ea typeface="PT Sans"/>
              <a:cs typeface="PT Sans"/>
              <a:sym typeface="PT Sans"/>
            </a:endParaRPr>
          </a:p>
          <a:p>
            <a:pPr marL="0" lvl="0" indent="0" algn="ctr" rtl="0">
              <a:spcBef>
                <a:spcPts val="0"/>
              </a:spcBef>
              <a:spcAft>
                <a:spcPts val="0"/>
              </a:spcAft>
              <a:buNone/>
            </a:pPr>
            <a:r>
              <a:rPr lang="de-DE" sz="1800" b="1" dirty="0">
                <a:solidFill>
                  <a:srgbClr val="4A4A4C"/>
                </a:solidFill>
                <a:latin typeface="PT Sans"/>
                <a:ea typeface="PT Sans"/>
                <a:cs typeface="PT Sans"/>
                <a:sym typeface="PT Sans"/>
              </a:rPr>
              <a:t>Beispiel</a:t>
            </a:r>
            <a:r>
              <a:rPr lang="de-DE" sz="1800" dirty="0">
                <a:solidFill>
                  <a:srgbClr val="4A4A4C"/>
                </a:solidFill>
                <a:latin typeface="PT Sans"/>
                <a:ea typeface="PT Sans"/>
                <a:cs typeface="PT Sans"/>
                <a:sym typeface="PT Sans"/>
              </a:rPr>
              <a:t>: Umfragen des Betriebsrats zu Erfahrungen, Meinungen und Wünschen von Beschäftigten </a:t>
            </a:r>
            <a:endParaRPr sz="1800" dirty="0">
              <a:solidFill>
                <a:srgbClr val="4A4A4C"/>
              </a:solidFill>
              <a:latin typeface="PT Sans"/>
              <a:ea typeface="PT Sans"/>
              <a:cs typeface="PT Sans"/>
              <a:sym typeface="PT Sans"/>
            </a:endParaRPr>
          </a:p>
          <a:p>
            <a:pPr marL="0" lvl="0" indent="0" algn="ctr" rtl="0">
              <a:spcBef>
                <a:spcPts val="1000"/>
              </a:spcBef>
              <a:spcAft>
                <a:spcPts val="1000"/>
              </a:spcAft>
              <a:buNone/>
            </a:pPr>
            <a:r>
              <a:rPr lang="de-DE" sz="1800" b="1" dirty="0">
                <a:solidFill>
                  <a:srgbClr val="4A4A4C"/>
                </a:solidFill>
                <a:latin typeface="PT Sans"/>
                <a:ea typeface="PT Sans"/>
                <a:cs typeface="PT Sans"/>
                <a:sym typeface="PT Sans"/>
              </a:rPr>
              <a:t>Herausforderung</a:t>
            </a:r>
            <a:r>
              <a:rPr lang="de-DE" sz="1800" dirty="0">
                <a:solidFill>
                  <a:srgbClr val="4A4A4C"/>
                </a:solidFill>
                <a:latin typeface="PT Sans"/>
                <a:ea typeface="PT Sans"/>
                <a:cs typeface="PT Sans"/>
                <a:sym typeface="PT Sans"/>
              </a:rPr>
              <a:t>: ermöglicht mehr Kontrolle, erfordert jedoch auch deutlich mehr Ressourcen</a:t>
            </a:r>
            <a:endParaRPr sz="1800" dirty="0">
              <a:solidFill>
                <a:srgbClr val="4A4A4C"/>
              </a:solidFill>
              <a:latin typeface="PT Sans"/>
              <a:ea typeface="PT Sans"/>
              <a:cs typeface="PT Sans"/>
              <a:sym typeface="PT Sans"/>
            </a:endParaRPr>
          </a:p>
        </p:txBody>
      </p:sp>
      <p:sp>
        <p:nvSpPr>
          <p:cNvPr id="512" name="Google Shape;512;p64"/>
          <p:cNvSpPr txBox="1"/>
          <p:nvPr/>
        </p:nvSpPr>
        <p:spPr>
          <a:xfrm>
            <a:off x="976200" y="6133775"/>
            <a:ext cx="10440000" cy="461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738"/>
              </a:spcAft>
              <a:buNone/>
            </a:pPr>
            <a:r>
              <a:rPr lang="de-DE" sz="1600" dirty="0">
                <a:solidFill>
                  <a:srgbClr val="4A4A4C"/>
                </a:solidFill>
                <a:latin typeface="PT Sans"/>
                <a:ea typeface="PT Sans"/>
                <a:cs typeface="PT Sans"/>
                <a:sym typeface="PT Sans"/>
              </a:rPr>
              <a:t>vgl. Calacci, 2022</a:t>
            </a:r>
            <a:endParaRPr sz="1600" dirty="0">
              <a:solidFill>
                <a:srgbClr val="4A4A4C"/>
              </a:solidFill>
              <a:latin typeface="PT Sans"/>
              <a:ea typeface="PT Sans"/>
              <a:cs typeface="PT Sans"/>
              <a:sym typeface="PT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65"/>
          <p:cNvSpPr/>
          <p:nvPr/>
        </p:nvSpPr>
        <p:spPr>
          <a:xfrm>
            <a:off x="332225" y="332225"/>
            <a:ext cx="11532900" cy="6181500"/>
          </a:xfrm>
          <a:prstGeom prst="rect">
            <a:avLst/>
          </a:prstGeom>
          <a:noFill/>
          <a:ln w="38100" cap="flat" cmpd="sng">
            <a:solidFill>
              <a:srgbClr val="A2198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518" name="Google Shape;518;p65"/>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Praxisbeispiel #1: WeClock App</a:t>
            </a:r>
            <a:endParaRPr sz="2200" b="1" dirty="0">
              <a:solidFill>
                <a:srgbClr val="4A4A4C"/>
              </a:solidFill>
              <a:latin typeface="PT Sans"/>
              <a:ea typeface="PT Sans"/>
              <a:cs typeface="PT Sans"/>
              <a:sym typeface="PT Sans"/>
            </a:endParaRPr>
          </a:p>
        </p:txBody>
      </p:sp>
      <p:sp>
        <p:nvSpPr>
          <p:cNvPr id="519" name="Google Shape;519;p65"/>
          <p:cNvSpPr txBox="1"/>
          <p:nvPr/>
        </p:nvSpPr>
        <p:spPr>
          <a:xfrm>
            <a:off x="4465325" y="6035025"/>
            <a:ext cx="3000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sz="1800" dirty="0">
                <a:solidFill>
                  <a:srgbClr val="4A4A4C"/>
                </a:solidFill>
                <a:uFill>
                  <a:noFill/>
                </a:uFill>
                <a:latin typeface="PT Sans"/>
                <a:ea typeface="PT Sans"/>
                <a:cs typeface="PT Sans"/>
                <a:sym typeface="PT Sans"/>
                <a:hlinkClick r:id="rId3">
                  <a:extLst>
                    <a:ext uri="{A12FA001-AC4F-418D-AE19-62706E023703}">
                      <ahyp:hlinkClr xmlns:ahyp="http://schemas.microsoft.com/office/drawing/2018/hyperlinkcolor" val="tx"/>
                    </a:ext>
                  </a:extLst>
                </a:hlinkClick>
              </a:rPr>
              <a:t>https://weclock.it/</a:t>
            </a:r>
            <a:endParaRPr sz="1800" dirty="0">
              <a:solidFill>
                <a:srgbClr val="4A4A4C"/>
              </a:solidFill>
              <a:latin typeface="PT Sans"/>
              <a:ea typeface="PT Sans"/>
              <a:cs typeface="PT Sans"/>
              <a:sym typeface="PT Sans"/>
            </a:endParaRPr>
          </a:p>
        </p:txBody>
      </p:sp>
      <p:sp>
        <p:nvSpPr>
          <p:cNvPr id="520" name="Google Shape;520;p65"/>
          <p:cNvSpPr txBox="1"/>
          <p:nvPr/>
        </p:nvSpPr>
        <p:spPr>
          <a:xfrm>
            <a:off x="5427750" y="1485900"/>
            <a:ext cx="5912400" cy="40860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accent3"/>
              </a:buClr>
              <a:buSzPts val="1800"/>
              <a:buFont typeface="PT Sans"/>
              <a:buChar char="●"/>
            </a:pPr>
            <a:r>
              <a:rPr lang="de-DE" sz="1800" dirty="0">
                <a:solidFill>
                  <a:srgbClr val="4A4A4C"/>
                </a:solidFill>
                <a:latin typeface="PT Sans"/>
                <a:ea typeface="PT Sans"/>
                <a:cs typeface="PT Sans"/>
                <a:sym typeface="PT Sans"/>
              </a:rPr>
              <a:t>Self-Tracking-App für Beschäftigte zur Quantifizierung ihres Arbeitstages</a:t>
            </a:r>
            <a:endParaRPr sz="1800" dirty="0">
              <a:solidFill>
                <a:srgbClr val="4A4A4C"/>
              </a:solidFill>
              <a:latin typeface="PT Sans"/>
              <a:ea typeface="PT Sans"/>
              <a:cs typeface="PT Sans"/>
              <a:sym typeface="PT Sans"/>
            </a:endParaRPr>
          </a:p>
          <a:p>
            <a:pPr marL="457200" lvl="0" indent="-342900" algn="l" rtl="0">
              <a:lnSpc>
                <a:spcPct val="115000"/>
              </a:lnSpc>
              <a:spcBef>
                <a:spcPts val="0"/>
              </a:spcBef>
              <a:spcAft>
                <a:spcPts val="0"/>
              </a:spcAft>
              <a:buClr>
                <a:schemeClr val="accent3"/>
              </a:buClr>
              <a:buSzPts val="1800"/>
              <a:buFont typeface="PT Sans"/>
              <a:buChar char="●"/>
            </a:pPr>
            <a:r>
              <a:rPr lang="de-DE" sz="1800" dirty="0">
                <a:solidFill>
                  <a:srgbClr val="4A4A4C"/>
                </a:solidFill>
                <a:latin typeface="PT Sans"/>
                <a:ea typeface="PT Sans"/>
                <a:cs typeface="PT Sans"/>
                <a:sym typeface="PT Sans"/>
              </a:rPr>
              <a:t>z. B. um unbezahlte Arbeit, Arbeitsbelastung (körperlich, mental) und nicht genommene Pausen zu ermitteln</a:t>
            </a:r>
            <a:endParaRPr sz="1800" dirty="0">
              <a:solidFill>
                <a:srgbClr val="4A4A4C"/>
              </a:solidFill>
              <a:latin typeface="PT Sans"/>
              <a:ea typeface="PT Sans"/>
              <a:cs typeface="PT Sans"/>
              <a:sym typeface="PT Sans"/>
            </a:endParaRPr>
          </a:p>
          <a:p>
            <a:pPr marL="457200" lvl="0" indent="-342900" algn="l" rtl="0">
              <a:lnSpc>
                <a:spcPct val="115000"/>
              </a:lnSpc>
              <a:spcBef>
                <a:spcPts val="0"/>
              </a:spcBef>
              <a:spcAft>
                <a:spcPts val="0"/>
              </a:spcAft>
              <a:buClr>
                <a:schemeClr val="accent3"/>
              </a:buClr>
              <a:buSzPts val="1800"/>
              <a:buFont typeface="PT Sans"/>
              <a:buChar char="●"/>
            </a:pPr>
            <a:r>
              <a:rPr lang="de-DE" sz="1800" dirty="0">
                <a:solidFill>
                  <a:srgbClr val="4A4A4C"/>
                </a:solidFill>
                <a:latin typeface="PT Sans"/>
                <a:ea typeface="PT Sans"/>
                <a:cs typeface="PT Sans"/>
                <a:sym typeface="PT Sans"/>
              </a:rPr>
              <a:t>Erfasst standardmäßig Bewegungsdaten</a:t>
            </a:r>
            <a:endParaRPr sz="1800" dirty="0">
              <a:solidFill>
                <a:srgbClr val="4A4A4C"/>
              </a:solidFill>
              <a:latin typeface="PT Sans"/>
              <a:ea typeface="PT Sans"/>
              <a:cs typeface="PT Sans"/>
              <a:sym typeface="PT Sans"/>
            </a:endParaRPr>
          </a:p>
          <a:p>
            <a:pPr marL="457200" lvl="0" indent="-342900" algn="l" rtl="0">
              <a:lnSpc>
                <a:spcPct val="115000"/>
              </a:lnSpc>
              <a:spcBef>
                <a:spcPts val="0"/>
              </a:spcBef>
              <a:spcAft>
                <a:spcPts val="0"/>
              </a:spcAft>
              <a:buClr>
                <a:schemeClr val="accent3"/>
              </a:buClr>
              <a:buSzPts val="1800"/>
              <a:buFont typeface="PT Sans"/>
              <a:buChar char="●"/>
            </a:pPr>
            <a:r>
              <a:rPr lang="de-DE" sz="1800" dirty="0">
                <a:solidFill>
                  <a:srgbClr val="4A4A4C"/>
                </a:solidFill>
                <a:latin typeface="PT Sans"/>
                <a:ea typeface="PT Sans"/>
                <a:cs typeface="PT Sans"/>
                <a:sym typeface="PT Sans"/>
              </a:rPr>
              <a:t>Daten werden lokal auf eigenem Gerät gespeichert, aber Nutzer:innen können diese auch mit Gewerkschaften oder anderen Vertreter:innen teilen </a:t>
            </a:r>
            <a:endParaRPr sz="1800" dirty="0">
              <a:solidFill>
                <a:srgbClr val="4A4A4C"/>
              </a:solidFill>
              <a:latin typeface="PT Sans"/>
              <a:ea typeface="PT Sans"/>
              <a:cs typeface="PT Sans"/>
              <a:sym typeface="PT Sans"/>
            </a:endParaRPr>
          </a:p>
          <a:p>
            <a:pPr marL="457200" lvl="0" indent="-342900" algn="l" rtl="0">
              <a:lnSpc>
                <a:spcPct val="115000"/>
              </a:lnSpc>
              <a:spcBef>
                <a:spcPts val="0"/>
              </a:spcBef>
              <a:spcAft>
                <a:spcPts val="0"/>
              </a:spcAft>
              <a:buClr>
                <a:schemeClr val="accent3"/>
              </a:buClr>
              <a:buSzPts val="1800"/>
              <a:buFont typeface="PT Sans"/>
              <a:buChar char="●"/>
            </a:pPr>
            <a:r>
              <a:rPr lang="de-DE" sz="1800" dirty="0">
                <a:solidFill>
                  <a:srgbClr val="4A4A4C"/>
                </a:solidFill>
                <a:latin typeface="PT Sans"/>
                <a:ea typeface="PT Sans"/>
                <a:cs typeface="PT Sans"/>
                <a:sym typeface="PT Sans"/>
              </a:rPr>
              <a:t>Diese können aggregierte Daten nutzen, um eine „Data Story“ zu erzählen</a:t>
            </a:r>
            <a:endParaRPr sz="1800" dirty="0">
              <a:solidFill>
                <a:srgbClr val="4A4A4C"/>
              </a:solidFill>
              <a:latin typeface="PT Sans"/>
              <a:ea typeface="PT Sans"/>
              <a:cs typeface="PT Sans"/>
              <a:sym typeface="PT Sans"/>
            </a:endParaRPr>
          </a:p>
          <a:p>
            <a:pPr marL="457200" lvl="0" indent="-342900" algn="l" rtl="0">
              <a:lnSpc>
                <a:spcPct val="115000"/>
              </a:lnSpc>
              <a:spcBef>
                <a:spcPts val="0"/>
              </a:spcBef>
              <a:spcAft>
                <a:spcPts val="0"/>
              </a:spcAft>
              <a:buClr>
                <a:schemeClr val="accent3"/>
              </a:buClr>
              <a:buSzPts val="1800"/>
              <a:buFont typeface="PT Sans"/>
              <a:buChar char="●"/>
            </a:pPr>
            <a:r>
              <a:rPr lang="de-DE" sz="1800" dirty="0">
                <a:solidFill>
                  <a:srgbClr val="4A4A4C"/>
                </a:solidFill>
                <a:latin typeface="PT Sans"/>
                <a:ea typeface="PT Sans"/>
                <a:cs typeface="PT Sans"/>
                <a:sym typeface="PT Sans"/>
              </a:rPr>
              <a:t>Mitbegründet von UNI Global Union’s </a:t>
            </a:r>
            <a:br>
              <a:rPr lang="de-DE" sz="1800" dirty="0">
                <a:solidFill>
                  <a:srgbClr val="4A4A4C"/>
                </a:solidFill>
                <a:latin typeface="PT Sans"/>
                <a:ea typeface="PT Sans"/>
                <a:cs typeface="PT Sans"/>
                <a:sym typeface="PT Sans"/>
              </a:rPr>
            </a:br>
            <a:r>
              <a:rPr lang="de-DE" sz="1800" dirty="0">
                <a:solidFill>
                  <a:srgbClr val="4A4A4C"/>
                </a:solidFill>
                <a:latin typeface="PT Sans"/>
                <a:ea typeface="PT Sans"/>
                <a:cs typeface="PT Sans"/>
                <a:sym typeface="PT Sans"/>
              </a:rPr>
              <a:t>Young Workers’ Lab</a:t>
            </a:r>
            <a:endParaRPr sz="1800" dirty="0">
              <a:solidFill>
                <a:srgbClr val="4A4A4C"/>
              </a:solidFill>
              <a:latin typeface="PT Sans"/>
              <a:ea typeface="PT Sans"/>
              <a:cs typeface="PT Sans"/>
              <a:sym typeface="PT Sans"/>
            </a:endParaRPr>
          </a:p>
        </p:txBody>
      </p:sp>
      <p:pic>
        <p:nvPicPr>
          <p:cNvPr id="521" name="Google Shape;521;p65"/>
          <p:cNvPicPr preferRelativeResize="0"/>
          <p:nvPr/>
        </p:nvPicPr>
        <p:blipFill>
          <a:blip r:embed="rId4">
            <a:alphaModFix/>
          </a:blip>
          <a:stretch>
            <a:fillRect/>
          </a:stretch>
        </p:blipFill>
        <p:spPr>
          <a:xfrm>
            <a:off x="972400" y="1485900"/>
            <a:ext cx="3637525" cy="48546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6"/>
          <p:cNvSpPr/>
          <p:nvPr/>
        </p:nvSpPr>
        <p:spPr>
          <a:xfrm>
            <a:off x="332225" y="332225"/>
            <a:ext cx="11532900" cy="6181500"/>
          </a:xfrm>
          <a:prstGeom prst="rect">
            <a:avLst/>
          </a:prstGeom>
          <a:noFill/>
          <a:ln w="38100" cap="flat" cmpd="sng">
            <a:solidFill>
              <a:srgbClr val="A2198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527" name="Google Shape;527;p66"/>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Praxisbeispiel #2: The Time Project</a:t>
            </a:r>
            <a:endParaRPr dirty="0"/>
          </a:p>
        </p:txBody>
      </p:sp>
      <p:sp>
        <p:nvSpPr>
          <p:cNvPr id="528" name="Google Shape;528;p66"/>
          <p:cNvSpPr txBox="1"/>
          <p:nvPr/>
        </p:nvSpPr>
        <p:spPr>
          <a:xfrm>
            <a:off x="3504125" y="6035025"/>
            <a:ext cx="55863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de-DE" sz="1800" dirty="0">
                <a:solidFill>
                  <a:srgbClr val="4A4A4C"/>
                </a:solidFill>
                <a:latin typeface="PT Sans"/>
                <a:ea typeface="PT Sans"/>
                <a:cs typeface="PT Sans"/>
                <a:sym typeface="PT Sans"/>
              </a:rPr>
              <a:t>https://thetimeproject.co.uk</a:t>
            </a:r>
            <a:endParaRPr sz="1800" dirty="0">
              <a:solidFill>
                <a:srgbClr val="4A4A4C"/>
              </a:solidFill>
              <a:latin typeface="PT Sans"/>
              <a:ea typeface="PT Sans"/>
              <a:cs typeface="PT Sans"/>
              <a:sym typeface="PT Sans"/>
            </a:endParaRPr>
          </a:p>
        </p:txBody>
      </p:sp>
      <p:sp>
        <p:nvSpPr>
          <p:cNvPr id="529" name="Google Shape;529;p66"/>
          <p:cNvSpPr txBox="1">
            <a:spLocks noGrp="1"/>
          </p:cNvSpPr>
          <p:nvPr>
            <p:ph type="body" idx="1"/>
          </p:nvPr>
        </p:nvSpPr>
        <p:spPr>
          <a:xfrm>
            <a:off x="5427750" y="1485900"/>
            <a:ext cx="59124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accent3"/>
              </a:buClr>
              <a:buSzPts val="1800"/>
              <a:buChar char="●"/>
            </a:pPr>
            <a:r>
              <a:rPr lang="de-DE" dirty="0"/>
              <a:t>Anonymes Datenerfassungstool zur Bekämpfung von Überarbeitung in der TV-Branche</a:t>
            </a:r>
            <a:endParaRPr dirty="0"/>
          </a:p>
          <a:p>
            <a:pPr marL="457200" lvl="0" indent="-342900" algn="l" rtl="0">
              <a:spcBef>
                <a:spcPts val="0"/>
              </a:spcBef>
              <a:spcAft>
                <a:spcPts val="0"/>
              </a:spcAft>
              <a:buClr>
                <a:schemeClr val="accent3"/>
              </a:buClr>
              <a:buSzPts val="1800"/>
              <a:buChar char="●"/>
            </a:pPr>
            <a:r>
              <a:rPr lang="de-DE" dirty="0"/>
              <a:t>Nutzer:innen erfassen, wie viele Stunden sie pro Woche arbeiten und wie viele dieser Stunden unbezahlt sind</a:t>
            </a:r>
            <a:endParaRPr dirty="0"/>
          </a:p>
          <a:p>
            <a:pPr marL="457200" lvl="0" indent="-342900" algn="l" rtl="0">
              <a:spcBef>
                <a:spcPts val="0"/>
              </a:spcBef>
              <a:spcAft>
                <a:spcPts val="0"/>
              </a:spcAft>
              <a:buClr>
                <a:schemeClr val="accent3"/>
              </a:buClr>
              <a:buSzPts val="1800"/>
              <a:buChar char="●"/>
            </a:pPr>
            <a:r>
              <a:rPr lang="de-DE" dirty="0"/>
              <a:t>Nutzer:innen erhalten Vergleichsdaten zu ihren Arbeitsstunden und Löhnen</a:t>
            </a:r>
            <a:endParaRPr dirty="0"/>
          </a:p>
          <a:p>
            <a:pPr marL="914400" lvl="1" indent="-342900" algn="l" rtl="0">
              <a:spcBef>
                <a:spcPts val="0"/>
              </a:spcBef>
              <a:spcAft>
                <a:spcPts val="0"/>
              </a:spcAft>
              <a:buSzPts val="1800"/>
              <a:buChar char="○"/>
            </a:pPr>
            <a:r>
              <a:rPr lang="de-DE" dirty="0"/>
              <a:t>zur Verbesserung der Verhandlungsposition in individuellen Gehaltsverhandlungen</a:t>
            </a:r>
            <a:endParaRPr dirty="0"/>
          </a:p>
          <a:p>
            <a:pPr marL="457200" lvl="0" indent="-342900" algn="l" rtl="0">
              <a:spcBef>
                <a:spcPts val="0"/>
              </a:spcBef>
              <a:spcAft>
                <a:spcPts val="0"/>
              </a:spcAft>
              <a:buClr>
                <a:schemeClr val="accent3"/>
              </a:buClr>
              <a:buSzPts val="1800"/>
              <a:buChar char="●"/>
            </a:pPr>
            <a:r>
              <a:rPr lang="de-DE" dirty="0"/>
              <a:t>Aggregierte Daten können Überarbeitung in der Branche nachweisen und zur Durchsetzung besserer Arbeitsbedingungen genutzt werden</a:t>
            </a:r>
            <a:endParaRPr dirty="0"/>
          </a:p>
        </p:txBody>
      </p:sp>
      <p:pic>
        <p:nvPicPr>
          <p:cNvPr id="530" name="Google Shape;530;p66"/>
          <p:cNvPicPr preferRelativeResize="0"/>
          <p:nvPr/>
        </p:nvPicPr>
        <p:blipFill rotWithShape="1">
          <a:blip r:embed="rId3">
            <a:alphaModFix/>
          </a:blip>
          <a:srcRect r="7158"/>
          <a:stretch/>
        </p:blipFill>
        <p:spPr>
          <a:xfrm>
            <a:off x="900000" y="1788638"/>
            <a:ext cx="4415452" cy="313972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67"/>
          <p:cNvSpPr/>
          <p:nvPr/>
        </p:nvSpPr>
        <p:spPr>
          <a:xfrm>
            <a:off x="332225" y="332225"/>
            <a:ext cx="11532900" cy="6181500"/>
          </a:xfrm>
          <a:prstGeom prst="rect">
            <a:avLst/>
          </a:prstGeom>
          <a:noFill/>
          <a:ln w="38100" cap="flat" cmpd="sng">
            <a:solidFill>
              <a:srgbClr val="A2198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cxnSp>
        <p:nvCxnSpPr>
          <p:cNvPr id="536" name="Google Shape;536;p67"/>
          <p:cNvCxnSpPr>
            <a:stCxn id="537" idx="0"/>
            <a:endCxn id="538" idx="1"/>
          </p:cNvCxnSpPr>
          <p:nvPr/>
        </p:nvCxnSpPr>
        <p:spPr>
          <a:xfrm rot="10800000" flipH="1">
            <a:off x="6481450" y="3351700"/>
            <a:ext cx="2005500" cy="107400"/>
          </a:xfrm>
          <a:prstGeom prst="straightConnector1">
            <a:avLst/>
          </a:prstGeom>
          <a:noFill/>
          <a:ln w="28575" cap="flat" cmpd="sng">
            <a:solidFill>
              <a:srgbClr val="A2198D"/>
            </a:solidFill>
            <a:prstDash val="solid"/>
            <a:round/>
            <a:headEnd type="none" w="med" len="med"/>
            <a:tailEnd type="none" w="med" len="med"/>
          </a:ln>
        </p:spPr>
      </p:cxnSp>
      <p:cxnSp>
        <p:nvCxnSpPr>
          <p:cNvPr id="539" name="Google Shape;539;p67"/>
          <p:cNvCxnSpPr>
            <a:stCxn id="537" idx="1"/>
            <a:endCxn id="540" idx="0"/>
          </p:cNvCxnSpPr>
          <p:nvPr/>
        </p:nvCxnSpPr>
        <p:spPr>
          <a:xfrm>
            <a:off x="6350800" y="3561850"/>
            <a:ext cx="896100" cy="1307100"/>
          </a:xfrm>
          <a:prstGeom prst="straightConnector1">
            <a:avLst/>
          </a:prstGeom>
          <a:noFill/>
          <a:ln w="28575" cap="flat" cmpd="sng">
            <a:solidFill>
              <a:srgbClr val="A2198D"/>
            </a:solidFill>
            <a:prstDash val="solid"/>
            <a:round/>
            <a:headEnd type="none" w="med" len="med"/>
            <a:tailEnd type="none" w="med" len="med"/>
          </a:ln>
        </p:spPr>
      </p:cxnSp>
      <p:sp>
        <p:nvSpPr>
          <p:cNvPr id="541" name="Google Shape;541;p67"/>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dirty="0">
                <a:solidFill>
                  <a:srgbClr val="4A4A4C"/>
                </a:solidFill>
                <a:latin typeface="PT Sans"/>
                <a:ea typeface="PT Sans"/>
                <a:cs typeface="PT Sans"/>
                <a:sym typeface="PT Sans"/>
              </a:rPr>
              <a:t>Ziele von beschäftigten-geführtem People Analytics</a:t>
            </a:r>
            <a:endParaRPr sz="2200" b="1" dirty="0">
              <a:solidFill>
                <a:srgbClr val="4A4A4C"/>
              </a:solidFill>
              <a:latin typeface="PT Sans"/>
              <a:ea typeface="PT Sans"/>
              <a:cs typeface="PT Sans"/>
              <a:sym typeface="PT Sans"/>
            </a:endParaRPr>
          </a:p>
        </p:txBody>
      </p:sp>
      <p:sp>
        <p:nvSpPr>
          <p:cNvPr id="537" name="Google Shape;537;p67"/>
          <p:cNvSpPr/>
          <p:nvPr/>
        </p:nvSpPr>
        <p:spPr>
          <a:xfrm>
            <a:off x="6350800" y="3459100"/>
            <a:ext cx="261300" cy="205500"/>
          </a:xfrm>
          <a:prstGeom prst="rect">
            <a:avLst/>
          </a:prstGeom>
          <a:solidFill>
            <a:srgbClr val="FFFFFF"/>
          </a:solidFill>
          <a:ln w="9525" cap="flat" cmpd="sng">
            <a:solidFill>
              <a:srgbClr val="007BA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2" name="Google Shape;542;p67"/>
          <p:cNvSpPr txBox="1"/>
          <p:nvPr/>
        </p:nvSpPr>
        <p:spPr>
          <a:xfrm>
            <a:off x="797650" y="3808450"/>
            <a:ext cx="41019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b="1" dirty="0">
                <a:solidFill>
                  <a:srgbClr val="A2198D"/>
                </a:solidFill>
                <a:latin typeface="PT Sans"/>
                <a:ea typeface="PT Sans"/>
                <a:cs typeface="PT Sans"/>
                <a:sym typeface="PT Sans"/>
              </a:rPr>
              <a:t>Verhandlungsposition gegenüber dem Arbeitgeber verbessern</a:t>
            </a:r>
            <a:endParaRPr sz="1800" dirty="0">
              <a:solidFill>
                <a:srgbClr val="4A4A4C"/>
              </a:solidFill>
              <a:latin typeface="PT Sans"/>
              <a:ea typeface="PT Sans"/>
              <a:cs typeface="PT Sans"/>
              <a:sym typeface="PT Sans"/>
            </a:endParaRPr>
          </a:p>
          <a:p>
            <a:pPr marL="0" lvl="0" indent="0" algn="l" rtl="0">
              <a:spcBef>
                <a:spcPts val="0"/>
              </a:spcBef>
              <a:spcAft>
                <a:spcPts val="0"/>
              </a:spcAft>
              <a:buNone/>
            </a:pPr>
            <a:r>
              <a:rPr lang="de-DE" sz="1800" dirty="0">
                <a:solidFill>
                  <a:srgbClr val="4A4A4C"/>
                </a:solidFill>
                <a:latin typeface="PT Sans"/>
                <a:ea typeface="PT Sans"/>
                <a:cs typeface="PT Sans"/>
                <a:sym typeface="PT Sans"/>
              </a:rPr>
              <a:t>z. B. durch aggregierte Daten zu Kompetenzen und erwarteten Engpässen</a:t>
            </a:r>
            <a:endParaRPr sz="1800" dirty="0">
              <a:solidFill>
                <a:srgbClr val="4A4A4C"/>
              </a:solidFill>
              <a:highlight>
                <a:srgbClr val="FFFF00"/>
              </a:highlight>
              <a:latin typeface="PT Sans"/>
              <a:ea typeface="PT Sans"/>
              <a:cs typeface="PT Sans"/>
              <a:sym typeface="PT Sans"/>
            </a:endParaRPr>
          </a:p>
        </p:txBody>
      </p:sp>
      <p:sp>
        <p:nvSpPr>
          <p:cNvPr id="543" name="Google Shape;543;p67"/>
          <p:cNvSpPr txBox="1"/>
          <p:nvPr/>
        </p:nvSpPr>
        <p:spPr>
          <a:xfrm>
            <a:off x="5791000" y="1383600"/>
            <a:ext cx="31221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b="1" dirty="0">
                <a:solidFill>
                  <a:srgbClr val="A2198D"/>
                </a:solidFill>
                <a:latin typeface="PT Sans"/>
                <a:ea typeface="PT Sans"/>
                <a:cs typeface="PT Sans"/>
                <a:sym typeface="PT Sans"/>
              </a:rPr>
              <a:t>Bedürfnisse der Beschäftigten verstehen </a:t>
            </a:r>
            <a:endParaRPr sz="1800" b="1" dirty="0">
              <a:solidFill>
                <a:srgbClr val="A2198D"/>
              </a:solidFill>
              <a:latin typeface="PT Sans"/>
              <a:ea typeface="PT Sans"/>
              <a:cs typeface="PT Sans"/>
              <a:sym typeface="PT Sans"/>
            </a:endParaRPr>
          </a:p>
          <a:p>
            <a:pPr marL="0" lvl="0" indent="0" algn="l" rtl="0">
              <a:spcBef>
                <a:spcPts val="0"/>
              </a:spcBef>
              <a:spcAft>
                <a:spcPts val="0"/>
              </a:spcAft>
              <a:buNone/>
            </a:pPr>
            <a:r>
              <a:rPr lang="de-DE" sz="1800" dirty="0">
                <a:solidFill>
                  <a:srgbClr val="4A4A4C"/>
                </a:solidFill>
                <a:latin typeface="PT Sans"/>
                <a:ea typeface="PT Sans"/>
                <a:cs typeface="PT Sans"/>
                <a:sym typeface="PT Sans"/>
              </a:rPr>
              <a:t>z. B. durch Befragungen</a:t>
            </a:r>
            <a:endParaRPr sz="1800" dirty="0">
              <a:solidFill>
                <a:srgbClr val="4A4A4C"/>
              </a:solidFill>
              <a:latin typeface="PT Sans"/>
              <a:ea typeface="PT Sans"/>
              <a:cs typeface="PT Sans"/>
              <a:sym typeface="PT Sans"/>
            </a:endParaRPr>
          </a:p>
        </p:txBody>
      </p:sp>
      <p:cxnSp>
        <p:nvCxnSpPr>
          <p:cNvPr id="544" name="Google Shape;544;p67"/>
          <p:cNvCxnSpPr>
            <a:stCxn id="537" idx="0"/>
            <a:endCxn id="543" idx="2"/>
          </p:cNvCxnSpPr>
          <p:nvPr/>
        </p:nvCxnSpPr>
        <p:spPr>
          <a:xfrm rot="10800000" flipH="1">
            <a:off x="6481450" y="2399500"/>
            <a:ext cx="870600" cy="1059600"/>
          </a:xfrm>
          <a:prstGeom prst="straightConnector1">
            <a:avLst/>
          </a:prstGeom>
          <a:noFill/>
          <a:ln w="28575" cap="flat" cmpd="sng">
            <a:solidFill>
              <a:srgbClr val="A2198D"/>
            </a:solidFill>
            <a:prstDash val="solid"/>
            <a:round/>
            <a:headEnd type="none" w="med" len="med"/>
            <a:tailEnd type="none" w="med" len="med"/>
          </a:ln>
        </p:spPr>
      </p:cxnSp>
      <p:sp>
        <p:nvSpPr>
          <p:cNvPr id="545" name="Google Shape;545;p67"/>
          <p:cNvSpPr txBox="1"/>
          <p:nvPr/>
        </p:nvSpPr>
        <p:spPr>
          <a:xfrm>
            <a:off x="989475" y="1632800"/>
            <a:ext cx="33783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b="1" dirty="0">
                <a:solidFill>
                  <a:srgbClr val="A2198D"/>
                </a:solidFill>
                <a:latin typeface="PT Sans"/>
                <a:ea typeface="PT Sans"/>
                <a:cs typeface="PT Sans"/>
                <a:sym typeface="PT Sans"/>
              </a:rPr>
              <a:t>Solidarität aufbauen und Mitglieder gewinnen </a:t>
            </a:r>
            <a:endParaRPr sz="1800" dirty="0">
              <a:solidFill>
                <a:srgbClr val="4A4A4C"/>
              </a:solidFill>
              <a:latin typeface="PT Sans"/>
              <a:ea typeface="PT Sans"/>
              <a:cs typeface="PT Sans"/>
              <a:sym typeface="PT Sans"/>
            </a:endParaRPr>
          </a:p>
          <a:p>
            <a:pPr marL="0" lvl="0" indent="0" algn="l" rtl="0">
              <a:spcBef>
                <a:spcPts val="0"/>
              </a:spcBef>
              <a:spcAft>
                <a:spcPts val="0"/>
              </a:spcAft>
              <a:buNone/>
            </a:pPr>
            <a:r>
              <a:rPr lang="de-DE" sz="1800" dirty="0">
                <a:solidFill>
                  <a:srgbClr val="4A4A4C"/>
                </a:solidFill>
                <a:latin typeface="PT Sans"/>
                <a:ea typeface="PT Sans"/>
                <a:cs typeface="PT Sans"/>
                <a:sym typeface="PT Sans"/>
              </a:rPr>
              <a:t>z. B. durch die Darstellung gemeinsamer Interessen und Erfahrungen</a:t>
            </a:r>
            <a:endParaRPr sz="1800" dirty="0">
              <a:solidFill>
                <a:srgbClr val="4A4A4C"/>
              </a:solidFill>
              <a:highlight>
                <a:srgbClr val="FFFF00"/>
              </a:highlight>
              <a:latin typeface="PT Sans"/>
              <a:ea typeface="PT Sans"/>
              <a:cs typeface="PT Sans"/>
              <a:sym typeface="PT Sans"/>
            </a:endParaRPr>
          </a:p>
        </p:txBody>
      </p:sp>
      <p:sp>
        <p:nvSpPr>
          <p:cNvPr id="538" name="Google Shape;538;p67"/>
          <p:cNvSpPr txBox="1"/>
          <p:nvPr/>
        </p:nvSpPr>
        <p:spPr>
          <a:xfrm>
            <a:off x="8486825" y="2705050"/>
            <a:ext cx="33783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b="1" dirty="0">
                <a:solidFill>
                  <a:srgbClr val="A2198D"/>
                </a:solidFill>
                <a:latin typeface="PT Sans"/>
                <a:ea typeface="PT Sans"/>
                <a:cs typeface="PT Sans"/>
                <a:sym typeface="PT Sans"/>
              </a:rPr>
              <a:t>Probleme am Arbeitsplatz identifizieren</a:t>
            </a:r>
            <a:endParaRPr sz="1800" dirty="0">
              <a:solidFill>
                <a:srgbClr val="4A4A4C"/>
              </a:solidFill>
              <a:latin typeface="PT Sans"/>
              <a:ea typeface="PT Sans"/>
              <a:cs typeface="PT Sans"/>
              <a:sym typeface="PT Sans"/>
            </a:endParaRPr>
          </a:p>
          <a:p>
            <a:pPr marL="0" lvl="0" indent="0" algn="l" rtl="0">
              <a:spcBef>
                <a:spcPts val="0"/>
              </a:spcBef>
              <a:spcAft>
                <a:spcPts val="0"/>
              </a:spcAft>
              <a:buNone/>
            </a:pPr>
            <a:r>
              <a:rPr lang="de-DE" sz="1800" dirty="0">
                <a:solidFill>
                  <a:srgbClr val="4A4A4C"/>
                </a:solidFill>
                <a:latin typeface="PT Sans"/>
                <a:ea typeface="PT Sans"/>
                <a:cs typeface="PT Sans"/>
                <a:sym typeface="PT Sans"/>
              </a:rPr>
              <a:t>z. B. durch selbst erfasste Daten zum Wohlbefinden</a:t>
            </a:r>
            <a:endParaRPr sz="1800" dirty="0">
              <a:solidFill>
                <a:srgbClr val="4A4A4C"/>
              </a:solidFill>
              <a:highlight>
                <a:srgbClr val="FFFF00"/>
              </a:highlight>
              <a:latin typeface="PT Sans"/>
              <a:ea typeface="PT Sans"/>
              <a:cs typeface="PT Sans"/>
              <a:sym typeface="PT Sans"/>
            </a:endParaRPr>
          </a:p>
        </p:txBody>
      </p:sp>
      <p:sp>
        <p:nvSpPr>
          <p:cNvPr id="540" name="Google Shape;540;p67"/>
          <p:cNvSpPr txBox="1"/>
          <p:nvPr/>
        </p:nvSpPr>
        <p:spPr>
          <a:xfrm>
            <a:off x="5252125" y="4869075"/>
            <a:ext cx="39897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800" b="1" dirty="0">
                <a:solidFill>
                  <a:srgbClr val="A2198D"/>
                </a:solidFill>
                <a:latin typeface="PT Sans"/>
                <a:ea typeface="PT Sans"/>
                <a:cs typeface="PT Sans"/>
                <a:sym typeface="PT Sans"/>
              </a:rPr>
              <a:t>Behauptungen des Arbeitgebers anfechten</a:t>
            </a:r>
            <a:endParaRPr sz="1800" dirty="0">
              <a:solidFill>
                <a:srgbClr val="4A4A4C"/>
              </a:solidFill>
              <a:latin typeface="PT Sans"/>
              <a:ea typeface="PT Sans"/>
              <a:cs typeface="PT Sans"/>
              <a:sym typeface="PT Sans"/>
            </a:endParaRPr>
          </a:p>
          <a:p>
            <a:pPr marL="0" lvl="0" indent="0" algn="l" rtl="0">
              <a:spcBef>
                <a:spcPts val="0"/>
              </a:spcBef>
              <a:spcAft>
                <a:spcPts val="0"/>
              </a:spcAft>
              <a:buNone/>
            </a:pPr>
            <a:r>
              <a:rPr lang="de-DE" sz="1800" dirty="0">
                <a:solidFill>
                  <a:srgbClr val="4A4A4C"/>
                </a:solidFill>
                <a:latin typeface="PT Sans"/>
                <a:ea typeface="PT Sans"/>
                <a:cs typeface="PT Sans"/>
                <a:sym typeface="PT Sans"/>
              </a:rPr>
              <a:t>z. B. durch „Gegendaten“ zur Zeiterfassungen</a:t>
            </a:r>
            <a:endParaRPr sz="1800" dirty="0">
              <a:solidFill>
                <a:srgbClr val="4A4A4C"/>
              </a:solidFill>
              <a:latin typeface="PT Sans"/>
              <a:ea typeface="PT Sans"/>
              <a:cs typeface="PT Sans"/>
              <a:sym typeface="PT Sans"/>
            </a:endParaRPr>
          </a:p>
        </p:txBody>
      </p:sp>
      <p:cxnSp>
        <p:nvCxnSpPr>
          <p:cNvPr id="546" name="Google Shape;546;p67"/>
          <p:cNvCxnSpPr>
            <a:stCxn id="537" idx="1"/>
            <a:endCxn id="542" idx="3"/>
          </p:cNvCxnSpPr>
          <p:nvPr/>
        </p:nvCxnSpPr>
        <p:spPr>
          <a:xfrm flipH="1">
            <a:off x="4899700" y="3561850"/>
            <a:ext cx="1451100" cy="1031700"/>
          </a:xfrm>
          <a:prstGeom prst="straightConnector1">
            <a:avLst/>
          </a:prstGeom>
          <a:noFill/>
          <a:ln w="28575" cap="flat" cmpd="sng">
            <a:solidFill>
              <a:srgbClr val="A2198D"/>
            </a:solidFill>
            <a:prstDash val="solid"/>
            <a:round/>
            <a:headEnd type="none" w="med" len="med"/>
            <a:tailEnd type="none" w="med" len="med"/>
          </a:ln>
        </p:spPr>
      </p:cxnSp>
      <p:cxnSp>
        <p:nvCxnSpPr>
          <p:cNvPr id="547" name="Google Shape;547;p67"/>
          <p:cNvCxnSpPr>
            <a:stCxn id="545" idx="3"/>
            <a:endCxn id="537" idx="1"/>
          </p:cNvCxnSpPr>
          <p:nvPr/>
        </p:nvCxnSpPr>
        <p:spPr>
          <a:xfrm>
            <a:off x="4367775" y="2417750"/>
            <a:ext cx="1983000" cy="1144200"/>
          </a:xfrm>
          <a:prstGeom prst="straightConnector1">
            <a:avLst/>
          </a:prstGeom>
          <a:noFill/>
          <a:ln w="28575" cap="flat" cmpd="sng">
            <a:solidFill>
              <a:srgbClr val="A2198D"/>
            </a:solidFill>
            <a:prstDash val="solid"/>
            <a:round/>
            <a:headEnd type="none" w="med" len="med"/>
            <a:tailEnd type="none" w="med" len="med"/>
          </a:ln>
        </p:spPr>
      </p:cxnSp>
      <p:sp>
        <p:nvSpPr>
          <p:cNvPr id="548" name="Google Shape;548;p67"/>
          <p:cNvSpPr/>
          <p:nvPr/>
        </p:nvSpPr>
        <p:spPr>
          <a:xfrm>
            <a:off x="5791000" y="3201850"/>
            <a:ext cx="1380900" cy="720000"/>
          </a:xfrm>
          <a:prstGeom prst="roundRect">
            <a:avLst>
              <a:gd name="adj" fmla="val 16667"/>
            </a:avLst>
          </a:prstGeom>
          <a:solidFill>
            <a:srgbClr val="FFFFFF"/>
          </a:solidFill>
          <a:ln w="28575" cap="flat" cmpd="sng">
            <a:solidFill>
              <a:srgbClr val="007BA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800" dirty="0">
                <a:solidFill>
                  <a:srgbClr val="4A4A4C"/>
                </a:solidFill>
              </a:rPr>
              <a:t>Ziele</a:t>
            </a:r>
            <a:endParaRPr sz="1800" dirty="0">
              <a:solidFill>
                <a:srgbClr val="4A4A4C"/>
              </a:solidFill>
            </a:endParaRPr>
          </a:p>
        </p:txBody>
      </p:sp>
      <p:sp>
        <p:nvSpPr>
          <p:cNvPr id="549" name="Google Shape;549;p67"/>
          <p:cNvSpPr txBox="1"/>
          <p:nvPr/>
        </p:nvSpPr>
        <p:spPr>
          <a:xfrm>
            <a:off x="332225" y="6120338"/>
            <a:ext cx="115329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sz="1600" dirty="0">
                <a:solidFill>
                  <a:srgbClr val="4A4A4C"/>
                </a:solidFill>
                <a:latin typeface="PT Sans"/>
                <a:ea typeface="PT Sans"/>
                <a:cs typeface="PT Sans"/>
                <a:sym typeface="PT Sans"/>
              </a:rPr>
              <a:t>vgl. Calacci, 2022; Kellogg et al., 2020; Mateescu, 2023; Nyman et al., 2021; UNI Global Union, 2019; Woodcock, 2021</a:t>
            </a:r>
            <a:endParaRPr sz="1600" dirty="0">
              <a:latin typeface="PT Sans"/>
              <a:ea typeface="PT Sans"/>
              <a:cs typeface="PT Sans"/>
              <a:sym typeface="PT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68"/>
          <p:cNvSpPr/>
          <p:nvPr/>
        </p:nvSpPr>
        <p:spPr>
          <a:xfrm>
            <a:off x="332225" y="332225"/>
            <a:ext cx="11532900" cy="6181500"/>
          </a:xfrm>
          <a:prstGeom prst="rect">
            <a:avLst/>
          </a:prstGeom>
          <a:noFill/>
          <a:ln w="38100" cap="flat" cmpd="sng">
            <a:solidFill>
              <a:srgbClr val="A2198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555" name="Google Shape;555;p68"/>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V</a:t>
            </a:r>
            <a:r>
              <a:rPr lang="de-DE" dirty="0">
                <a:solidFill>
                  <a:srgbClr val="4A4A4C"/>
                </a:solidFill>
              </a:rPr>
              <a:t>oraussetzungen für beschäftigten-geführte Initiativen</a:t>
            </a:r>
            <a:endParaRPr dirty="0">
              <a:solidFill>
                <a:srgbClr val="4A4A4C"/>
              </a:solidFill>
            </a:endParaRPr>
          </a:p>
        </p:txBody>
      </p:sp>
      <p:sp>
        <p:nvSpPr>
          <p:cNvPr id="556" name="Google Shape;556;p68"/>
          <p:cNvSpPr txBox="1">
            <a:spLocks noGrp="1"/>
          </p:cNvSpPr>
          <p:nvPr>
            <p:ph type="body" idx="1"/>
          </p:nvPr>
        </p:nvSpPr>
        <p:spPr>
          <a:xfrm>
            <a:off x="900000" y="1866900"/>
            <a:ext cx="76479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accent3"/>
              </a:buClr>
              <a:buSzPts val="1800"/>
              <a:buChar char="●"/>
            </a:pPr>
            <a:r>
              <a:rPr lang="de-DE" dirty="0"/>
              <a:t>Potenzial sehen Mitbestimmungsakteure für die Nutzung von Daten zur Beantwortung von Fragen, die für Beschäftigte relevant sind, z. B. in Bezug auf Lohntransparenz, strategische Personalplanung, Arbeitsverhalten im Homeoffice, Personalentwicklung oder Gleichstellung </a:t>
            </a:r>
            <a:endParaRPr dirty="0"/>
          </a:p>
          <a:p>
            <a:pPr marL="457200" lvl="0" indent="-342900" algn="l" rtl="0">
              <a:spcBef>
                <a:spcPts val="0"/>
              </a:spcBef>
              <a:spcAft>
                <a:spcPts val="0"/>
              </a:spcAft>
              <a:buClr>
                <a:schemeClr val="accent3"/>
              </a:buClr>
              <a:buSzPts val="1800"/>
              <a:buChar char="●"/>
            </a:pPr>
            <a:r>
              <a:rPr lang="de-DE" dirty="0"/>
              <a:t>Dafür erforderliche Ressourcen stellen jedoch eine Herausforderung dar: es erfordert u. a. Datenkompetenz, technische Infrastruktur und Konzepte für sicheres Datenmanagement </a:t>
            </a:r>
            <a:endParaRPr dirty="0"/>
          </a:p>
          <a:p>
            <a:pPr marL="457200" lvl="0" indent="-342900" algn="l" rtl="0">
              <a:spcBef>
                <a:spcPts val="0"/>
              </a:spcBef>
              <a:spcAft>
                <a:spcPts val="0"/>
              </a:spcAft>
              <a:buClr>
                <a:schemeClr val="accent3"/>
              </a:buClr>
              <a:buSzPts val="1800"/>
              <a:buChar char="●"/>
            </a:pPr>
            <a:r>
              <a:rPr lang="de-DE" dirty="0"/>
              <a:t>Mitbestimmungsakteure beschreiben zwei zentrale Herausforderungen:</a:t>
            </a:r>
            <a:endParaRPr dirty="0"/>
          </a:p>
          <a:p>
            <a:pPr marL="914400" lvl="1" indent="-342900" algn="l" rtl="0">
              <a:spcBef>
                <a:spcPts val="0"/>
              </a:spcBef>
              <a:spcAft>
                <a:spcPts val="0"/>
              </a:spcAft>
              <a:buSzPts val="1800"/>
              <a:buAutoNum type="arabicPeriod"/>
            </a:pPr>
            <a:r>
              <a:rPr lang="de-DE" dirty="0"/>
              <a:t>Fehlendes Bewusstsein für verfügbare Daten, Systeme und Methoden, um eigene Anwendungsfälle zu entwickeln </a:t>
            </a:r>
            <a:endParaRPr dirty="0"/>
          </a:p>
          <a:p>
            <a:pPr marL="914400" lvl="1" indent="-342900" algn="l" rtl="0">
              <a:spcBef>
                <a:spcPts val="0"/>
              </a:spcBef>
              <a:spcAft>
                <a:spcPts val="0"/>
              </a:spcAft>
              <a:buSzPts val="1800"/>
              <a:buAutoNum type="arabicPeriod"/>
            </a:pPr>
            <a:r>
              <a:rPr lang="de-DE" dirty="0"/>
              <a:t>Schwierigkeiten, von der Geschäftsleitung Zugang zu vorhandenen Daten zu erhalten</a:t>
            </a:r>
            <a:endParaRPr dirty="0"/>
          </a:p>
        </p:txBody>
      </p:sp>
      <p:sp>
        <p:nvSpPr>
          <p:cNvPr id="557" name="Google Shape;557;p68"/>
          <p:cNvSpPr txBox="1"/>
          <p:nvPr/>
        </p:nvSpPr>
        <p:spPr>
          <a:xfrm>
            <a:off x="332225" y="6120338"/>
            <a:ext cx="115329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sz="1600" dirty="0">
                <a:solidFill>
                  <a:srgbClr val="4A4A4C"/>
                </a:solidFill>
                <a:latin typeface="PT Sans"/>
                <a:ea typeface="PT Sans"/>
                <a:cs typeface="PT Sans"/>
                <a:sym typeface="PT Sans"/>
              </a:rPr>
              <a:t>vgl. Nyman et al., 2024</a:t>
            </a:r>
            <a:endParaRPr sz="1600" dirty="0">
              <a:latin typeface="PT Sans"/>
              <a:ea typeface="PT Sans"/>
              <a:cs typeface="PT Sans"/>
              <a:sym typeface="PT Sans"/>
            </a:endParaRPr>
          </a:p>
        </p:txBody>
      </p:sp>
      <p:pic>
        <p:nvPicPr>
          <p:cNvPr id="558" name="Google Shape;558;p68"/>
          <p:cNvPicPr preferRelativeResize="0"/>
          <p:nvPr/>
        </p:nvPicPr>
        <p:blipFill>
          <a:blip r:embed="rId3">
            <a:alphaModFix/>
          </a:blip>
          <a:stretch>
            <a:fillRect/>
          </a:stretch>
        </p:blipFill>
        <p:spPr>
          <a:xfrm>
            <a:off x="8325025" y="1993637"/>
            <a:ext cx="3540099" cy="3540099"/>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69"/>
          <p:cNvSpPr/>
          <p:nvPr/>
        </p:nvSpPr>
        <p:spPr>
          <a:xfrm>
            <a:off x="332225" y="332225"/>
            <a:ext cx="11532900" cy="6181500"/>
          </a:xfrm>
          <a:prstGeom prst="rect">
            <a:avLst/>
          </a:prstGeom>
          <a:noFill/>
          <a:ln w="38100" cap="flat" cmpd="sng">
            <a:solidFill>
              <a:srgbClr val="A2198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PT Sans"/>
              <a:ea typeface="PT Sans"/>
              <a:cs typeface="PT Sans"/>
              <a:sym typeface="PT Sans"/>
            </a:endParaRPr>
          </a:p>
        </p:txBody>
      </p:sp>
      <p:sp>
        <p:nvSpPr>
          <p:cNvPr id="564" name="Google Shape;564;p69"/>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Fazit</a:t>
            </a:r>
            <a:endParaRPr dirty="0"/>
          </a:p>
        </p:txBody>
      </p:sp>
      <p:sp>
        <p:nvSpPr>
          <p:cNvPr id="565" name="Google Shape;565;p69"/>
          <p:cNvSpPr txBox="1">
            <a:spLocks noGrp="1"/>
          </p:cNvSpPr>
          <p:nvPr>
            <p:ph type="body" idx="1"/>
          </p:nvPr>
        </p:nvSpPr>
        <p:spPr>
          <a:xfrm>
            <a:off x="900000" y="1866900"/>
            <a:ext cx="6648000" cy="408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accent3"/>
              </a:buClr>
              <a:buSzPts val="1800"/>
              <a:buChar char="●"/>
            </a:pPr>
            <a:r>
              <a:rPr lang="de-DE" dirty="0"/>
              <a:t>Unternehmen leiten heute aus Datenanalysen Wissen über unsere Arbeit und Arbeitsplätze ab; Beschäftigte sollten an der Erzeugung dieses Wissens beteiligt sein</a:t>
            </a:r>
            <a:endParaRPr dirty="0">
              <a:highlight>
                <a:srgbClr val="FFFF00"/>
              </a:highlight>
            </a:endParaRPr>
          </a:p>
          <a:p>
            <a:pPr marL="457200" lvl="0" indent="-342900" algn="l" rtl="0">
              <a:spcBef>
                <a:spcPts val="0"/>
              </a:spcBef>
              <a:spcAft>
                <a:spcPts val="0"/>
              </a:spcAft>
              <a:buClr>
                <a:schemeClr val="accent3"/>
              </a:buClr>
              <a:buSzPts val="1800"/>
              <a:buChar char="●"/>
            </a:pPr>
            <a:r>
              <a:rPr lang="de-DE" dirty="0"/>
              <a:t>Dies wirft die Frage auf, wie Beschäftigte nicht lediglich dem People Analytics des Managements entgegentreten, sondern produktive Wege der Zusammenarbeit entwickeln können, um Daten so zu erfassen und auszuwerten, dass sowohl das Management als auch die Beschäftigten davon profitieren können</a:t>
            </a:r>
            <a:endParaRPr dirty="0"/>
          </a:p>
          <a:p>
            <a:pPr marL="457200" lvl="0" indent="-342900" algn="l" rtl="0">
              <a:spcBef>
                <a:spcPts val="1000"/>
              </a:spcBef>
              <a:spcAft>
                <a:spcPts val="0"/>
              </a:spcAft>
              <a:buClr>
                <a:schemeClr val="accent3"/>
              </a:buClr>
              <a:buSzPts val="1800"/>
              <a:buChar char="➢"/>
            </a:pPr>
            <a:r>
              <a:rPr lang="de-DE" b="1" dirty="0"/>
              <a:t>Wie kann Sozialpartnerschaft aussehen, in einer Arbeitswelt, die zunehmend von Daten geprägt ist?</a:t>
            </a:r>
            <a:endParaRPr b="1" dirty="0"/>
          </a:p>
        </p:txBody>
      </p:sp>
      <p:pic>
        <p:nvPicPr>
          <p:cNvPr id="566" name="Google Shape;566;p69"/>
          <p:cNvPicPr preferRelativeResize="0"/>
          <p:nvPr/>
        </p:nvPicPr>
        <p:blipFill>
          <a:blip r:embed="rId3">
            <a:alphaModFix/>
          </a:blip>
          <a:stretch>
            <a:fillRect/>
          </a:stretch>
        </p:blipFill>
        <p:spPr>
          <a:xfrm>
            <a:off x="7548000" y="1711750"/>
            <a:ext cx="3675876" cy="3675876"/>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70"/>
          <p:cNvSpPr txBox="1">
            <a:spLocks noGrp="1"/>
          </p:cNvSpPr>
          <p:nvPr>
            <p:ph type="title"/>
          </p:nvPr>
        </p:nvSpPr>
        <p:spPr>
          <a:xfrm>
            <a:off x="881950" y="1736775"/>
            <a:ext cx="6697200" cy="383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Welche Fragestellungen würden Sie aus Sicht der Beschäftigten in Ihrem Unternehmen gerne datenbasiert beantworten?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de-DE" dirty="0"/>
              <a:t>Wären die Voraussetzungen hierfür in Ihrem Unternehmen gegeben? Wo liegen aktuell die größten Herausforderungen?</a:t>
            </a:r>
            <a:endParaRPr dirty="0"/>
          </a:p>
        </p:txBody>
      </p:sp>
      <p:pic>
        <p:nvPicPr>
          <p:cNvPr id="572" name="Google Shape;572;p70"/>
          <p:cNvPicPr preferRelativeResize="0"/>
          <p:nvPr/>
        </p:nvPicPr>
        <p:blipFill>
          <a:blip r:embed="rId3">
            <a:alphaModFix/>
          </a:blip>
          <a:stretch>
            <a:fillRect/>
          </a:stretch>
        </p:blipFill>
        <p:spPr>
          <a:xfrm>
            <a:off x="7579150" y="1859775"/>
            <a:ext cx="3396225" cy="33962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71"/>
          <p:cNvSpPr txBox="1">
            <a:spLocks noGrp="1"/>
          </p:cNvSpPr>
          <p:nvPr>
            <p:ph type="title"/>
          </p:nvPr>
        </p:nvSpPr>
        <p:spPr>
          <a:xfrm>
            <a:off x="900000" y="1457000"/>
            <a:ext cx="10440000" cy="397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e-DE" sz="1800" b="0" dirty="0"/>
              <a:t>Dieser kommentierte Foliensatz wurde im August 2025 herausgegeben durch das Alexander von Humboldt Institut für Internet und Gesellschaft.</a:t>
            </a:r>
            <a:endParaRPr sz="1800" b="0" dirty="0"/>
          </a:p>
          <a:p>
            <a:pPr marL="0" lvl="0" indent="0" algn="l" rtl="0">
              <a:spcBef>
                <a:spcPts val="1000"/>
              </a:spcBef>
              <a:spcAft>
                <a:spcPts val="0"/>
              </a:spcAft>
              <a:buNone/>
            </a:pPr>
            <a:r>
              <a:rPr lang="de-DE" sz="1800" b="0" dirty="0"/>
              <a:t>Autor:innen: Sonja Köhne, Dr. Georg von Richthofen, Prof. Hendrik Send, Nele Buß und Miriam Klöpper. </a:t>
            </a:r>
            <a:endParaRPr sz="1800" b="0" dirty="0"/>
          </a:p>
          <a:p>
            <a:pPr marL="0" lvl="0" indent="0" algn="l" rtl="0">
              <a:spcBef>
                <a:spcPts val="0"/>
              </a:spcBef>
              <a:spcAft>
                <a:spcPts val="0"/>
              </a:spcAft>
              <a:buNone/>
            </a:pPr>
            <a:endParaRPr sz="1800" b="0" dirty="0"/>
          </a:p>
          <a:p>
            <a:pPr marL="0" lvl="0" indent="0" algn="l" rtl="0">
              <a:spcBef>
                <a:spcPts val="0"/>
              </a:spcBef>
              <a:spcAft>
                <a:spcPts val="0"/>
              </a:spcAft>
              <a:buNone/>
            </a:pPr>
            <a:r>
              <a:rPr lang="de-DE" sz="1800" b="0" dirty="0"/>
              <a:t>Die Inhalte spiegeln die Erkenntnisse des Projekts </a:t>
            </a:r>
            <a:r>
              <a:rPr lang="de-DE" sz="1800" b="0" i="1" dirty="0"/>
              <a:t>Zwischen Autonomie und Überwachung</a:t>
            </a:r>
            <a:r>
              <a:rPr lang="de-DE" sz="1800" b="0" dirty="0"/>
              <a:t> wider, das durch die Hans-Böckler-Stiftung gefördert wurde. </a:t>
            </a:r>
            <a:endParaRPr sz="1800" b="0" dirty="0"/>
          </a:p>
          <a:p>
            <a:pPr marL="0" lvl="0" indent="0" algn="l" rtl="0">
              <a:spcBef>
                <a:spcPts val="1000"/>
              </a:spcBef>
              <a:spcAft>
                <a:spcPts val="1000"/>
              </a:spcAft>
              <a:buNone/>
            </a:pPr>
            <a:r>
              <a:rPr lang="de-DE" sz="1800" b="0" dirty="0">
                <a:solidFill>
                  <a:schemeClr val="bg1"/>
                </a:solidFill>
              </a:rPr>
              <a:t>Kontakt: </a:t>
            </a:r>
            <a:r>
              <a:rPr lang="de-DE" sz="1800" b="0" dirty="0">
                <a:solidFill>
                  <a:schemeClr val="bg1"/>
                </a:solidFill>
                <a:uFill>
                  <a:noFill/>
                </a:uFill>
                <a:hlinkClick r:id="rId3">
                  <a:extLst>
                    <a:ext uri="{A12FA001-AC4F-418D-AE19-62706E023703}">
                      <ahyp:hlinkClr xmlns:ahyp="http://schemas.microsoft.com/office/drawing/2018/hyperlinkcolor" val="tx"/>
                    </a:ext>
                  </a:extLst>
                </a:hlinkClick>
              </a:rPr>
              <a:t>info@hiig.de</a:t>
            </a:r>
            <a:r>
              <a:rPr lang="de-DE" sz="1800" b="0" dirty="0">
                <a:solidFill>
                  <a:schemeClr val="bg1"/>
                </a:solidFill>
              </a:rPr>
              <a:t> </a:t>
            </a:r>
            <a:endParaRPr sz="1800" b="0" dirty="0">
              <a:solidFill>
                <a:schemeClr val="bg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76">
          <a:extLst>
            <a:ext uri="{FF2B5EF4-FFF2-40B4-BE49-F238E27FC236}">
              <a16:creationId xmlns:a16="http://schemas.microsoft.com/office/drawing/2014/main" id="{8E37F28F-9723-2D96-0F6A-330B85C2F54B}"/>
            </a:ext>
          </a:extLst>
        </p:cNvPr>
        <p:cNvGrpSpPr/>
        <p:nvPr/>
      </p:nvGrpSpPr>
      <p:grpSpPr>
        <a:xfrm>
          <a:off x="0" y="0"/>
          <a:ext cx="0" cy="0"/>
          <a:chOff x="0" y="0"/>
          <a:chExt cx="0" cy="0"/>
        </a:xfrm>
      </p:grpSpPr>
      <p:sp>
        <p:nvSpPr>
          <p:cNvPr id="577" name="Google Shape;577;p71">
            <a:extLst>
              <a:ext uri="{FF2B5EF4-FFF2-40B4-BE49-F238E27FC236}">
                <a16:creationId xmlns:a16="http://schemas.microsoft.com/office/drawing/2014/main" id="{5458B075-4560-9677-74CB-EB6AE8F6437C}"/>
              </a:ext>
            </a:extLst>
          </p:cNvPr>
          <p:cNvSpPr txBox="1">
            <a:spLocks noGrp="1"/>
          </p:cNvSpPr>
          <p:nvPr>
            <p:ph type="title"/>
          </p:nvPr>
        </p:nvSpPr>
        <p:spPr>
          <a:xfrm>
            <a:off x="900000" y="1457000"/>
            <a:ext cx="10440000" cy="397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1800" b="0" dirty="0"/>
              <a:t>„Beschäftigtenorientiertes People Analytics – ein kommentierter Foliensatz“</a:t>
            </a:r>
            <a:br>
              <a:rPr lang="en-US" sz="1800" b="0" dirty="0"/>
            </a:br>
            <a:r>
              <a:rPr lang="en-US" sz="1800" b="0" dirty="0"/>
              <a:t>von Sonja Köhne, Georg von Richthofen, Hendrik Send, Nele Buß und Miriam Klöpper</a:t>
            </a:r>
            <a:br>
              <a:rPr lang="en-US" sz="1800" b="0" dirty="0"/>
            </a:br>
            <a:br>
              <a:rPr lang="en-US" sz="1800" b="0" dirty="0"/>
            </a:br>
            <a:r>
              <a:rPr lang="en-US" sz="1800" dirty="0"/>
              <a:t>Creative Commons Attribution 4.0 (BY).</a:t>
            </a:r>
            <a:br>
              <a:rPr lang="en-US" sz="1800" b="0" dirty="0"/>
            </a:br>
            <a:r>
              <a:rPr lang="en-US" sz="1800" b="0" dirty="0"/>
              <a:t>Provided that the author’s name is acknowledged, this license permits the editing, reproduction and distribution of the material in any format or medium for any purpose, including commercial use. The complete license text can be found </a:t>
            </a:r>
            <a:r>
              <a:rPr lang="en-US" sz="1800" b="0" dirty="0">
                <a:solidFill>
                  <a:schemeClr val="bg1"/>
                </a:solidFill>
              </a:rPr>
              <a:t>here: </a:t>
            </a:r>
            <a:r>
              <a:rPr lang="en-US" sz="1800" b="0" dirty="0">
                <a:solidFill>
                  <a:schemeClr val="bg1"/>
                </a:solidFill>
                <a:hlinkClick r:id="rId3">
                  <a:extLst>
                    <a:ext uri="{A12FA001-AC4F-418D-AE19-62706E023703}">
                      <ahyp:hlinkClr xmlns:ahyp="http://schemas.microsoft.com/office/drawing/2018/hyperlinkcolor" val="tx"/>
                    </a:ext>
                  </a:extLst>
                </a:hlinkClick>
              </a:rPr>
              <a:t>https://creativecommons.org/licenses/by/4.0/en/legalcode</a:t>
            </a:r>
            <a:r>
              <a:rPr lang="en-US" sz="1800" b="0" dirty="0">
                <a:solidFill>
                  <a:schemeClr val="bg1"/>
                </a:solidFill>
              </a:rPr>
              <a:t> </a:t>
            </a:r>
            <a:br>
              <a:rPr lang="en-US" sz="1800" b="0" dirty="0"/>
            </a:br>
            <a:br>
              <a:rPr lang="en-US" sz="1800" b="0" dirty="0"/>
            </a:br>
            <a:r>
              <a:rPr lang="en-US" sz="1800" b="0" dirty="0"/>
              <a:t>The terms of the Creative Commons License apply to original material only. The use of material from other sources, such as graphs, tables, photographs and texts, may require further permission from the rights holder.</a:t>
            </a:r>
            <a:endParaRPr sz="1800" b="0" dirty="0"/>
          </a:p>
        </p:txBody>
      </p:sp>
      <p:pic>
        <p:nvPicPr>
          <p:cNvPr id="3" name="Grafik 2">
            <a:extLst>
              <a:ext uri="{FF2B5EF4-FFF2-40B4-BE49-F238E27FC236}">
                <a16:creationId xmlns:a16="http://schemas.microsoft.com/office/drawing/2014/main" id="{EACEEBAA-677E-6DA6-F84D-003FD48D5DE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1184" y="1457000"/>
            <a:ext cx="609600" cy="609600"/>
          </a:xfrm>
          <a:prstGeom prst="rect">
            <a:avLst/>
          </a:prstGeom>
        </p:spPr>
      </p:pic>
      <p:pic>
        <p:nvPicPr>
          <p:cNvPr id="5" name="Grafik 4">
            <a:extLst>
              <a:ext uri="{FF2B5EF4-FFF2-40B4-BE49-F238E27FC236}">
                <a16:creationId xmlns:a16="http://schemas.microsoft.com/office/drawing/2014/main" id="{F33650D5-CAC2-E91E-F16F-25E5533D69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39768" y="1457000"/>
            <a:ext cx="609600" cy="609600"/>
          </a:xfrm>
          <a:prstGeom prst="rect">
            <a:avLst/>
          </a:prstGeom>
        </p:spPr>
      </p:pic>
    </p:spTree>
    <p:extLst>
      <p:ext uri="{BB962C8B-B14F-4D97-AF65-F5344CB8AC3E}">
        <p14:creationId xmlns:p14="http://schemas.microsoft.com/office/powerpoint/2010/main" val="8237222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72"/>
          <p:cNvSpPr txBox="1">
            <a:spLocks noGrp="1"/>
          </p:cNvSpPr>
          <p:nvPr>
            <p:ph type="title"/>
          </p:nvPr>
        </p:nvSpPr>
        <p:spPr>
          <a:xfrm>
            <a:off x="900000" y="827187"/>
            <a:ext cx="10440000" cy="72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Referenzen </a:t>
            </a:r>
            <a:endParaRPr dirty="0"/>
          </a:p>
        </p:txBody>
      </p:sp>
      <p:sp>
        <p:nvSpPr>
          <p:cNvPr id="583" name="Google Shape;583;p72"/>
          <p:cNvSpPr txBox="1">
            <a:spLocks noGrp="1"/>
          </p:cNvSpPr>
          <p:nvPr>
            <p:ph type="body" idx="1"/>
          </p:nvPr>
        </p:nvSpPr>
        <p:spPr>
          <a:xfrm>
            <a:off x="900000" y="1394775"/>
            <a:ext cx="10440000" cy="5015700"/>
          </a:xfrm>
          <a:prstGeom prst="rect">
            <a:avLst/>
          </a:prstGeom>
        </p:spPr>
        <p:txBody>
          <a:bodyPr spcFirstLastPara="1" wrap="square" lIns="91425" tIns="91425" rIns="91425" bIns="91425" anchor="t" anchorCtr="0">
            <a:noAutofit/>
          </a:bodyPr>
          <a:lstStyle/>
          <a:p>
            <a:pPr marL="269999" lvl="0" indent="-269999" algn="l" rtl="0">
              <a:spcBef>
                <a:spcPts val="0"/>
              </a:spcBef>
              <a:spcAft>
                <a:spcPts val="0"/>
              </a:spcAft>
              <a:buNone/>
            </a:pPr>
            <a:r>
              <a:rPr lang="de-DE" sz="1400" dirty="0"/>
              <a:t>Calacci, D. (2022). Organizing in </a:t>
            </a:r>
            <a:r>
              <a:rPr lang="de-DE" sz="1400" dirty="0" err="1"/>
              <a:t>the</a:t>
            </a:r>
            <a:r>
              <a:rPr lang="de-DE" sz="1400" dirty="0"/>
              <a:t> End </a:t>
            </a:r>
            <a:r>
              <a:rPr lang="de-DE" sz="1400" dirty="0" err="1"/>
              <a:t>of</a:t>
            </a:r>
            <a:r>
              <a:rPr lang="de-DE" sz="1400" dirty="0"/>
              <a:t> </a:t>
            </a:r>
            <a:r>
              <a:rPr lang="de-DE" sz="1400" dirty="0" err="1"/>
              <a:t>Employment</a:t>
            </a:r>
            <a:r>
              <a:rPr lang="de-DE" sz="1400" dirty="0"/>
              <a:t>: Information Sharing, Data Stewardship, and Digital </a:t>
            </a:r>
            <a:r>
              <a:rPr lang="de-DE" sz="1400" dirty="0" err="1"/>
              <a:t>Workerism</a:t>
            </a:r>
            <a:r>
              <a:rPr lang="de-DE" sz="1400" dirty="0"/>
              <a:t>. </a:t>
            </a:r>
            <a:r>
              <a:rPr lang="de-DE" sz="1400" i="1" dirty="0"/>
              <a:t>2022 Symposium on Human-Computer Interaction </a:t>
            </a:r>
            <a:r>
              <a:rPr lang="de-DE" sz="1400" i="1" dirty="0" err="1"/>
              <a:t>for</a:t>
            </a:r>
            <a:r>
              <a:rPr lang="de-DE" sz="1400" i="1" dirty="0"/>
              <a:t> Work</a:t>
            </a:r>
            <a:r>
              <a:rPr lang="de-DE" sz="1400" dirty="0"/>
              <a:t>, 1–9. </a:t>
            </a:r>
            <a:r>
              <a:rPr lang="de-DE" sz="1400" dirty="0">
                <a:uFill>
                  <a:noFill/>
                </a:uFill>
                <a:hlinkClick r:id="rId3"/>
              </a:rPr>
              <a:t>https://doi.org/10.1145/3533406.3533424</a:t>
            </a:r>
            <a:r>
              <a:rPr lang="de-DE" sz="1400" dirty="0"/>
              <a:t> </a:t>
            </a:r>
            <a:endParaRPr sz="1400" dirty="0"/>
          </a:p>
          <a:p>
            <a:pPr marL="269999" lvl="0" indent="-269999" algn="l" rtl="0">
              <a:spcBef>
                <a:spcPts val="1000"/>
              </a:spcBef>
              <a:spcAft>
                <a:spcPts val="0"/>
              </a:spcAft>
              <a:buNone/>
            </a:pPr>
            <a:r>
              <a:rPr lang="de-DE" sz="1400" dirty="0"/>
              <a:t>Cheng, M. M., &amp; Hackett, R. D. (2021). A </a:t>
            </a:r>
            <a:r>
              <a:rPr lang="de-DE" sz="1400" dirty="0" err="1"/>
              <a:t>critical</a:t>
            </a:r>
            <a:r>
              <a:rPr lang="de-DE" sz="1400" dirty="0"/>
              <a:t> review </a:t>
            </a:r>
            <a:r>
              <a:rPr lang="de-DE" sz="1400" dirty="0" err="1"/>
              <a:t>of</a:t>
            </a:r>
            <a:r>
              <a:rPr lang="de-DE" sz="1400" dirty="0"/>
              <a:t> </a:t>
            </a:r>
            <a:r>
              <a:rPr lang="de-DE" sz="1400" dirty="0" err="1"/>
              <a:t>algorithms</a:t>
            </a:r>
            <a:r>
              <a:rPr lang="de-DE" sz="1400" dirty="0"/>
              <a:t> in HRM: Definition, </a:t>
            </a:r>
            <a:r>
              <a:rPr lang="de-DE" sz="1400" dirty="0" err="1"/>
              <a:t>theory</a:t>
            </a:r>
            <a:r>
              <a:rPr lang="de-DE" sz="1400" dirty="0"/>
              <a:t>, and </a:t>
            </a:r>
            <a:r>
              <a:rPr lang="de-DE" sz="1400" dirty="0" err="1"/>
              <a:t>practice</a:t>
            </a:r>
            <a:r>
              <a:rPr lang="de-DE" sz="1400" dirty="0"/>
              <a:t>. </a:t>
            </a:r>
            <a:r>
              <a:rPr lang="de-DE" sz="1400" i="1" dirty="0"/>
              <a:t>Human </a:t>
            </a:r>
            <a:r>
              <a:rPr lang="de-DE" sz="1400" i="1" dirty="0" err="1"/>
              <a:t>Resource</a:t>
            </a:r>
            <a:r>
              <a:rPr lang="de-DE" sz="1400" i="1" dirty="0"/>
              <a:t> Management Review</a:t>
            </a:r>
            <a:r>
              <a:rPr lang="de-DE" sz="1400" dirty="0"/>
              <a:t>, 31(1), 100698. </a:t>
            </a:r>
            <a:r>
              <a:rPr lang="de-DE" sz="1400" u="sng" dirty="0">
                <a:solidFill>
                  <a:schemeClr val="hlink"/>
                </a:solidFill>
                <a:hlinkClick r:id="rId4"/>
              </a:rPr>
              <a:t>https://doi.org/10.1016/j.hrmr.2019.100698</a:t>
            </a:r>
            <a:endParaRPr sz="1400" dirty="0"/>
          </a:p>
          <a:p>
            <a:pPr marL="269999" lvl="0" indent="-269999">
              <a:spcBef>
                <a:spcPts val="1000"/>
              </a:spcBef>
              <a:buNone/>
            </a:pPr>
            <a:r>
              <a:rPr lang="de-DE" sz="1400" dirty="0"/>
              <a:t>Deci, E. L., </a:t>
            </a:r>
            <a:r>
              <a:rPr lang="de-DE" sz="1400" dirty="0" err="1"/>
              <a:t>Olafsen</a:t>
            </a:r>
            <a:r>
              <a:rPr lang="de-DE" sz="1400" dirty="0"/>
              <a:t>, A. H., &amp; Ryan, R. M. (2017). Self-Determination Theory in Work </a:t>
            </a:r>
            <a:r>
              <a:rPr lang="de-DE" sz="1400" dirty="0" err="1"/>
              <a:t>Organizations</a:t>
            </a:r>
            <a:r>
              <a:rPr lang="de-DE" sz="1400" dirty="0"/>
              <a:t>: The State </a:t>
            </a:r>
            <a:r>
              <a:rPr lang="de-DE" sz="1400" dirty="0" err="1"/>
              <a:t>of</a:t>
            </a:r>
            <a:r>
              <a:rPr lang="de-DE" sz="1400" dirty="0"/>
              <a:t> a Science. </a:t>
            </a:r>
            <a:r>
              <a:rPr lang="de-DE" sz="1400" i="1" dirty="0"/>
              <a:t>Annual Review </a:t>
            </a:r>
            <a:r>
              <a:rPr lang="de-DE" sz="1400" i="1" dirty="0" err="1"/>
              <a:t>of</a:t>
            </a:r>
            <a:r>
              <a:rPr lang="de-DE" sz="1400" i="1" dirty="0"/>
              <a:t> Organizational </a:t>
            </a:r>
            <a:r>
              <a:rPr lang="de-DE" sz="1400" i="1" dirty="0" err="1"/>
              <a:t>Psychology</a:t>
            </a:r>
            <a:r>
              <a:rPr lang="de-DE" sz="1400" i="1" dirty="0"/>
              <a:t> and Organizational </a:t>
            </a:r>
            <a:r>
              <a:rPr lang="de-DE" sz="1400" i="1" dirty="0" err="1"/>
              <a:t>Behavior</a:t>
            </a:r>
            <a:r>
              <a:rPr lang="de-DE" sz="1400" dirty="0"/>
              <a:t>, 4(1), 19–43. </a:t>
            </a:r>
            <a:r>
              <a:rPr lang="de-DE" sz="1400" u="sng" dirty="0">
                <a:solidFill>
                  <a:schemeClr val="hlink"/>
                </a:solidFill>
                <a:hlinkClick r:id="rId5"/>
              </a:rPr>
              <a:t>https://doi.org/</a:t>
            </a:r>
            <a:r>
              <a:rPr lang="de-DE" sz="1400" dirty="0">
                <a:hlinkClick r:id="rId5"/>
              </a:rPr>
              <a:t>10.1146/annurev-orgpsych-032516-113108</a:t>
            </a:r>
            <a:r>
              <a:rPr lang="de-DE" sz="1400" dirty="0"/>
              <a:t>  </a:t>
            </a:r>
            <a:endParaRPr sz="1400" dirty="0"/>
          </a:p>
          <a:p>
            <a:pPr marL="269999" lvl="0" indent="-269999" algn="l" rtl="0">
              <a:spcBef>
                <a:spcPts val="1000"/>
              </a:spcBef>
              <a:spcAft>
                <a:spcPts val="0"/>
              </a:spcAft>
              <a:buNone/>
            </a:pPr>
            <a:r>
              <a:rPr lang="de-DE" sz="1400" dirty="0"/>
              <a:t>Edwards, M. R., </a:t>
            </a:r>
            <a:r>
              <a:rPr lang="de-DE" sz="1400" dirty="0" err="1"/>
              <a:t>Charlwood</a:t>
            </a:r>
            <a:r>
              <a:rPr lang="de-DE" sz="1400" dirty="0"/>
              <a:t>, A., </a:t>
            </a:r>
            <a:r>
              <a:rPr lang="de-DE" sz="1400" dirty="0" err="1"/>
              <a:t>Guenole</a:t>
            </a:r>
            <a:r>
              <a:rPr lang="de-DE" sz="1400" dirty="0"/>
              <a:t>, N., &amp; Marler, J. (2022). HR </a:t>
            </a:r>
            <a:r>
              <a:rPr lang="de-DE" sz="1400" dirty="0" err="1"/>
              <a:t>analytics</a:t>
            </a:r>
            <a:r>
              <a:rPr lang="de-DE" sz="1400" dirty="0"/>
              <a:t>: An </a:t>
            </a:r>
            <a:r>
              <a:rPr lang="de-DE" sz="1400" dirty="0" err="1"/>
              <a:t>emerging</a:t>
            </a:r>
            <a:r>
              <a:rPr lang="de-DE" sz="1400" dirty="0"/>
              <a:t> </a:t>
            </a:r>
            <a:r>
              <a:rPr lang="de-DE" sz="1400" dirty="0" err="1"/>
              <a:t>field</a:t>
            </a:r>
            <a:r>
              <a:rPr lang="de-DE" sz="1400" dirty="0"/>
              <a:t> </a:t>
            </a:r>
            <a:r>
              <a:rPr lang="de-DE" sz="1400" dirty="0" err="1"/>
              <a:t>finding</a:t>
            </a:r>
            <a:r>
              <a:rPr lang="de-DE" sz="1400" dirty="0"/>
              <a:t> </a:t>
            </a:r>
            <a:r>
              <a:rPr lang="de-DE" sz="1400" dirty="0" err="1"/>
              <a:t>its</a:t>
            </a:r>
            <a:r>
              <a:rPr lang="de-DE" sz="1400" dirty="0"/>
              <a:t> </a:t>
            </a:r>
            <a:r>
              <a:rPr lang="de-DE" sz="1400" dirty="0" err="1"/>
              <a:t>place</a:t>
            </a:r>
            <a:r>
              <a:rPr lang="de-DE" sz="1400" dirty="0"/>
              <a:t> in </a:t>
            </a:r>
            <a:r>
              <a:rPr lang="de-DE" sz="1400" dirty="0" err="1"/>
              <a:t>the</a:t>
            </a:r>
            <a:r>
              <a:rPr lang="de-DE" sz="1400" dirty="0"/>
              <a:t> </a:t>
            </a:r>
            <a:r>
              <a:rPr lang="de-DE" sz="1400" dirty="0" err="1"/>
              <a:t>world</a:t>
            </a:r>
            <a:r>
              <a:rPr lang="de-DE" sz="1400" dirty="0"/>
              <a:t> </a:t>
            </a:r>
            <a:r>
              <a:rPr lang="de-DE" sz="1400" dirty="0" err="1"/>
              <a:t>alongside</a:t>
            </a:r>
            <a:r>
              <a:rPr lang="de-DE" sz="1400" dirty="0"/>
              <a:t> </a:t>
            </a:r>
            <a:r>
              <a:rPr lang="de-DE" sz="1400" dirty="0" err="1"/>
              <a:t>simmering</a:t>
            </a:r>
            <a:r>
              <a:rPr lang="de-DE" sz="1400" dirty="0"/>
              <a:t> </a:t>
            </a:r>
            <a:r>
              <a:rPr lang="de-DE" sz="1400" dirty="0" err="1"/>
              <a:t>ethical</a:t>
            </a:r>
            <a:r>
              <a:rPr lang="de-DE" sz="1400" dirty="0"/>
              <a:t> </a:t>
            </a:r>
            <a:r>
              <a:rPr lang="de-DE" sz="1400" dirty="0" err="1"/>
              <a:t>challenges</a:t>
            </a:r>
            <a:r>
              <a:rPr lang="de-DE" sz="1400" dirty="0"/>
              <a:t>. </a:t>
            </a:r>
            <a:r>
              <a:rPr lang="de-DE" sz="1400" i="1" dirty="0"/>
              <a:t>Human </a:t>
            </a:r>
            <a:r>
              <a:rPr lang="de-DE" sz="1400" i="1" dirty="0" err="1"/>
              <a:t>Resource</a:t>
            </a:r>
            <a:r>
              <a:rPr lang="de-DE" sz="1400" i="1" dirty="0"/>
              <a:t> Management Journal. </a:t>
            </a:r>
            <a:r>
              <a:rPr lang="de-DE" sz="1400" dirty="0">
                <a:hlinkClick r:id="rId6"/>
              </a:rPr>
              <a:t>https://doi.org/10.1111/1748-8583.12435</a:t>
            </a:r>
            <a:r>
              <a:rPr lang="de-DE" sz="1400" dirty="0"/>
              <a:t> </a:t>
            </a:r>
            <a:endParaRPr sz="1400" dirty="0"/>
          </a:p>
          <a:p>
            <a:pPr marL="269999" lvl="0" indent="-269999" algn="l" rtl="0">
              <a:spcBef>
                <a:spcPts val="1000"/>
              </a:spcBef>
              <a:spcAft>
                <a:spcPts val="0"/>
              </a:spcAft>
              <a:buNone/>
            </a:pPr>
            <a:r>
              <a:rPr lang="de-DE" sz="1400" dirty="0"/>
              <a:t>Ellmer, M., &amp; Reichel, A. (2021). </a:t>
            </a:r>
            <a:r>
              <a:rPr lang="de-DE" sz="1400" dirty="0" err="1"/>
              <a:t>Staying</a:t>
            </a:r>
            <a:r>
              <a:rPr lang="de-DE" sz="1400" dirty="0"/>
              <a:t> </a:t>
            </a:r>
            <a:r>
              <a:rPr lang="de-DE" sz="1400" dirty="0" err="1"/>
              <a:t>close</a:t>
            </a:r>
            <a:r>
              <a:rPr lang="de-DE" sz="1400" dirty="0"/>
              <a:t> </a:t>
            </a:r>
            <a:r>
              <a:rPr lang="de-DE" sz="1400" dirty="0" err="1"/>
              <a:t>to</a:t>
            </a:r>
            <a:r>
              <a:rPr lang="de-DE" sz="1400" dirty="0"/>
              <a:t> </a:t>
            </a:r>
            <a:r>
              <a:rPr lang="de-DE" sz="1400" dirty="0" err="1"/>
              <a:t>business</a:t>
            </a:r>
            <a:r>
              <a:rPr lang="de-DE" sz="1400" dirty="0"/>
              <a:t>: The </a:t>
            </a:r>
            <a:r>
              <a:rPr lang="de-DE" sz="1400" dirty="0" err="1"/>
              <a:t>role</a:t>
            </a:r>
            <a:r>
              <a:rPr lang="de-DE" sz="1400" dirty="0"/>
              <a:t> </a:t>
            </a:r>
            <a:r>
              <a:rPr lang="de-DE" sz="1400" dirty="0" err="1"/>
              <a:t>of</a:t>
            </a:r>
            <a:r>
              <a:rPr lang="de-DE" sz="1400" dirty="0"/>
              <a:t> </a:t>
            </a:r>
            <a:r>
              <a:rPr lang="de-DE" sz="1400" dirty="0" err="1"/>
              <a:t>epistemic</a:t>
            </a:r>
            <a:r>
              <a:rPr lang="de-DE" sz="1400" dirty="0"/>
              <a:t> </a:t>
            </a:r>
            <a:r>
              <a:rPr lang="de-DE" sz="1400" dirty="0" err="1"/>
              <a:t>alignment</a:t>
            </a:r>
            <a:r>
              <a:rPr lang="de-DE" sz="1400" dirty="0"/>
              <a:t> in </a:t>
            </a:r>
            <a:r>
              <a:rPr lang="de-DE" sz="1400" dirty="0" err="1"/>
              <a:t>rendering</a:t>
            </a:r>
            <a:r>
              <a:rPr lang="de-DE" sz="1400" dirty="0"/>
              <a:t> HR </a:t>
            </a:r>
            <a:r>
              <a:rPr lang="de-DE" sz="1400" dirty="0" err="1"/>
              <a:t>analytics</a:t>
            </a:r>
            <a:r>
              <a:rPr lang="de-DE" sz="1400" dirty="0"/>
              <a:t> </a:t>
            </a:r>
            <a:r>
              <a:rPr lang="de-DE" sz="1400" dirty="0" err="1"/>
              <a:t>outputs</a:t>
            </a:r>
            <a:r>
              <a:rPr lang="de-DE" sz="1400" dirty="0"/>
              <a:t> relevant </a:t>
            </a:r>
            <a:r>
              <a:rPr lang="de-DE" sz="1400" dirty="0" err="1"/>
              <a:t>to</a:t>
            </a:r>
            <a:r>
              <a:rPr lang="de-DE" sz="1400" dirty="0"/>
              <a:t> </a:t>
            </a:r>
            <a:r>
              <a:rPr lang="de-DE" sz="1400" dirty="0" err="1"/>
              <a:t>decision-makers</a:t>
            </a:r>
            <a:r>
              <a:rPr lang="de-DE" sz="1400" dirty="0"/>
              <a:t>. </a:t>
            </a:r>
            <a:r>
              <a:rPr lang="de-DE" sz="1400" i="1" dirty="0"/>
              <a:t>The International Journal </a:t>
            </a:r>
            <a:r>
              <a:rPr lang="de-DE" sz="1400" i="1" dirty="0" err="1"/>
              <a:t>of</a:t>
            </a:r>
            <a:r>
              <a:rPr lang="de-DE" sz="1400" i="1" dirty="0"/>
              <a:t> Human </a:t>
            </a:r>
            <a:r>
              <a:rPr lang="de-DE" sz="1400" i="1" dirty="0" err="1"/>
              <a:t>Resource</a:t>
            </a:r>
            <a:r>
              <a:rPr lang="de-DE" sz="1400" i="1" dirty="0"/>
              <a:t> Management</a:t>
            </a:r>
            <a:r>
              <a:rPr lang="de-DE" sz="1400" dirty="0"/>
              <a:t>, 32(12), 2622–2642. </a:t>
            </a:r>
            <a:r>
              <a:rPr lang="de-DE" sz="1400" dirty="0">
                <a:hlinkClick r:id="rId7"/>
              </a:rPr>
              <a:t>https://doi.org/10.1080/09585192.2021.1886148</a:t>
            </a:r>
            <a:r>
              <a:rPr lang="de-DE" sz="1400" dirty="0"/>
              <a:t> </a:t>
            </a:r>
            <a:endParaRPr sz="1400" dirty="0"/>
          </a:p>
          <a:p>
            <a:pPr marL="269999" lvl="0" indent="-269999" algn="l" rtl="0">
              <a:spcBef>
                <a:spcPts val="1000"/>
              </a:spcBef>
              <a:spcAft>
                <a:spcPts val="0"/>
              </a:spcAft>
              <a:buNone/>
            </a:pPr>
            <a:r>
              <a:rPr lang="de-DE" sz="1400" dirty="0" err="1"/>
              <a:t>Giermindl</a:t>
            </a:r>
            <a:r>
              <a:rPr lang="de-DE" sz="1400" dirty="0"/>
              <a:t>, L. M., Strich, F., Christ, O., Leicht-</a:t>
            </a:r>
            <a:r>
              <a:rPr lang="de-DE" sz="1400" dirty="0" err="1"/>
              <a:t>Deobald</a:t>
            </a:r>
            <a:r>
              <a:rPr lang="de-DE" sz="1400" dirty="0"/>
              <a:t>, U., &amp; Redzepi, A. (2021). The </a:t>
            </a:r>
            <a:r>
              <a:rPr lang="de-DE" sz="1400" dirty="0" err="1"/>
              <a:t>dark</a:t>
            </a:r>
            <a:r>
              <a:rPr lang="de-DE" sz="1400" dirty="0"/>
              <a:t> </a:t>
            </a:r>
            <a:r>
              <a:rPr lang="de-DE" sz="1400" dirty="0" err="1"/>
              <a:t>sides</a:t>
            </a:r>
            <a:r>
              <a:rPr lang="de-DE" sz="1400" dirty="0"/>
              <a:t> </a:t>
            </a:r>
            <a:r>
              <a:rPr lang="de-DE" sz="1400" dirty="0" err="1"/>
              <a:t>of</a:t>
            </a:r>
            <a:r>
              <a:rPr lang="de-DE" sz="1400" dirty="0"/>
              <a:t> </a:t>
            </a:r>
            <a:r>
              <a:rPr lang="de-DE" sz="1400" dirty="0" err="1"/>
              <a:t>people</a:t>
            </a:r>
            <a:r>
              <a:rPr lang="de-DE" sz="1400" dirty="0"/>
              <a:t> </a:t>
            </a:r>
            <a:r>
              <a:rPr lang="de-DE" sz="1400" dirty="0" err="1"/>
              <a:t>analytics</a:t>
            </a:r>
            <a:r>
              <a:rPr lang="de-DE" sz="1400" dirty="0"/>
              <a:t>: </a:t>
            </a:r>
            <a:r>
              <a:rPr lang="de-DE" sz="1400" dirty="0" err="1"/>
              <a:t>Reviewing</a:t>
            </a:r>
            <a:r>
              <a:rPr lang="de-DE" sz="1400" dirty="0"/>
              <a:t> </a:t>
            </a:r>
            <a:r>
              <a:rPr lang="de-DE" sz="1400" dirty="0" err="1"/>
              <a:t>the</a:t>
            </a:r>
            <a:r>
              <a:rPr lang="de-DE" sz="1400" dirty="0"/>
              <a:t> </a:t>
            </a:r>
            <a:r>
              <a:rPr lang="de-DE" sz="1400" dirty="0" err="1"/>
              <a:t>perils</a:t>
            </a:r>
            <a:r>
              <a:rPr lang="de-DE" sz="1400" dirty="0"/>
              <a:t> </a:t>
            </a:r>
            <a:r>
              <a:rPr lang="de-DE" sz="1400" dirty="0" err="1"/>
              <a:t>for</a:t>
            </a:r>
            <a:r>
              <a:rPr lang="de-DE" sz="1400" dirty="0"/>
              <a:t> </a:t>
            </a:r>
            <a:r>
              <a:rPr lang="de-DE" sz="1400" dirty="0" err="1"/>
              <a:t>organisations</a:t>
            </a:r>
            <a:r>
              <a:rPr lang="de-DE" sz="1400" dirty="0"/>
              <a:t> and </a:t>
            </a:r>
            <a:r>
              <a:rPr lang="de-DE" sz="1400" dirty="0" err="1"/>
              <a:t>employees</a:t>
            </a:r>
            <a:r>
              <a:rPr lang="de-DE" sz="1400" dirty="0"/>
              <a:t>. </a:t>
            </a:r>
            <a:r>
              <a:rPr lang="de-DE" sz="1400" i="1" dirty="0"/>
              <a:t>European Journal </a:t>
            </a:r>
            <a:r>
              <a:rPr lang="de-DE" sz="1400" i="1" dirty="0" err="1"/>
              <a:t>of</a:t>
            </a:r>
            <a:r>
              <a:rPr lang="de-DE" sz="1400" i="1" dirty="0"/>
              <a:t> Information Systems</a:t>
            </a:r>
            <a:r>
              <a:rPr lang="de-DE" sz="1400" dirty="0"/>
              <a:t>, 31(3), 410–435. </a:t>
            </a:r>
            <a:r>
              <a:rPr lang="de-DE" sz="1400" u="sng" dirty="0">
                <a:solidFill>
                  <a:schemeClr val="hlink"/>
                </a:solidFill>
                <a:hlinkClick r:id="rId8"/>
              </a:rPr>
              <a:t>https://doi.org/10.1080/0960085X.2021.1927213</a:t>
            </a:r>
            <a:endParaRPr sz="1400" dirty="0"/>
          </a:p>
          <a:p>
            <a:pPr marL="269999" lvl="0" indent="-269999">
              <a:spcBef>
                <a:spcPts val="1000"/>
              </a:spcBef>
              <a:spcAft>
                <a:spcPts val="1000"/>
              </a:spcAft>
              <a:buNone/>
            </a:pPr>
            <a:r>
              <a:rPr lang="de-DE" sz="1400" dirty="0"/>
              <a:t>Gal, U., Jensen, T. B., &amp; Stein, M.-K. (2020) Breaking </a:t>
            </a:r>
            <a:r>
              <a:rPr lang="de-DE" sz="1400" dirty="0" err="1"/>
              <a:t>the</a:t>
            </a:r>
            <a:r>
              <a:rPr lang="de-DE" sz="1400" dirty="0"/>
              <a:t> </a:t>
            </a:r>
            <a:r>
              <a:rPr lang="de-DE" sz="1400" dirty="0" err="1"/>
              <a:t>vicious</a:t>
            </a:r>
            <a:r>
              <a:rPr lang="de-DE" sz="1400" dirty="0"/>
              <a:t> </a:t>
            </a:r>
            <a:r>
              <a:rPr lang="de-DE" sz="1400" dirty="0" err="1"/>
              <a:t>cycle</a:t>
            </a:r>
            <a:r>
              <a:rPr lang="de-DE" sz="1400" dirty="0"/>
              <a:t> </a:t>
            </a:r>
            <a:r>
              <a:rPr lang="de-DE" sz="1400" dirty="0" err="1"/>
              <a:t>of</a:t>
            </a:r>
            <a:r>
              <a:rPr lang="de-DE" sz="1400" dirty="0"/>
              <a:t> </a:t>
            </a:r>
            <a:r>
              <a:rPr lang="de-DE" sz="1400" dirty="0" err="1"/>
              <a:t>algorithmic</a:t>
            </a:r>
            <a:r>
              <a:rPr lang="de-DE" sz="1400" dirty="0"/>
              <a:t> </a:t>
            </a:r>
            <a:r>
              <a:rPr lang="de-DE" sz="1400" dirty="0" err="1"/>
              <a:t>management</a:t>
            </a:r>
            <a:r>
              <a:rPr lang="de-DE" sz="1400" dirty="0"/>
              <a:t>: A </a:t>
            </a:r>
            <a:r>
              <a:rPr lang="de-DE" sz="1400" dirty="0" err="1"/>
              <a:t>virtue</a:t>
            </a:r>
            <a:r>
              <a:rPr lang="de-DE" sz="1400" dirty="0"/>
              <a:t> </a:t>
            </a:r>
            <a:r>
              <a:rPr lang="de-DE" sz="1400" dirty="0" err="1"/>
              <a:t>ethics</a:t>
            </a:r>
            <a:r>
              <a:rPr lang="de-DE" sz="1400" dirty="0"/>
              <a:t> </a:t>
            </a:r>
            <a:r>
              <a:rPr lang="de-DE" sz="1400" dirty="0" err="1"/>
              <a:t>approach</a:t>
            </a:r>
            <a:r>
              <a:rPr lang="de-DE" sz="1400" dirty="0"/>
              <a:t> </a:t>
            </a:r>
            <a:r>
              <a:rPr lang="de-DE" sz="1400" dirty="0" err="1"/>
              <a:t>to</a:t>
            </a:r>
            <a:r>
              <a:rPr lang="de-DE" sz="1400" dirty="0"/>
              <a:t> </a:t>
            </a:r>
            <a:r>
              <a:rPr lang="de-DE" sz="1400" dirty="0" err="1"/>
              <a:t>people</a:t>
            </a:r>
            <a:r>
              <a:rPr lang="de-DE" sz="1400" dirty="0"/>
              <a:t> </a:t>
            </a:r>
            <a:r>
              <a:rPr lang="de-DE" sz="1400" dirty="0" err="1"/>
              <a:t>analytics</a:t>
            </a:r>
            <a:r>
              <a:rPr lang="de-DE" sz="1400" dirty="0"/>
              <a:t>. Information and </a:t>
            </a:r>
            <a:r>
              <a:rPr lang="de-DE" sz="1400" dirty="0" err="1"/>
              <a:t>Organization</a:t>
            </a:r>
            <a:r>
              <a:rPr lang="de-DE" sz="1400" dirty="0"/>
              <a:t>, 30(2), 1003001. </a:t>
            </a:r>
            <a:r>
              <a:rPr lang="de-DE" sz="1400" dirty="0">
                <a:hlinkClick r:id="rId9"/>
              </a:rPr>
              <a:t>https://doi.org/10.1016/j.infoandorg.2020.100301</a:t>
            </a:r>
            <a:r>
              <a:rPr lang="de-DE" sz="1400" dirty="0"/>
              <a:t>  </a:t>
            </a:r>
            <a:endParaRPr dirty="0">
              <a:highlight>
                <a:srgbClr val="FFFF00"/>
              </a:high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73"/>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a:solidFill>
                  <a:srgbClr val="4A4A4C"/>
                </a:solidFill>
                <a:latin typeface="PT Sans"/>
                <a:ea typeface="PT Sans"/>
                <a:cs typeface="PT Sans"/>
                <a:sym typeface="PT Sans"/>
              </a:rPr>
              <a:t>Referenzen (cont.)</a:t>
            </a:r>
            <a:endParaRPr sz="2200" b="1">
              <a:solidFill>
                <a:srgbClr val="4A4A4C"/>
              </a:solidFill>
              <a:latin typeface="PT Sans"/>
              <a:ea typeface="PT Sans"/>
              <a:cs typeface="PT Sans"/>
              <a:sym typeface="PT Sans"/>
            </a:endParaRPr>
          </a:p>
        </p:txBody>
      </p:sp>
      <p:sp>
        <p:nvSpPr>
          <p:cNvPr id="589" name="Google Shape;589;p73"/>
          <p:cNvSpPr txBox="1"/>
          <p:nvPr/>
        </p:nvSpPr>
        <p:spPr>
          <a:xfrm>
            <a:off x="900000" y="1547175"/>
            <a:ext cx="10440000" cy="4938900"/>
          </a:xfrm>
          <a:prstGeom prst="rect">
            <a:avLst/>
          </a:prstGeom>
          <a:noFill/>
          <a:ln>
            <a:noFill/>
          </a:ln>
        </p:spPr>
        <p:txBody>
          <a:bodyPr spcFirstLastPara="1" wrap="square" lIns="91425" tIns="91425" rIns="91425" bIns="91425" anchor="t" anchorCtr="0">
            <a:noAutofit/>
          </a:bodyPr>
          <a:lstStyle/>
          <a:p>
            <a:pPr marL="450000" lvl="0" indent="-450000" algn="l" rtl="0">
              <a:lnSpc>
                <a:spcPct val="115000"/>
              </a:lnSpc>
              <a:spcBef>
                <a:spcPts val="0"/>
              </a:spcBef>
              <a:spcAft>
                <a:spcPts val="0"/>
              </a:spcAft>
              <a:buNone/>
            </a:pPr>
            <a:r>
              <a:rPr lang="de-DE" dirty="0">
                <a:solidFill>
                  <a:srgbClr val="4A4A4C"/>
                </a:solidFill>
                <a:latin typeface="PT Sans"/>
                <a:ea typeface="PT Sans"/>
                <a:cs typeface="PT Sans"/>
                <a:sym typeface="PT Sans"/>
              </a:rPr>
              <a:t>Kellogg, K. C., Valentine, M. A., &amp; Christin, A. (2020). </a:t>
            </a:r>
            <a:r>
              <a:rPr lang="de-DE" dirty="0" err="1">
                <a:solidFill>
                  <a:srgbClr val="4A4A4C"/>
                </a:solidFill>
                <a:latin typeface="PT Sans"/>
                <a:ea typeface="PT Sans"/>
                <a:cs typeface="PT Sans"/>
                <a:sym typeface="PT Sans"/>
              </a:rPr>
              <a:t>Algorithms</a:t>
            </a:r>
            <a:r>
              <a:rPr lang="de-DE" dirty="0">
                <a:solidFill>
                  <a:srgbClr val="4A4A4C"/>
                </a:solidFill>
                <a:latin typeface="PT Sans"/>
                <a:ea typeface="PT Sans"/>
                <a:cs typeface="PT Sans"/>
                <a:sym typeface="PT Sans"/>
              </a:rPr>
              <a:t> at </a:t>
            </a:r>
            <a:r>
              <a:rPr lang="de-DE" dirty="0" err="1">
                <a:solidFill>
                  <a:srgbClr val="4A4A4C"/>
                </a:solidFill>
                <a:latin typeface="PT Sans"/>
                <a:ea typeface="PT Sans"/>
                <a:cs typeface="PT Sans"/>
                <a:sym typeface="PT Sans"/>
              </a:rPr>
              <a:t>work</a:t>
            </a:r>
            <a:r>
              <a:rPr lang="de-DE" dirty="0">
                <a:solidFill>
                  <a:srgbClr val="4A4A4C"/>
                </a:solidFill>
                <a:latin typeface="PT Sans"/>
                <a:ea typeface="PT Sans"/>
                <a:cs typeface="PT Sans"/>
                <a:sym typeface="PT Sans"/>
              </a:rPr>
              <a:t>: The </a:t>
            </a:r>
            <a:r>
              <a:rPr lang="de-DE" dirty="0" err="1">
                <a:solidFill>
                  <a:srgbClr val="4A4A4C"/>
                </a:solidFill>
                <a:latin typeface="PT Sans"/>
                <a:ea typeface="PT Sans"/>
                <a:cs typeface="PT Sans"/>
                <a:sym typeface="PT Sans"/>
              </a:rPr>
              <a:t>new</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contested</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terrain</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control</a:t>
            </a:r>
            <a:r>
              <a:rPr lang="de-DE" dirty="0">
                <a:solidFill>
                  <a:srgbClr val="4A4A4C"/>
                </a:solidFill>
                <a:latin typeface="PT Sans"/>
                <a:ea typeface="PT Sans"/>
                <a:cs typeface="PT Sans"/>
                <a:sym typeface="PT Sans"/>
              </a:rPr>
              <a:t>. </a:t>
            </a:r>
            <a:r>
              <a:rPr lang="de-DE" i="1" dirty="0">
                <a:solidFill>
                  <a:srgbClr val="4A4A4C"/>
                </a:solidFill>
                <a:latin typeface="PT Sans"/>
                <a:ea typeface="PT Sans"/>
                <a:cs typeface="PT Sans"/>
                <a:sym typeface="PT Sans"/>
              </a:rPr>
              <a:t>Academy </a:t>
            </a:r>
            <a:r>
              <a:rPr lang="de-DE" i="1" dirty="0" err="1">
                <a:solidFill>
                  <a:srgbClr val="4A4A4C"/>
                </a:solidFill>
                <a:latin typeface="PT Sans"/>
                <a:ea typeface="PT Sans"/>
                <a:cs typeface="PT Sans"/>
                <a:sym typeface="PT Sans"/>
              </a:rPr>
              <a:t>of</a:t>
            </a:r>
            <a:r>
              <a:rPr lang="de-DE" i="1" dirty="0">
                <a:solidFill>
                  <a:srgbClr val="4A4A4C"/>
                </a:solidFill>
                <a:latin typeface="PT Sans"/>
                <a:ea typeface="PT Sans"/>
                <a:cs typeface="PT Sans"/>
                <a:sym typeface="PT Sans"/>
              </a:rPr>
              <a:t> Management </a:t>
            </a:r>
            <a:r>
              <a:rPr lang="de-DE" i="1" dirty="0" err="1">
                <a:solidFill>
                  <a:srgbClr val="4A4A4C"/>
                </a:solidFill>
                <a:latin typeface="PT Sans"/>
                <a:ea typeface="PT Sans"/>
                <a:cs typeface="PT Sans"/>
                <a:sym typeface="PT Sans"/>
              </a:rPr>
              <a:t>Annals</a:t>
            </a:r>
            <a:r>
              <a:rPr lang="de-DE" dirty="0">
                <a:solidFill>
                  <a:srgbClr val="4A4A4C"/>
                </a:solidFill>
                <a:latin typeface="PT Sans"/>
                <a:ea typeface="PT Sans"/>
                <a:cs typeface="PT Sans"/>
                <a:sym typeface="PT Sans"/>
              </a:rPr>
              <a:t>, 14(1), 366–410. </a:t>
            </a:r>
            <a:r>
              <a:rPr lang="de-DE" dirty="0">
                <a:solidFill>
                  <a:srgbClr val="4A4A4C"/>
                </a:solidFill>
                <a:uFill>
                  <a:noFill/>
                </a:uFill>
                <a:latin typeface="PT Sans"/>
                <a:ea typeface="PT Sans"/>
                <a:cs typeface="PT Sans"/>
                <a:sym typeface="PT Sans"/>
                <a:hlinkClick r:id="rId3"/>
              </a:rPr>
              <a:t>https://doi.org/10.5465/annals.2018.0174</a:t>
            </a:r>
            <a:r>
              <a:rPr lang="de-DE" dirty="0">
                <a:solidFill>
                  <a:srgbClr val="4A4A4C"/>
                </a:solidFill>
                <a:uFill>
                  <a:noFill/>
                </a:uFill>
                <a:latin typeface="PT Sans"/>
                <a:ea typeface="PT Sans"/>
                <a:cs typeface="PT Sans"/>
                <a:sym typeface="PT Sans"/>
              </a:rPr>
              <a:t> </a:t>
            </a:r>
          </a:p>
          <a:p>
            <a:pPr marL="450000" lvl="0" indent="-450000" algn="l" rtl="0">
              <a:lnSpc>
                <a:spcPct val="115000"/>
              </a:lnSpc>
              <a:spcBef>
                <a:spcPts val="0"/>
              </a:spcBef>
              <a:spcAft>
                <a:spcPts val="0"/>
              </a:spcAft>
              <a:buNone/>
            </a:pPr>
            <a:endParaRPr lang="de-DE" dirty="0">
              <a:solidFill>
                <a:srgbClr val="4A4A4C"/>
              </a:solidFill>
              <a:uFill>
                <a:noFill/>
              </a:uFill>
              <a:latin typeface="PT Sans"/>
              <a:ea typeface="PT Sans"/>
              <a:cs typeface="PT Sans"/>
              <a:sym typeface="PT Sans"/>
            </a:endParaRPr>
          </a:p>
          <a:p>
            <a:pPr marL="450000" lvl="0" indent="-450000">
              <a:lnSpc>
                <a:spcPct val="115000"/>
              </a:lnSpc>
            </a:pPr>
            <a:r>
              <a:rPr lang="de-DE" dirty="0">
                <a:solidFill>
                  <a:srgbClr val="4A4A4C"/>
                </a:solidFill>
                <a:latin typeface="PT Sans"/>
                <a:ea typeface="PT Sans"/>
                <a:cs typeface="PT Sans"/>
                <a:sym typeface="PT Sans"/>
              </a:rPr>
              <a:t>Klöpper, M. (2023). “Every Break </a:t>
            </a:r>
            <a:r>
              <a:rPr lang="de-DE" dirty="0" err="1">
                <a:solidFill>
                  <a:srgbClr val="4A4A4C"/>
                </a:solidFill>
                <a:latin typeface="PT Sans"/>
                <a:ea typeface="PT Sans"/>
                <a:cs typeface="PT Sans"/>
                <a:sym typeface="PT Sans"/>
              </a:rPr>
              <a:t>You</a:t>
            </a:r>
            <a:r>
              <a:rPr lang="de-DE" dirty="0">
                <a:solidFill>
                  <a:srgbClr val="4A4A4C"/>
                </a:solidFill>
                <a:latin typeface="PT Sans"/>
                <a:ea typeface="PT Sans"/>
                <a:cs typeface="PT Sans"/>
                <a:sym typeface="PT Sans"/>
              </a:rPr>
              <a:t> Take, Every Click </a:t>
            </a:r>
            <a:r>
              <a:rPr lang="de-DE" dirty="0" err="1">
                <a:solidFill>
                  <a:srgbClr val="4A4A4C"/>
                </a:solidFill>
                <a:latin typeface="PT Sans"/>
                <a:ea typeface="PT Sans"/>
                <a:cs typeface="PT Sans"/>
                <a:sym typeface="PT Sans"/>
              </a:rPr>
              <a:t>You</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Make-Empirical</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Insights</a:t>
            </a:r>
            <a:r>
              <a:rPr lang="de-DE" dirty="0">
                <a:solidFill>
                  <a:srgbClr val="4A4A4C"/>
                </a:solidFill>
                <a:latin typeface="PT Sans"/>
                <a:ea typeface="PT Sans"/>
                <a:cs typeface="PT Sans"/>
                <a:sym typeface="PT Sans"/>
              </a:rPr>
              <a:t> on </a:t>
            </a:r>
            <a:r>
              <a:rPr lang="de-DE" dirty="0" err="1">
                <a:solidFill>
                  <a:srgbClr val="4A4A4C"/>
                </a:solidFill>
                <a:latin typeface="PT Sans"/>
                <a:ea typeface="PT Sans"/>
                <a:cs typeface="PT Sans"/>
                <a:sym typeface="PT Sans"/>
              </a:rPr>
              <a:t>Employees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Perception</a:t>
            </a:r>
            <a:r>
              <a:rPr lang="de-DE" dirty="0">
                <a:solidFill>
                  <a:srgbClr val="4A4A4C"/>
                </a:solidFill>
                <a:latin typeface="PT Sans"/>
                <a:ea typeface="PT Sans"/>
                <a:cs typeface="PT Sans"/>
                <a:sym typeface="PT Sans"/>
              </a:rPr>
              <a:t> </a:t>
            </a:r>
            <a:br>
              <a:rPr lang="de-DE" dirty="0">
                <a:solidFill>
                  <a:srgbClr val="4A4A4C"/>
                </a:solidFill>
                <a:latin typeface="PT Sans"/>
                <a:ea typeface="PT Sans"/>
                <a:cs typeface="PT Sans"/>
                <a:sym typeface="PT Sans"/>
              </a:rPr>
            </a:b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People Analytics.” in: ECIS 2023 Proceedings, 1–19.</a:t>
            </a:r>
            <a:endParaRPr dirty="0"/>
          </a:p>
          <a:p>
            <a:pPr marL="269999" lvl="0" indent="-269999">
              <a:lnSpc>
                <a:spcPct val="115000"/>
              </a:lnSpc>
              <a:spcBef>
                <a:spcPts val="1000"/>
              </a:spcBef>
            </a:pPr>
            <a:r>
              <a:rPr lang="de-DE" dirty="0">
                <a:solidFill>
                  <a:srgbClr val="4A4A4C"/>
                </a:solidFill>
                <a:latin typeface="PT Sans"/>
                <a:ea typeface="PT Sans"/>
                <a:cs typeface="PT Sans"/>
                <a:sym typeface="PT Sans"/>
              </a:rPr>
              <a:t>Klöpper, M., &amp; Messer, U.(2024). </a:t>
            </a:r>
            <a:r>
              <a:rPr lang="de-DE" dirty="0" err="1">
                <a:solidFill>
                  <a:srgbClr val="4A4A4C"/>
                </a:solidFill>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Hiding</a:t>
            </a:r>
            <a:r>
              <a:rPr lang="de-DE" dirty="0">
                <a:solidFill>
                  <a:srgbClr val="4A4A4C"/>
                </a:solidFill>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 Behind </a:t>
            </a:r>
            <a:r>
              <a:rPr lang="de-DE" dirty="0" err="1">
                <a:solidFill>
                  <a:srgbClr val="4A4A4C"/>
                </a:solidFill>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Algorithms</a:t>
            </a:r>
            <a:r>
              <a:rPr lang="de-DE" dirty="0">
                <a:solidFill>
                  <a:srgbClr val="4A4A4C"/>
                </a:solidFill>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 People Analytics and </a:t>
            </a:r>
            <a:r>
              <a:rPr lang="de-DE" dirty="0" err="1">
                <a:solidFill>
                  <a:srgbClr val="4A4A4C"/>
                </a:solidFill>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Perceived</a:t>
            </a:r>
            <a:r>
              <a:rPr lang="de-DE" dirty="0">
                <a:solidFill>
                  <a:srgbClr val="4A4A4C"/>
                </a:solidFill>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 Fairness Violation in </a:t>
            </a:r>
            <a:r>
              <a:rPr lang="de-DE" dirty="0" err="1">
                <a:solidFill>
                  <a:srgbClr val="4A4A4C"/>
                </a:solidFill>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Managerial</a:t>
            </a:r>
            <a:r>
              <a:rPr lang="de-DE" dirty="0">
                <a:solidFill>
                  <a:srgbClr val="4A4A4C"/>
                </a:solidFill>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 </a:t>
            </a:r>
            <a:r>
              <a:rPr lang="de-DE" dirty="0" err="1">
                <a:solidFill>
                  <a:srgbClr val="4A4A4C"/>
                </a:solidFill>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Decisions</a:t>
            </a:r>
            <a:r>
              <a:rPr lang="de-DE" i="1" dirty="0">
                <a:solidFill>
                  <a:srgbClr val="222222"/>
                </a:solidFill>
                <a:highlight>
                  <a:srgbClr val="FFFFFF"/>
                </a:highlight>
                <a:latin typeface="PT Sans"/>
                <a:ea typeface="PT Sans"/>
                <a:cs typeface="PT Sans"/>
                <a:sym typeface="PT Sans"/>
              </a:rPr>
              <a:t>. ECIS Research Papers, </a:t>
            </a:r>
            <a:r>
              <a:rPr lang="de-DE" dirty="0">
                <a:solidFill>
                  <a:srgbClr val="222222"/>
                </a:solidFill>
                <a:highlight>
                  <a:srgbClr val="FFFFFF"/>
                </a:highlight>
                <a:latin typeface="PT Sans"/>
                <a:ea typeface="PT Sans"/>
                <a:cs typeface="PT Sans"/>
                <a:sym typeface="PT Sans"/>
              </a:rPr>
              <a:t>1</a:t>
            </a:r>
            <a:r>
              <a:rPr lang="de-DE" dirty="0">
                <a:solidFill>
                  <a:srgbClr val="4A4A4C"/>
                </a:solidFill>
                <a:highlight>
                  <a:srgbClr val="FFFFFF"/>
                </a:highlight>
                <a:latin typeface="PT Sans"/>
                <a:ea typeface="PT Sans"/>
                <a:cs typeface="PT Sans"/>
                <a:sym typeface="PT Sans"/>
              </a:rPr>
              <a:t>–</a:t>
            </a:r>
            <a:r>
              <a:rPr lang="de-DE" dirty="0">
                <a:solidFill>
                  <a:srgbClr val="222222"/>
                </a:solidFill>
                <a:highlight>
                  <a:srgbClr val="FFFFFF"/>
                </a:highlight>
                <a:latin typeface="PT Sans"/>
                <a:ea typeface="PT Sans"/>
                <a:cs typeface="PT Sans"/>
                <a:sym typeface="PT Sans"/>
              </a:rPr>
              <a:t>19.</a:t>
            </a:r>
            <a:endParaRPr dirty="0"/>
          </a:p>
          <a:p>
            <a:pPr marL="269999" lvl="0" indent="-269999">
              <a:lnSpc>
                <a:spcPct val="115000"/>
              </a:lnSpc>
              <a:spcBef>
                <a:spcPts val="1000"/>
              </a:spcBef>
            </a:pPr>
            <a:r>
              <a:rPr lang="de-DE" dirty="0">
                <a:solidFill>
                  <a:srgbClr val="4A4A4C"/>
                </a:solidFill>
                <a:latin typeface="PT Sans"/>
                <a:ea typeface="PT Sans"/>
                <a:cs typeface="PT Sans"/>
                <a:sym typeface="PT Sans"/>
              </a:rPr>
              <a:t>Klöpper, M., &amp; Köhne, S. (2023). </a:t>
            </a:r>
            <a:r>
              <a:rPr lang="de-DE" dirty="0">
                <a:solidFill>
                  <a:srgbClr val="222222"/>
                </a:solidFill>
                <a:highlight>
                  <a:srgbClr val="FFFFFF"/>
                </a:highlight>
                <a:latin typeface="PT Sans"/>
                <a:ea typeface="PT Sans"/>
                <a:cs typeface="PT Sans"/>
                <a:sym typeface="PT Sans"/>
              </a:rPr>
              <a:t>Shifting </a:t>
            </a:r>
            <a:r>
              <a:rPr lang="de-DE" dirty="0" err="1">
                <a:solidFill>
                  <a:srgbClr val="222222"/>
                </a:solidFill>
                <a:highlight>
                  <a:srgbClr val="FFFFFF"/>
                </a:highlight>
                <a:latin typeface="PT Sans"/>
                <a:ea typeface="PT Sans"/>
                <a:cs typeface="PT Sans"/>
                <a:sym typeface="PT Sans"/>
              </a:rPr>
              <a:t>structures</a:t>
            </a:r>
            <a:r>
              <a:rPr lang="de-DE" dirty="0">
                <a:solidFill>
                  <a:srgbClr val="222222"/>
                </a:solidFill>
                <a:highlight>
                  <a:srgbClr val="FFFFFF"/>
                </a:highlight>
                <a:latin typeface="PT Sans"/>
                <a:ea typeface="PT Sans"/>
                <a:cs typeface="PT Sans"/>
                <a:sym typeface="PT Sans"/>
              </a:rPr>
              <a:t>-a </a:t>
            </a:r>
            <a:r>
              <a:rPr lang="de-DE" dirty="0" err="1">
                <a:solidFill>
                  <a:srgbClr val="222222"/>
                </a:solidFill>
                <a:highlight>
                  <a:srgbClr val="FFFFFF"/>
                </a:highlight>
                <a:latin typeface="PT Sans"/>
                <a:ea typeface="PT Sans"/>
                <a:cs typeface="PT Sans"/>
                <a:sym typeface="PT Sans"/>
              </a:rPr>
              <a:t>systematic</a:t>
            </a:r>
            <a:r>
              <a:rPr lang="de-DE" dirty="0">
                <a:solidFill>
                  <a:srgbClr val="222222"/>
                </a:solidFill>
                <a:highlight>
                  <a:srgbClr val="FFFFFF"/>
                </a:highlight>
                <a:latin typeface="PT Sans"/>
                <a:ea typeface="PT Sans"/>
                <a:cs typeface="PT Sans"/>
                <a:sym typeface="PT Sans"/>
              </a:rPr>
              <a:t> </a:t>
            </a:r>
            <a:r>
              <a:rPr lang="de-DE" dirty="0" err="1">
                <a:solidFill>
                  <a:srgbClr val="222222"/>
                </a:solidFill>
                <a:highlight>
                  <a:srgbClr val="FFFFFF"/>
                </a:highlight>
                <a:latin typeface="PT Sans"/>
                <a:ea typeface="PT Sans"/>
                <a:cs typeface="PT Sans"/>
                <a:sym typeface="PT Sans"/>
              </a:rPr>
              <a:t>literature</a:t>
            </a:r>
            <a:r>
              <a:rPr lang="de-DE" dirty="0">
                <a:solidFill>
                  <a:srgbClr val="222222"/>
                </a:solidFill>
                <a:highlight>
                  <a:srgbClr val="FFFFFF"/>
                </a:highlight>
                <a:latin typeface="PT Sans"/>
                <a:ea typeface="PT Sans"/>
                <a:cs typeface="PT Sans"/>
                <a:sym typeface="PT Sans"/>
              </a:rPr>
              <a:t> review on </a:t>
            </a:r>
            <a:r>
              <a:rPr lang="de-DE" dirty="0" err="1">
                <a:solidFill>
                  <a:srgbClr val="222222"/>
                </a:solidFill>
                <a:highlight>
                  <a:srgbClr val="FFFFFF"/>
                </a:highlight>
                <a:latin typeface="PT Sans"/>
                <a:ea typeface="PT Sans"/>
                <a:cs typeface="PT Sans"/>
                <a:sym typeface="PT Sans"/>
              </a:rPr>
              <a:t>people</a:t>
            </a:r>
            <a:r>
              <a:rPr lang="de-DE" dirty="0">
                <a:solidFill>
                  <a:srgbClr val="222222"/>
                </a:solidFill>
                <a:highlight>
                  <a:srgbClr val="FFFFFF"/>
                </a:highlight>
                <a:latin typeface="PT Sans"/>
                <a:ea typeface="PT Sans"/>
                <a:cs typeface="PT Sans"/>
                <a:sym typeface="PT Sans"/>
              </a:rPr>
              <a:t> </a:t>
            </a:r>
            <a:r>
              <a:rPr lang="de-DE" dirty="0" err="1">
                <a:solidFill>
                  <a:srgbClr val="222222"/>
                </a:solidFill>
                <a:highlight>
                  <a:srgbClr val="FFFFFF"/>
                </a:highlight>
                <a:latin typeface="PT Sans"/>
                <a:ea typeface="PT Sans"/>
                <a:cs typeface="PT Sans"/>
                <a:sym typeface="PT Sans"/>
              </a:rPr>
              <a:t>analytics</a:t>
            </a:r>
            <a:r>
              <a:rPr lang="de-DE" dirty="0">
                <a:solidFill>
                  <a:srgbClr val="222222"/>
                </a:solidFill>
                <a:highlight>
                  <a:srgbClr val="FFFFFF"/>
                </a:highlight>
                <a:latin typeface="PT Sans"/>
                <a:ea typeface="PT Sans"/>
                <a:cs typeface="PT Sans"/>
                <a:sym typeface="PT Sans"/>
              </a:rPr>
              <a:t> and </a:t>
            </a:r>
            <a:r>
              <a:rPr lang="de-DE" dirty="0" err="1">
                <a:solidFill>
                  <a:srgbClr val="222222"/>
                </a:solidFill>
                <a:highlight>
                  <a:srgbClr val="FFFFFF"/>
                </a:highlight>
                <a:latin typeface="PT Sans"/>
                <a:ea typeface="PT Sans"/>
                <a:cs typeface="PT Sans"/>
                <a:sym typeface="PT Sans"/>
              </a:rPr>
              <a:t>the</a:t>
            </a:r>
            <a:r>
              <a:rPr lang="de-DE" dirty="0">
                <a:solidFill>
                  <a:srgbClr val="222222"/>
                </a:solidFill>
                <a:highlight>
                  <a:srgbClr val="FFFFFF"/>
                </a:highlight>
                <a:latin typeface="PT Sans"/>
                <a:ea typeface="PT Sans"/>
                <a:cs typeface="PT Sans"/>
                <a:sym typeface="PT Sans"/>
              </a:rPr>
              <a:t> </a:t>
            </a:r>
            <a:r>
              <a:rPr lang="de-DE" dirty="0" err="1">
                <a:solidFill>
                  <a:srgbClr val="222222"/>
                </a:solidFill>
                <a:highlight>
                  <a:srgbClr val="FFFFFF"/>
                </a:highlight>
                <a:latin typeface="PT Sans"/>
                <a:ea typeface="PT Sans"/>
                <a:cs typeface="PT Sans"/>
                <a:sym typeface="PT Sans"/>
              </a:rPr>
              <a:t>future</a:t>
            </a:r>
            <a:r>
              <a:rPr lang="de-DE" dirty="0">
                <a:solidFill>
                  <a:srgbClr val="222222"/>
                </a:solidFill>
                <a:highlight>
                  <a:srgbClr val="FFFFFF"/>
                </a:highlight>
                <a:latin typeface="PT Sans"/>
                <a:ea typeface="PT Sans"/>
                <a:cs typeface="PT Sans"/>
                <a:sym typeface="PT Sans"/>
              </a:rPr>
              <a:t> </a:t>
            </a:r>
            <a:r>
              <a:rPr lang="de-DE" dirty="0" err="1">
                <a:solidFill>
                  <a:srgbClr val="222222"/>
                </a:solidFill>
                <a:highlight>
                  <a:srgbClr val="FFFFFF"/>
                </a:highlight>
                <a:latin typeface="PT Sans"/>
                <a:ea typeface="PT Sans"/>
                <a:cs typeface="PT Sans"/>
                <a:sym typeface="PT Sans"/>
              </a:rPr>
              <a:t>of</a:t>
            </a:r>
            <a:r>
              <a:rPr lang="de-DE" dirty="0">
                <a:solidFill>
                  <a:srgbClr val="222222"/>
                </a:solidFill>
                <a:highlight>
                  <a:srgbClr val="FFFFFF"/>
                </a:highlight>
                <a:latin typeface="PT Sans"/>
                <a:ea typeface="PT Sans"/>
                <a:cs typeface="PT Sans"/>
                <a:sym typeface="PT Sans"/>
              </a:rPr>
              <a:t> </a:t>
            </a:r>
            <a:r>
              <a:rPr lang="de-DE" dirty="0" err="1">
                <a:solidFill>
                  <a:srgbClr val="222222"/>
                </a:solidFill>
                <a:highlight>
                  <a:srgbClr val="FFFFFF"/>
                </a:highlight>
                <a:latin typeface="PT Sans"/>
                <a:ea typeface="PT Sans"/>
                <a:cs typeface="PT Sans"/>
                <a:sym typeface="PT Sans"/>
              </a:rPr>
              <a:t>work</a:t>
            </a:r>
            <a:r>
              <a:rPr lang="de-DE" dirty="0">
                <a:solidFill>
                  <a:srgbClr val="222222"/>
                </a:solidFill>
                <a:highlight>
                  <a:srgbClr val="FFFFFF"/>
                </a:highlight>
                <a:latin typeface="PT Sans"/>
                <a:ea typeface="PT Sans"/>
                <a:cs typeface="PT Sans"/>
                <a:sym typeface="PT Sans"/>
              </a:rPr>
              <a:t>. </a:t>
            </a:r>
            <a:r>
              <a:rPr lang="de-DE" i="1" dirty="0">
                <a:solidFill>
                  <a:srgbClr val="222222"/>
                </a:solidFill>
                <a:highlight>
                  <a:srgbClr val="FFFFFF"/>
                </a:highlight>
                <a:latin typeface="PT Sans"/>
                <a:ea typeface="PT Sans"/>
                <a:cs typeface="PT Sans"/>
                <a:sym typeface="PT Sans"/>
              </a:rPr>
              <a:t>ECIS Research Papers, </a:t>
            </a:r>
            <a:r>
              <a:rPr lang="de-DE" dirty="0">
                <a:solidFill>
                  <a:srgbClr val="222222"/>
                </a:solidFill>
                <a:highlight>
                  <a:srgbClr val="FFFFFF"/>
                </a:highlight>
                <a:latin typeface="PT Sans"/>
                <a:ea typeface="PT Sans"/>
                <a:cs typeface="PT Sans"/>
                <a:sym typeface="PT Sans"/>
              </a:rPr>
              <a:t>1</a:t>
            </a:r>
            <a:r>
              <a:rPr lang="de-DE" dirty="0">
                <a:solidFill>
                  <a:srgbClr val="4A4A4C"/>
                </a:solidFill>
                <a:highlight>
                  <a:srgbClr val="FFFFFF"/>
                </a:highlight>
                <a:latin typeface="PT Sans"/>
                <a:ea typeface="PT Sans"/>
                <a:cs typeface="PT Sans"/>
                <a:sym typeface="PT Sans"/>
              </a:rPr>
              <a:t>–</a:t>
            </a:r>
            <a:r>
              <a:rPr lang="de-DE" dirty="0">
                <a:solidFill>
                  <a:srgbClr val="222222"/>
                </a:solidFill>
                <a:highlight>
                  <a:srgbClr val="FFFFFF"/>
                </a:highlight>
                <a:latin typeface="PT Sans"/>
                <a:ea typeface="PT Sans"/>
                <a:cs typeface="PT Sans"/>
                <a:sym typeface="PT Sans"/>
              </a:rPr>
              <a:t>19.</a:t>
            </a:r>
            <a:endParaRPr dirty="0">
              <a:solidFill>
                <a:srgbClr val="4A4A4C"/>
              </a:solidFill>
              <a:latin typeface="PT Sans"/>
              <a:ea typeface="PT Sans"/>
              <a:cs typeface="PT Sans"/>
              <a:sym typeface="PT Sans"/>
            </a:endParaRPr>
          </a:p>
          <a:p>
            <a:pPr marL="269999" lvl="0" indent="-269999" algn="l" rtl="0">
              <a:lnSpc>
                <a:spcPct val="115000"/>
              </a:lnSpc>
              <a:spcBef>
                <a:spcPts val="1000"/>
              </a:spcBef>
              <a:spcAft>
                <a:spcPts val="0"/>
              </a:spcAft>
              <a:buNone/>
            </a:pPr>
            <a:r>
              <a:rPr lang="de-DE" dirty="0">
                <a:solidFill>
                  <a:srgbClr val="4A4A4C"/>
                </a:solidFill>
                <a:latin typeface="PT Sans"/>
                <a:ea typeface="PT Sans"/>
                <a:cs typeface="PT Sans"/>
                <a:sym typeface="PT Sans"/>
              </a:rPr>
              <a:t>Köhne, S., Klöpper, M., von Richthofen, G., &amp; Send, H. (2024). Autonomer dank Algorithmen? People Analytics aus Perspektive der Selbstbestimmung. </a:t>
            </a:r>
            <a:r>
              <a:rPr lang="de-DE" i="1" dirty="0">
                <a:solidFill>
                  <a:srgbClr val="4A4A4C"/>
                </a:solidFill>
                <a:latin typeface="PT Sans"/>
                <a:ea typeface="PT Sans"/>
                <a:cs typeface="PT Sans"/>
                <a:sym typeface="PT Sans"/>
              </a:rPr>
              <a:t>WSI-Mitteilungen, </a:t>
            </a:r>
            <a:r>
              <a:rPr lang="de-DE" dirty="0">
                <a:solidFill>
                  <a:srgbClr val="4A4A4C"/>
                </a:solidFill>
                <a:latin typeface="PT Sans"/>
                <a:ea typeface="PT Sans"/>
                <a:cs typeface="PT Sans"/>
                <a:sym typeface="PT Sans"/>
              </a:rPr>
              <a:t>77(1), 18–25. </a:t>
            </a:r>
            <a:r>
              <a:rPr lang="de-DE" u="sng" dirty="0">
                <a:solidFill>
                  <a:schemeClr val="hlink"/>
                </a:solidFill>
                <a:latin typeface="PT Sans"/>
                <a:ea typeface="PT Sans"/>
                <a:cs typeface="PT Sans"/>
                <a:sym typeface="PT Sans"/>
                <a:hlinkClick r:id="rId5"/>
              </a:rPr>
              <a:t>https://doi.org/10.5771/0342-300X-2024-1-18</a:t>
            </a:r>
            <a:endParaRPr dirty="0">
              <a:solidFill>
                <a:srgbClr val="4A4A4C"/>
              </a:solidFill>
              <a:latin typeface="PT Sans"/>
              <a:ea typeface="PT Sans"/>
              <a:cs typeface="PT Sans"/>
              <a:sym typeface="PT Sans"/>
            </a:endParaRPr>
          </a:p>
          <a:p>
            <a:pPr marL="269999" lvl="0" indent="-269999" algn="l" rtl="0">
              <a:lnSpc>
                <a:spcPct val="115000"/>
              </a:lnSpc>
              <a:spcBef>
                <a:spcPts val="1000"/>
              </a:spcBef>
              <a:spcAft>
                <a:spcPts val="0"/>
              </a:spcAft>
              <a:buNone/>
            </a:pPr>
            <a:r>
              <a:rPr lang="de-DE" dirty="0" err="1">
                <a:solidFill>
                  <a:srgbClr val="4A4A4C"/>
                </a:solidFill>
                <a:latin typeface="PT Sans"/>
                <a:ea typeface="PT Sans"/>
                <a:cs typeface="PT Sans"/>
                <a:sym typeface="PT Sans"/>
              </a:rPr>
              <a:t>Leonardi</a:t>
            </a:r>
            <a:r>
              <a:rPr lang="de-DE" dirty="0">
                <a:solidFill>
                  <a:srgbClr val="4A4A4C"/>
                </a:solidFill>
                <a:latin typeface="PT Sans"/>
                <a:ea typeface="PT Sans"/>
                <a:cs typeface="PT Sans"/>
                <a:sym typeface="PT Sans"/>
              </a:rPr>
              <a:t>, P. M. (2021). COVID‐19 and </a:t>
            </a:r>
            <a:r>
              <a:rPr lang="de-DE" dirty="0" err="1">
                <a:solidFill>
                  <a:srgbClr val="4A4A4C"/>
                </a:solidFill>
                <a:latin typeface="PT Sans"/>
                <a:ea typeface="PT Sans"/>
                <a:cs typeface="PT Sans"/>
                <a:sym typeface="PT Sans"/>
              </a:rPr>
              <a:t>the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new</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technologies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organizing</a:t>
            </a:r>
            <a:r>
              <a:rPr lang="de-DE" dirty="0">
                <a:solidFill>
                  <a:srgbClr val="4A4A4C"/>
                </a:solidFill>
                <a:latin typeface="PT Sans"/>
                <a:ea typeface="PT Sans"/>
                <a:cs typeface="PT Sans"/>
                <a:sym typeface="PT Sans"/>
              </a:rPr>
              <a:t>: Digital </a:t>
            </a:r>
            <a:r>
              <a:rPr lang="de-DE" dirty="0" err="1">
                <a:solidFill>
                  <a:srgbClr val="4A4A4C"/>
                </a:solidFill>
                <a:latin typeface="PT Sans"/>
                <a:ea typeface="PT Sans"/>
                <a:cs typeface="PT Sans"/>
                <a:sym typeface="PT Sans"/>
              </a:rPr>
              <a:t>exhaust</a:t>
            </a:r>
            <a:r>
              <a:rPr lang="de-DE" dirty="0">
                <a:solidFill>
                  <a:srgbClr val="4A4A4C"/>
                </a:solidFill>
                <a:latin typeface="PT Sans"/>
                <a:ea typeface="PT Sans"/>
                <a:cs typeface="PT Sans"/>
                <a:sym typeface="PT Sans"/>
              </a:rPr>
              <a:t>, digital </a:t>
            </a:r>
            <a:r>
              <a:rPr lang="de-DE" dirty="0" err="1">
                <a:solidFill>
                  <a:srgbClr val="4A4A4C"/>
                </a:solidFill>
                <a:latin typeface="PT Sans"/>
                <a:ea typeface="PT Sans"/>
                <a:cs typeface="PT Sans"/>
                <a:sym typeface="PT Sans"/>
              </a:rPr>
              <a:t>footprints</a:t>
            </a:r>
            <a:r>
              <a:rPr lang="de-DE" dirty="0">
                <a:solidFill>
                  <a:srgbClr val="4A4A4C"/>
                </a:solidFill>
                <a:latin typeface="PT Sans"/>
                <a:ea typeface="PT Sans"/>
                <a:cs typeface="PT Sans"/>
                <a:sym typeface="PT Sans"/>
              </a:rPr>
              <a:t>, and </a:t>
            </a:r>
            <a:r>
              <a:rPr lang="de-DE" dirty="0" err="1">
                <a:solidFill>
                  <a:srgbClr val="4A4A4C"/>
                </a:solidFill>
                <a:latin typeface="PT Sans"/>
                <a:ea typeface="PT Sans"/>
                <a:cs typeface="PT Sans"/>
                <a:sym typeface="PT Sans"/>
              </a:rPr>
              <a:t>artificial</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intelligence</a:t>
            </a:r>
            <a:r>
              <a:rPr lang="de-DE" dirty="0">
                <a:solidFill>
                  <a:srgbClr val="4A4A4C"/>
                </a:solidFill>
                <a:latin typeface="PT Sans"/>
                <a:ea typeface="PT Sans"/>
                <a:cs typeface="PT Sans"/>
                <a:sym typeface="PT Sans"/>
              </a:rPr>
              <a:t> in </a:t>
            </a:r>
            <a:r>
              <a:rPr lang="de-DE" dirty="0" err="1">
                <a:solidFill>
                  <a:srgbClr val="4A4A4C"/>
                </a:solidFill>
                <a:latin typeface="PT Sans"/>
                <a:ea typeface="PT Sans"/>
                <a:cs typeface="PT Sans"/>
                <a:sym typeface="PT Sans"/>
              </a:rPr>
              <a:t>the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wake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remote </a:t>
            </a:r>
            <a:r>
              <a:rPr lang="de-DE" dirty="0" err="1">
                <a:solidFill>
                  <a:srgbClr val="4A4A4C"/>
                </a:solidFill>
                <a:latin typeface="PT Sans"/>
                <a:ea typeface="PT Sans"/>
                <a:cs typeface="PT Sans"/>
                <a:sym typeface="PT Sans"/>
              </a:rPr>
              <a:t>work</a:t>
            </a:r>
            <a:r>
              <a:rPr lang="de-DE" dirty="0">
                <a:solidFill>
                  <a:srgbClr val="4A4A4C"/>
                </a:solidFill>
                <a:latin typeface="PT Sans"/>
                <a:ea typeface="PT Sans"/>
                <a:cs typeface="PT Sans"/>
                <a:sym typeface="PT Sans"/>
              </a:rPr>
              <a:t>. Journal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Management Studies, 58(1), 249–253. </a:t>
            </a:r>
            <a:r>
              <a:rPr lang="de-DE" u="sng" dirty="0">
                <a:solidFill>
                  <a:schemeClr val="hlink"/>
                </a:solidFill>
                <a:latin typeface="PT Sans"/>
                <a:ea typeface="PT Sans"/>
                <a:cs typeface="PT Sans"/>
                <a:sym typeface="PT Sans"/>
                <a:hlinkClick r:id="rId6"/>
              </a:rPr>
              <a:t>https://doi.org/10.1111/joms.12648</a:t>
            </a:r>
            <a:endParaRPr dirty="0">
              <a:solidFill>
                <a:srgbClr val="4A4A4C"/>
              </a:solidFill>
              <a:latin typeface="PT Sans"/>
              <a:ea typeface="PT Sans"/>
              <a:cs typeface="PT Sans"/>
              <a:sym typeface="PT Sans"/>
            </a:endParaRPr>
          </a:p>
          <a:p>
            <a:pPr marL="269999" lvl="0" indent="-269999" algn="l" rtl="0">
              <a:lnSpc>
                <a:spcPct val="115000"/>
              </a:lnSpc>
              <a:spcBef>
                <a:spcPts val="1000"/>
              </a:spcBef>
              <a:spcAft>
                <a:spcPts val="1000"/>
              </a:spcAft>
              <a:buNone/>
            </a:pPr>
            <a:r>
              <a:rPr lang="de-DE" dirty="0">
                <a:solidFill>
                  <a:srgbClr val="4A4A4C"/>
                </a:solidFill>
                <a:latin typeface="PT Sans"/>
                <a:ea typeface="PT Sans"/>
                <a:cs typeface="PT Sans"/>
                <a:sym typeface="PT Sans"/>
              </a:rPr>
              <a:t>Loscher, G., &amp; Bader, V. (2022). </a:t>
            </a:r>
            <a:r>
              <a:rPr lang="de-DE" dirty="0" err="1">
                <a:solidFill>
                  <a:srgbClr val="4A4A4C"/>
                </a:solidFill>
                <a:latin typeface="PT Sans"/>
                <a:ea typeface="PT Sans"/>
                <a:cs typeface="PT Sans"/>
                <a:sym typeface="PT Sans"/>
              </a:rPr>
              <a:t>Augmenting</a:t>
            </a:r>
            <a:r>
              <a:rPr lang="de-DE" dirty="0">
                <a:solidFill>
                  <a:srgbClr val="4A4A4C"/>
                </a:solidFill>
                <a:latin typeface="PT Sans"/>
                <a:ea typeface="PT Sans"/>
                <a:cs typeface="PT Sans"/>
                <a:sym typeface="PT Sans"/>
              </a:rPr>
              <a:t> a Profession: </a:t>
            </a:r>
            <a:r>
              <a:rPr lang="de-DE" dirty="0" err="1">
                <a:solidFill>
                  <a:srgbClr val="4A4A4C"/>
                </a:solidFill>
                <a:latin typeface="PT Sans"/>
                <a:ea typeface="PT Sans"/>
                <a:cs typeface="PT Sans"/>
                <a:sym typeface="PT Sans"/>
              </a:rPr>
              <a:t>How</a:t>
            </a:r>
            <a:r>
              <a:rPr lang="de-DE" dirty="0">
                <a:solidFill>
                  <a:srgbClr val="4A4A4C"/>
                </a:solidFill>
                <a:latin typeface="PT Sans"/>
                <a:ea typeface="PT Sans"/>
                <a:cs typeface="PT Sans"/>
                <a:sym typeface="PT Sans"/>
              </a:rPr>
              <a:t> Data Analytics </a:t>
            </a:r>
            <a:r>
              <a:rPr lang="de-DE" dirty="0" err="1">
                <a:solidFill>
                  <a:srgbClr val="4A4A4C"/>
                </a:solidFill>
                <a:latin typeface="PT Sans"/>
                <a:ea typeface="PT Sans"/>
                <a:cs typeface="PT Sans"/>
                <a:sym typeface="PT Sans"/>
              </a:rPr>
              <a:t>is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Transforming</a:t>
            </a:r>
            <a:r>
              <a:rPr lang="de-DE" dirty="0">
                <a:solidFill>
                  <a:srgbClr val="4A4A4C"/>
                </a:solidFill>
                <a:latin typeface="PT Sans"/>
                <a:ea typeface="PT Sans"/>
                <a:cs typeface="PT Sans"/>
                <a:sym typeface="PT Sans"/>
              </a:rPr>
              <a:t> Human </a:t>
            </a:r>
            <a:r>
              <a:rPr lang="de-DE" dirty="0" err="1">
                <a:solidFill>
                  <a:srgbClr val="4A4A4C"/>
                </a:solidFill>
                <a:latin typeface="PT Sans"/>
                <a:ea typeface="PT Sans"/>
                <a:cs typeface="PT Sans"/>
                <a:sym typeface="PT Sans"/>
              </a:rPr>
              <a:t>Resource</a:t>
            </a:r>
            <a:r>
              <a:rPr lang="de-DE" dirty="0">
                <a:solidFill>
                  <a:srgbClr val="4A4A4C"/>
                </a:solidFill>
                <a:latin typeface="PT Sans"/>
                <a:ea typeface="PT Sans"/>
                <a:cs typeface="PT Sans"/>
                <a:sym typeface="PT Sans"/>
              </a:rPr>
              <a:t> Management. </a:t>
            </a:r>
            <a:r>
              <a:rPr lang="de-DE" i="1" dirty="0">
                <a:solidFill>
                  <a:srgbClr val="4A4A4C"/>
                </a:solidFill>
                <a:latin typeface="PT Sans"/>
                <a:ea typeface="PT Sans"/>
                <a:cs typeface="PT Sans"/>
                <a:sym typeface="PT Sans"/>
              </a:rPr>
              <a:t>Research in </a:t>
            </a:r>
            <a:r>
              <a:rPr lang="de-DE" i="1" dirty="0" err="1">
                <a:solidFill>
                  <a:srgbClr val="4A4A4C"/>
                </a:solidFill>
                <a:latin typeface="PT Sans"/>
                <a:ea typeface="PT Sans"/>
                <a:cs typeface="PT Sans"/>
                <a:sym typeface="PT Sans"/>
              </a:rPr>
              <a:t>the</a:t>
            </a:r>
            <a:r>
              <a:rPr lang="de-DE" i="1" dirty="0">
                <a:solidFill>
                  <a:srgbClr val="4A4A4C"/>
                </a:solidFill>
                <a:latin typeface="PT Sans"/>
                <a:ea typeface="PT Sans"/>
                <a:cs typeface="PT Sans"/>
                <a:sym typeface="PT Sans"/>
              </a:rPr>
              <a:t> </a:t>
            </a:r>
            <a:r>
              <a:rPr lang="de-DE" i="1" dirty="0" err="1">
                <a:solidFill>
                  <a:srgbClr val="4A4A4C"/>
                </a:solidFill>
                <a:latin typeface="PT Sans"/>
                <a:ea typeface="PT Sans"/>
                <a:cs typeface="PT Sans"/>
                <a:sym typeface="PT Sans"/>
              </a:rPr>
              <a:t>Sociology</a:t>
            </a:r>
            <a:r>
              <a:rPr lang="de-DE" i="1" dirty="0">
                <a:solidFill>
                  <a:srgbClr val="4A4A4C"/>
                </a:solidFill>
                <a:latin typeface="PT Sans"/>
                <a:ea typeface="PT Sans"/>
                <a:cs typeface="PT Sans"/>
                <a:sym typeface="PT Sans"/>
              </a:rPr>
              <a:t> </a:t>
            </a:r>
            <a:r>
              <a:rPr lang="de-DE" i="1" dirty="0" err="1">
                <a:solidFill>
                  <a:srgbClr val="4A4A4C"/>
                </a:solidFill>
                <a:latin typeface="PT Sans"/>
                <a:ea typeface="PT Sans"/>
                <a:cs typeface="PT Sans"/>
                <a:sym typeface="PT Sans"/>
              </a:rPr>
              <a:t>of</a:t>
            </a:r>
            <a:r>
              <a:rPr lang="de-DE" i="1" dirty="0">
                <a:solidFill>
                  <a:srgbClr val="4A4A4C"/>
                </a:solidFill>
                <a:latin typeface="PT Sans"/>
                <a:ea typeface="PT Sans"/>
                <a:cs typeface="PT Sans"/>
                <a:sym typeface="PT Sans"/>
              </a:rPr>
              <a:t> </a:t>
            </a:r>
            <a:r>
              <a:rPr lang="de-DE" i="1" dirty="0" err="1">
                <a:solidFill>
                  <a:srgbClr val="4A4A4C"/>
                </a:solidFill>
                <a:latin typeface="PT Sans"/>
                <a:ea typeface="PT Sans"/>
                <a:cs typeface="PT Sans"/>
                <a:sym typeface="PT Sans"/>
              </a:rPr>
              <a:t>Organizations</a:t>
            </a:r>
            <a:r>
              <a:rPr lang="de-DE" i="1" dirty="0">
                <a:solidFill>
                  <a:srgbClr val="4A4A4C"/>
                </a:solidFill>
                <a:latin typeface="PT Sans"/>
                <a:ea typeface="PT Sans"/>
                <a:cs typeface="PT Sans"/>
                <a:sym typeface="PT Sans"/>
              </a:rPr>
              <a:t>, </a:t>
            </a:r>
            <a:r>
              <a:rPr lang="de-DE" dirty="0">
                <a:solidFill>
                  <a:srgbClr val="4A4A4C"/>
                </a:solidFill>
                <a:latin typeface="PT Sans"/>
                <a:ea typeface="PT Sans"/>
                <a:cs typeface="PT Sans"/>
                <a:sym typeface="PT Sans"/>
              </a:rPr>
              <a:t>87–110. </a:t>
            </a:r>
            <a:r>
              <a:rPr lang="de-DE" u="sng" dirty="0">
                <a:solidFill>
                  <a:schemeClr val="hlink"/>
                </a:solidFill>
                <a:latin typeface="PT Sans"/>
                <a:ea typeface="PT Sans"/>
                <a:cs typeface="PT Sans"/>
                <a:sym typeface="PT Sans"/>
                <a:hlinkClick r:id="rId7"/>
              </a:rPr>
              <a:t>https://doi.org/10.1108/S0733-558X20220000083004</a:t>
            </a:r>
            <a:endParaRPr dirty="0">
              <a:solidFill>
                <a:srgbClr val="4A4A4C"/>
              </a:solidFill>
              <a:latin typeface="PT Sans"/>
              <a:ea typeface="PT Sans"/>
              <a:cs typeface="PT Sans"/>
              <a:sym typeface="PT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74"/>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a:solidFill>
                  <a:srgbClr val="4A4A4C"/>
                </a:solidFill>
                <a:latin typeface="PT Sans"/>
                <a:ea typeface="PT Sans"/>
                <a:cs typeface="PT Sans"/>
                <a:sym typeface="PT Sans"/>
              </a:rPr>
              <a:t>Referenzen (cont.)</a:t>
            </a:r>
            <a:endParaRPr sz="2200" b="1">
              <a:solidFill>
                <a:srgbClr val="4A4A4C"/>
              </a:solidFill>
              <a:latin typeface="PT Sans"/>
              <a:ea typeface="PT Sans"/>
              <a:cs typeface="PT Sans"/>
              <a:sym typeface="PT Sans"/>
            </a:endParaRPr>
          </a:p>
        </p:txBody>
      </p:sp>
      <p:sp>
        <p:nvSpPr>
          <p:cNvPr id="595" name="Google Shape;595;p74"/>
          <p:cNvSpPr txBox="1"/>
          <p:nvPr/>
        </p:nvSpPr>
        <p:spPr>
          <a:xfrm>
            <a:off x="876125" y="1386000"/>
            <a:ext cx="10659600" cy="6743400"/>
          </a:xfrm>
          <a:prstGeom prst="rect">
            <a:avLst/>
          </a:prstGeom>
          <a:noFill/>
          <a:ln>
            <a:noFill/>
          </a:ln>
        </p:spPr>
        <p:txBody>
          <a:bodyPr spcFirstLastPara="1" wrap="square" lIns="91425" tIns="91425" rIns="91425" bIns="91425" anchor="t" anchorCtr="0">
            <a:noAutofit/>
          </a:bodyPr>
          <a:lstStyle/>
          <a:p>
            <a:pPr marL="269999" lvl="0" indent="-269999">
              <a:lnSpc>
                <a:spcPct val="115000"/>
              </a:lnSpc>
            </a:pPr>
            <a:r>
              <a:rPr lang="de-DE" dirty="0">
                <a:solidFill>
                  <a:srgbClr val="4A4A4C"/>
                </a:solidFill>
                <a:latin typeface="PT Sans"/>
                <a:ea typeface="PT Sans"/>
                <a:cs typeface="PT Sans"/>
                <a:sym typeface="PT Sans"/>
              </a:rPr>
              <a:t>Margherita, A. (2022). Human </a:t>
            </a:r>
            <a:r>
              <a:rPr lang="de-DE" dirty="0" err="1">
                <a:solidFill>
                  <a:srgbClr val="4A4A4C"/>
                </a:solidFill>
                <a:latin typeface="PT Sans"/>
                <a:ea typeface="PT Sans"/>
                <a:cs typeface="PT Sans"/>
                <a:sym typeface="PT Sans"/>
              </a:rPr>
              <a:t>resources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analytics</a:t>
            </a:r>
            <a:r>
              <a:rPr lang="de-DE" dirty="0">
                <a:solidFill>
                  <a:srgbClr val="4A4A4C"/>
                </a:solidFill>
                <a:latin typeface="PT Sans"/>
                <a:ea typeface="PT Sans"/>
                <a:cs typeface="PT Sans"/>
                <a:sym typeface="PT Sans"/>
              </a:rPr>
              <a:t>: A </a:t>
            </a:r>
            <a:r>
              <a:rPr lang="de-DE" dirty="0" err="1">
                <a:solidFill>
                  <a:srgbClr val="4A4A4C"/>
                </a:solidFill>
                <a:latin typeface="PT Sans"/>
                <a:ea typeface="PT Sans"/>
                <a:cs typeface="PT Sans"/>
                <a:sym typeface="PT Sans"/>
              </a:rPr>
              <a:t>systematization</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research</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topics</a:t>
            </a:r>
            <a:r>
              <a:rPr lang="de-DE" dirty="0">
                <a:solidFill>
                  <a:srgbClr val="4A4A4C"/>
                </a:solidFill>
                <a:latin typeface="PT Sans"/>
                <a:ea typeface="PT Sans"/>
                <a:cs typeface="PT Sans"/>
                <a:sym typeface="PT Sans"/>
              </a:rPr>
              <a:t> and </a:t>
            </a:r>
            <a:r>
              <a:rPr lang="de-DE" dirty="0" err="1">
                <a:solidFill>
                  <a:srgbClr val="4A4A4C"/>
                </a:solidFill>
                <a:latin typeface="PT Sans"/>
                <a:ea typeface="PT Sans"/>
                <a:cs typeface="PT Sans"/>
                <a:sym typeface="PT Sans"/>
              </a:rPr>
              <a:t>directions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for</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future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research</a:t>
            </a:r>
            <a:r>
              <a:rPr lang="de-DE" dirty="0">
                <a:solidFill>
                  <a:srgbClr val="4A4A4C"/>
                </a:solidFill>
                <a:latin typeface="PT Sans"/>
                <a:ea typeface="PT Sans"/>
                <a:cs typeface="PT Sans"/>
                <a:sym typeface="PT Sans"/>
              </a:rPr>
              <a:t>. </a:t>
            </a:r>
            <a:r>
              <a:rPr lang="de-DE" i="1" dirty="0">
                <a:solidFill>
                  <a:srgbClr val="4A4A4C"/>
                </a:solidFill>
                <a:latin typeface="PT Sans"/>
                <a:ea typeface="PT Sans"/>
                <a:cs typeface="PT Sans"/>
                <a:sym typeface="PT Sans"/>
              </a:rPr>
              <a:t>Human </a:t>
            </a:r>
            <a:r>
              <a:rPr lang="de-DE" i="1" dirty="0" err="1">
                <a:solidFill>
                  <a:srgbClr val="4A4A4C"/>
                </a:solidFill>
                <a:latin typeface="PT Sans"/>
                <a:ea typeface="PT Sans"/>
                <a:cs typeface="PT Sans"/>
                <a:sym typeface="PT Sans"/>
              </a:rPr>
              <a:t>Resource</a:t>
            </a:r>
            <a:r>
              <a:rPr lang="de-DE" i="1" dirty="0">
                <a:solidFill>
                  <a:srgbClr val="4A4A4C"/>
                </a:solidFill>
                <a:latin typeface="PT Sans"/>
                <a:ea typeface="PT Sans"/>
                <a:cs typeface="PT Sans"/>
                <a:sym typeface="PT Sans"/>
              </a:rPr>
              <a:t> Management Review, </a:t>
            </a:r>
            <a:r>
              <a:rPr lang="de-DE" dirty="0">
                <a:solidFill>
                  <a:srgbClr val="4A4A4C"/>
                </a:solidFill>
                <a:latin typeface="PT Sans"/>
                <a:ea typeface="PT Sans"/>
                <a:cs typeface="PT Sans"/>
                <a:sym typeface="PT Sans"/>
              </a:rPr>
              <a:t>32(2), </a:t>
            </a:r>
            <a:r>
              <a:rPr lang="de-DE" dirty="0">
                <a:solidFill>
                  <a:srgbClr val="4A4A4C"/>
                </a:solidFill>
                <a:latin typeface="PT Sans"/>
                <a:ea typeface="PT Sans"/>
                <a:cs typeface="PT Sans"/>
                <a:sym typeface="PT Sans"/>
                <a:hlinkClick r:id="rId3"/>
              </a:rPr>
              <a:t>https://doi.org/10.1016/j.hrmr.2020.100795</a:t>
            </a:r>
            <a:r>
              <a:rPr lang="de-DE" dirty="0">
                <a:solidFill>
                  <a:srgbClr val="4A4A4C"/>
                </a:solidFill>
                <a:latin typeface="PT Sans"/>
                <a:ea typeface="PT Sans"/>
                <a:cs typeface="PT Sans"/>
                <a:sym typeface="PT Sans"/>
              </a:rPr>
              <a:t> </a:t>
            </a:r>
            <a:endParaRPr dirty="0">
              <a:solidFill>
                <a:srgbClr val="4A4A4C"/>
              </a:solidFill>
              <a:latin typeface="PT Sans"/>
              <a:ea typeface="PT Sans"/>
              <a:cs typeface="PT Sans"/>
              <a:sym typeface="PT Sans"/>
            </a:endParaRPr>
          </a:p>
          <a:p>
            <a:pPr marL="269999" lvl="0" indent="-269999" algn="l" rtl="0">
              <a:lnSpc>
                <a:spcPct val="115000"/>
              </a:lnSpc>
              <a:spcBef>
                <a:spcPts val="1000"/>
              </a:spcBef>
              <a:spcAft>
                <a:spcPts val="0"/>
              </a:spcAft>
              <a:buNone/>
            </a:pPr>
            <a:r>
              <a:rPr lang="de-DE" dirty="0" err="1">
                <a:solidFill>
                  <a:srgbClr val="4A4A4C"/>
                </a:solidFill>
                <a:latin typeface="PT Sans"/>
                <a:ea typeface="PT Sans"/>
                <a:cs typeface="PT Sans"/>
                <a:sym typeface="PT Sans"/>
              </a:rPr>
              <a:t>Mateescu</a:t>
            </a:r>
            <a:r>
              <a:rPr lang="de-DE" dirty="0">
                <a:solidFill>
                  <a:srgbClr val="4A4A4C"/>
                </a:solidFill>
                <a:latin typeface="PT Sans"/>
                <a:ea typeface="PT Sans"/>
                <a:cs typeface="PT Sans"/>
                <a:sym typeface="PT Sans"/>
              </a:rPr>
              <a:t>, A. (2023). </a:t>
            </a:r>
            <a:r>
              <a:rPr lang="de-DE" i="1" dirty="0" err="1">
                <a:solidFill>
                  <a:srgbClr val="4A4A4C"/>
                </a:solidFill>
                <a:latin typeface="PT Sans"/>
                <a:ea typeface="PT Sans"/>
                <a:cs typeface="PT Sans"/>
                <a:sym typeface="PT Sans"/>
              </a:rPr>
              <a:t>Explainer</a:t>
            </a:r>
            <a:r>
              <a:rPr lang="de-DE" i="1" dirty="0">
                <a:solidFill>
                  <a:srgbClr val="4A4A4C"/>
                </a:solidFill>
                <a:latin typeface="PT Sans"/>
                <a:ea typeface="PT Sans"/>
                <a:cs typeface="PT Sans"/>
                <a:sym typeface="PT Sans"/>
              </a:rPr>
              <a:t>: </a:t>
            </a:r>
            <a:r>
              <a:rPr lang="de-DE" i="1" dirty="0" err="1">
                <a:solidFill>
                  <a:srgbClr val="4A4A4C"/>
                </a:solidFill>
                <a:latin typeface="PT Sans"/>
                <a:ea typeface="PT Sans"/>
                <a:cs typeface="PT Sans"/>
                <a:sym typeface="PT Sans"/>
              </a:rPr>
              <a:t>Challenging</a:t>
            </a:r>
            <a:r>
              <a:rPr lang="de-DE" i="1" dirty="0">
                <a:solidFill>
                  <a:srgbClr val="4A4A4C"/>
                </a:solidFill>
                <a:latin typeface="PT Sans"/>
                <a:ea typeface="PT Sans"/>
                <a:cs typeface="PT Sans"/>
                <a:sym typeface="PT Sans"/>
              </a:rPr>
              <a:t> </a:t>
            </a:r>
            <a:r>
              <a:rPr lang="de-DE" i="1" dirty="0" err="1">
                <a:solidFill>
                  <a:srgbClr val="4A4A4C"/>
                </a:solidFill>
                <a:latin typeface="PT Sans"/>
                <a:ea typeface="PT Sans"/>
                <a:cs typeface="PT Sans"/>
                <a:sym typeface="PT Sans"/>
              </a:rPr>
              <a:t>Worker</a:t>
            </a:r>
            <a:r>
              <a:rPr lang="de-DE" i="1" dirty="0">
                <a:solidFill>
                  <a:srgbClr val="4A4A4C"/>
                </a:solidFill>
                <a:latin typeface="PT Sans"/>
                <a:ea typeface="PT Sans"/>
                <a:cs typeface="PT Sans"/>
                <a:sym typeface="PT Sans"/>
              </a:rPr>
              <a:t> </a:t>
            </a:r>
            <a:r>
              <a:rPr lang="de-DE" i="1" dirty="0" err="1">
                <a:solidFill>
                  <a:srgbClr val="4A4A4C"/>
                </a:solidFill>
                <a:latin typeface="PT Sans"/>
                <a:ea typeface="PT Sans"/>
                <a:cs typeface="PT Sans"/>
                <a:sym typeface="PT Sans"/>
              </a:rPr>
              <a:t>Datafication</a:t>
            </a:r>
            <a:r>
              <a:rPr lang="de-DE" dirty="0">
                <a:solidFill>
                  <a:srgbClr val="4A4A4C"/>
                </a:solidFill>
                <a:latin typeface="PT Sans"/>
                <a:ea typeface="PT Sans"/>
                <a:cs typeface="PT Sans"/>
                <a:sym typeface="PT Sans"/>
              </a:rPr>
              <a:t>. Data &amp; Society.</a:t>
            </a:r>
            <a:endParaRPr dirty="0">
              <a:solidFill>
                <a:srgbClr val="4A4A4C"/>
              </a:solidFill>
              <a:latin typeface="PT Sans"/>
              <a:ea typeface="PT Sans"/>
              <a:cs typeface="PT Sans"/>
              <a:sym typeface="PT Sans"/>
            </a:endParaRPr>
          </a:p>
          <a:p>
            <a:pPr marL="269999" lvl="0" indent="-269999" algn="l" rtl="0">
              <a:lnSpc>
                <a:spcPct val="115000"/>
              </a:lnSpc>
              <a:spcBef>
                <a:spcPts val="1000"/>
              </a:spcBef>
              <a:spcAft>
                <a:spcPts val="0"/>
              </a:spcAft>
              <a:buNone/>
            </a:pPr>
            <a:r>
              <a:rPr lang="de-DE" dirty="0">
                <a:solidFill>
                  <a:srgbClr val="4A4A4C"/>
                </a:solidFill>
                <a:latin typeface="PT Sans"/>
                <a:ea typeface="PT Sans"/>
                <a:cs typeface="PT Sans"/>
                <a:sym typeface="PT Sans"/>
              </a:rPr>
              <a:t>McCartney, S., &amp; Fu, N. (2022). </a:t>
            </a:r>
            <a:r>
              <a:rPr lang="de-DE" dirty="0" err="1">
                <a:solidFill>
                  <a:srgbClr val="4A4A4C"/>
                </a:solidFill>
                <a:latin typeface="PT Sans"/>
                <a:ea typeface="PT Sans"/>
                <a:cs typeface="PT Sans"/>
                <a:sym typeface="PT Sans"/>
              </a:rPr>
              <a:t>Promise</a:t>
            </a:r>
            <a:r>
              <a:rPr lang="de-DE" dirty="0">
                <a:solidFill>
                  <a:srgbClr val="4A4A4C"/>
                </a:solidFill>
                <a:latin typeface="PT Sans"/>
                <a:ea typeface="PT Sans"/>
                <a:cs typeface="PT Sans"/>
                <a:sym typeface="PT Sans"/>
              </a:rPr>
              <a:t> versus </a:t>
            </a:r>
            <a:r>
              <a:rPr lang="de-DE" dirty="0" err="1">
                <a:solidFill>
                  <a:srgbClr val="4A4A4C"/>
                </a:solidFill>
                <a:latin typeface="PT Sans"/>
                <a:ea typeface="PT Sans"/>
                <a:cs typeface="PT Sans"/>
                <a:sym typeface="PT Sans"/>
              </a:rPr>
              <a:t>reality</a:t>
            </a:r>
            <a:r>
              <a:rPr lang="de-DE" dirty="0">
                <a:solidFill>
                  <a:srgbClr val="4A4A4C"/>
                </a:solidFill>
                <a:latin typeface="PT Sans"/>
                <a:ea typeface="PT Sans"/>
                <a:cs typeface="PT Sans"/>
                <a:sym typeface="PT Sans"/>
              </a:rPr>
              <a:t>: a </a:t>
            </a:r>
            <a:r>
              <a:rPr lang="de-DE" dirty="0" err="1">
                <a:solidFill>
                  <a:srgbClr val="4A4A4C"/>
                </a:solidFill>
                <a:latin typeface="PT Sans"/>
                <a:ea typeface="PT Sans"/>
                <a:cs typeface="PT Sans"/>
                <a:sym typeface="PT Sans"/>
              </a:rPr>
              <a:t>systematic</a:t>
            </a:r>
            <a:r>
              <a:rPr lang="de-DE" dirty="0">
                <a:solidFill>
                  <a:srgbClr val="4A4A4C"/>
                </a:solidFill>
                <a:latin typeface="PT Sans"/>
                <a:ea typeface="PT Sans"/>
                <a:cs typeface="PT Sans"/>
                <a:sym typeface="PT Sans"/>
              </a:rPr>
              <a:t> review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the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ongoing</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debates</a:t>
            </a:r>
            <a:r>
              <a:rPr lang="de-DE" dirty="0">
                <a:solidFill>
                  <a:srgbClr val="4A4A4C"/>
                </a:solidFill>
                <a:latin typeface="PT Sans"/>
                <a:ea typeface="PT Sans"/>
                <a:cs typeface="PT Sans"/>
                <a:sym typeface="PT Sans"/>
              </a:rPr>
              <a:t> in </a:t>
            </a:r>
            <a:r>
              <a:rPr lang="de-DE" dirty="0" err="1">
                <a:solidFill>
                  <a:srgbClr val="4A4A4C"/>
                </a:solidFill>
                <a:latin typeface="PT Sans"/>
                <a:ea typeface="PT Sans"/>
                <a:cs typeface="PT Sans"/>
                <a:sym typeface="PT Sans"/>
              </a:rPr>
              <a:t>people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analytics</a:t>
            </a:r>
            <a:r>
              <a:rPr lang="de-DE" dirty="0">
                <a:solidFill>
                  <a:srgbClr val="4A4A4C"/>
                </a:solidFill>
                <a:latin typeface="PT Sans"/>
                <a:ea typeface="PT Sans"/>
                <a:cs typeface="PT Sans"/>
                <a:sym typeface="PT Sans"/>
              </a:rPr>
              <a:t>. </a:t>
            </a:r>
            <a:r>
              <a:rPr lang="de-DE" i="1" dirty="0">
                <a:solidFill>
                  <a:srgbClr val="4A4A4C"/>
                </a:solidFill>
                <a:latin typeface="PT Sans"/>
                <a:ea typeface="PT Sans"/>
                <a:cs typeface="PT Sans"/>
                <a:sym typeface="PT Sans"/>
              </a:rPr>
              <a:t>Journal </a:t>
            </a:r>
            <a:r>
              <a:rPr lang="de-DE" i="1" dirty="0" err="1">
                <a:solidFill>
                  <a:srgbClr val="4A4A4C"/>
                </a:solidFill>
                <a:latin typeface="PT Sans"/>
                <a:ea typeface="PT Sans"/>
                <a:cs typeface="PT Sans"/>
                <a:sym typeface="PT Sans"/>
              </a:rPr>
              <a:t>of</a:t>
            </a:r>
            <a:r>
              <a:rPr lang="de-DE" i="1" dirty="0">
                <a:solidFill>
                  <a:srgbClr val="4A4A4C"/>
                </a:solidFill>
                <a:latin typeface="PT Sans"/>
                <a:ea typeface="PT Sans"/>
                <a:cs typeface="PT Sans"/>
                <a:sym typeface="PT Sans"/>
              </a:rPr>
              <a:t> Organizational </a:t>
            </a:r>
            <a:r>
              <a:rPr lang="de-DE" i="1" dirty="0" err="1">
                <a:solidFill>
                  <a:srgbClr val="4A4A4C"/>
                </a:solidFill>
                <a:latin typeface="PT Sans"/>
                <a:ea typeface="PT Sans"/>
                <a:cs typeface="PT Sans"/>
                <a:sym typeface="PT Sans"/>
              </a:rPr>
              <a:t>Effectiveness</a:t>
            </a:r>
            <a:r>
              <a:rPr lang="de-DE" i="1" dirty="0">
                <a:solidFill>
                  <a:srgbClr val="4A4A4C"/>
                </a:solidFill>
                <a:latin typeface="PT Sans"/>
                <a:ea typeface="PT Sans"/>
                <a:cs typeface="PT Sans"/>
                <a:sym typeface="PT Sans"/>
              </a:rPr>
              <a:t>: People and Performance</a:t>
            </a:r>
            <a:r>
              <a:rPr lang="de-DE" dirty="0">
                <a:solidFill>
                  <a:srgbClr val="4A4A4C"/>
                </a:solidFill>
                <a:latin typeface="PT Sans"/>
                <a:ea typeface="PT Sans"/>
                <a:cs typeface="PT Sans"/>
                <a:sym typeface="PT Sans"/>
              </a:rPr>
              <a:t>. </a:t>
            </a:r>
            <a:endParaRPr dirty="0">
              <a:solidFill>
                <a:srgbClr val="4A4A4C"/>
              </a:solidFill>
              <a:latin typeface="PT Sans"/>
              <a:ea typeface="PT Sans"/>
              <a:cs typeface="PT Sans"/>
              <a:sym typeface="PT Sans"/>
            </a:endParaRPr>
          </a:p>
          <a:p>
            <a:pPr marL="269999" lvl="0" indent="-269999" algn="l" rtl="0">
              <a:lnSpc>
                <a:spcPct val="115000"/>
              </a:lnSpc>
              <a:spcBef>
                <a:spcPts val="1000"/>
              </a:spcBef>
              <a:spcAft>
                <a:spcPts val="0"/>
              </a:spcAft>
              <a:buNone/>
            </a:pPr>
            <a:r>
              <a:rPr lang="de-DE" dirty="0" err="1">
                <a:solidFill>
                  <a:srgbClr val="4A4A4C"/>
                </a:solidFill>
                <a:latin typeface="PT Sans"/>
                <a:ea typeface="PT Sans"/>
                <a:cs typeface="PT Sans"/>
                <a:sym typeface="PT Sans"/>
              </a:rPr>
              <a:t>Meijerink</a:t>
            </a:r>
            <a:r>
              <a:rPr lang="de-DE" dirty="0">
                <a:solidFill>
                  <a:srgbClr val="4A4A4C"/>
                </a:solidFill>
                <a:latin typeface="PT Sans"/>
                <a:ea typeface="PT Sans"/>
                <a:cs typeface="PT Sans"/>
                <a:sym typeface="PT Sans"/>
              </a:rPr>
              <a:t>, J., Boons, M., Keegan, A., &amp; Marler, J. (2021). </a:t>
            </a:r>
            <a:r>
              <a:rPr lang="de-DE" dirty="0" err="1">
                <a:solidFill>
                  <a:srgbClr val="4A4A4C"/>
                </a:solidFill>
                <a:latin typeface="PT Sans"/>
                <a:ea typeface="PT Sans"/>
                <a:cs typeface="PT Sans"/>
                <a:sym typeface="PT Sans"/>
              </a:rPr>
              <a:t>Algorithmic</a:t>
            </a:r>
            <a:r>
              <a:rPr lang="de-DE" dirty="0">
                <a:solidFill>
                  <a:srgbClr val="4A4A4C"/>
                </a:solidFill>
                <a:latin typeface="PT Sans"/>
                <a:ea typeface="PT Sans"/>
                <a:cs typeface="PT Sans"/>
                <a:sym typeface="PT Sans"/>
              </a:rPr>
              <a:t> human </a:t>
            </a:r>
            <a:r>
              <a:rPr lang="de-DE" dirty="0" err="1">
                <a:solidFill>
                  <a:srgbClr val="4A4A4C"/>
                </a:solidFill>
                <a:latin typeface="PT Sans"/>
                <a:ea typeface="PT Sans"/>
                <a:cs typeface="PT Sans"/>
                <a:sym typeface="PT Sans"/>
              </a:rPr>
              <a:t>resource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management</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Synthesizing</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developments</a:t>
            </a:r>
            <a:r>
              <a:rPr lang="de-DE" dirty="0">
                <a:solidFill>
                  <a:srgbClr val="4A4A4C"/>
                </a:solidFill>
                <a:latin typeface="PT Sans"/>
                <a:ea typeface="PT Sans"/>
                <a:cs typeface="PT Sans"/>
                <a:sym typeface="PT Sans"/>
              </a:rPr>
              <a:t> and cross-</a:t>
            </a:r>
            <a:r>
              <a:rPr lang="de-DE" dirty="0" err="1">
                <a:solidFill>
                  <a:srgbClr val="4A4A4C"/>
                </a:solidFill>
                <a:latin typeface="PT Sans"/>
                <a:ea typeface="PT Sans"/>
                <a:cs typeface="PT Sans"/>
                <a:sym typeface="PT Sans"/>
              </a:rPr>
              <a:t>disciplinary</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insights</a:t>
            </a:r>
            <a:r>
              <a:rPr lang="de-DE" dirty="0">
                <a:solidFill>
                  <a:srgbClr val="4A4A4C"/>
                </a:solidFill>
                <a:latin typeface="PT Sans"/>
                <a:ea typeface="PT Sans"/>
                <a:cs typeface="PT Sans"/>
                <a:sym typeface="PT Sans"/>
              </a:rPr>
              <a:t> on digital HRM. </a:t>
            </a:r>
            <a:r>
              <a:rPr lang="de-DE" i="1" dirty="0">
                <a:solidFill>
                  <a:srgbClr val="4A4A4C"/>
                </a:solidFill>
                <a:latin typeface="PT Sans"/>
                <a:ea typeface="PT Sans"/>
                <a:cs typeface="PT Sans"/>
                <a:sym typeface="PT Sans"/>
              </a:rPr>
              <a:t>The International Journal </a:t>
            </a:r>
            <a:r>
              <a:rPr lang="de-DE" i="1" dirty="0" err="1">
                <a:solidFill>
                  <a:srgbClr val="4A4A4C"/>
                </a:solidFill>
                <a:latin typeface="PT Sans"/>
                <a:ea typeface="PT Sans"/>
                <a:cs typeface="PT Sans"/>
                <a:sym typeface="PT Sans"/>
              </a:rPr>
              <a:t>of</a:t>
            </a:r>
            <a:r>
              <a:rPr lang="de-DE" i="1" dirty="0">
                <a:solidFill>
                  <a:srgbClr val="4A4A4C"/>
                </a:solidFill>
                <a:latin typeface="PT Sans"/>
                <a:ea typeface="PT Sans"/>
                <a:cs typeface="PT Sans"/>
                <a:sym typeface="PT Sans"/>
              </a:rPr>
              <a:t> Human </a:t>
            </a:r>
            <a:r>
              <a:rPr lang="de-DE" i="1" dirty="0" err="1">
                <a:solidFill>
                  <a:srgbClr val="4A4A4C"/>
                </a:solidFill>
                <a:latin typeface="PT Sans"/>
                <a:ea typeface="PT Sans"/>
                <a:cs typeface="PT Sans"/>
                <a:sym typeface="PT Sans"/>
              </a:rPr>
              <a:t>Resource</a:t>
            </a:r>
            <a:r>
              <a:rPr lang="de-DE" i="1" dirty="0">
                <a:solidFill>
                  <a:srgbClr val="4A4A4C"/>
                </a:solidFill>
                <a:latin typeface="PT Sans"/>
                <a:ea typeface="PT Sans"/>
                <a:cs typeface="PT Sans"/>
                <a:sym typeface="PT Sans"/>
              </a:rPr>
              <a:t> Management</a:t>
            </a:r>
            <a:r>
              <a:rPr lang="de-DE" dirty="0">
                <a:solidFill>
                  <a:srgbClr val="4A4A4C"/>
                </a:solidFill>
                <a:latin typeface="PT Sans"/>
                <a:ea typeface="PT Sans"/>
                <a:cs typeface="PT Sans"/>
                <a:sym typeface="PT Sans"/>
              </a:rPr>
              <a:t>, 32(12), 2545–2562. </a:t>
            </a:r>
            <a:r>
              <a:rPr lang="de-DE" u="sng" dirty="0">
                <a:solidFill>
                  <a:schemeClr val="hlink"/>
                </a:solidFill>
                <a:latin typeface="PT Sans"/>
                <a:ea typeface="PT Sans"/>
                <a:cs typeface="PT Sans"/>
                <a:sym typeface="PT Sans"/>
                <a:hlinkClick r:id="rId4"/>
              </a:rPr>
              <a:t>https://doi.org/10.1080/09585192.2021.1925326</a:t>
            </a:r>
            <a:endParaRPr dirty="0">
              <a:solidFill>
                <a:srgbClr val="4A4A4C"/>
              </a:solidFill>
              <a:latin typeface="PT Sans"/>
              <a:ea typeface="PT Sans"/>
              <a:cs typeface="PT Sans"/>
              <a:sym typeface="PT Sans"/>
            </a:endParaRPr>
          </a:p>
          <a:p>
            <a:pPr marL="269999" lvl="0" indent="-269999" algn="l" rtl="0">
              <a:lnSpc>
                <a:spcPct val="115000"/>
              </a:lnSpc>
              <a:spcBef>
                <a:spcPts val="1000"/>
              </a:spcBef>
              <a:spcAft>
                <a:spcPts val="0"/>
              </a:spcAft>
              <a:buNone/>
            </a:pPr>
            <a:r>
              <a:rPr lang="de-DE" dirty="0" err="1">
                <a:solidFill>
                  <a:srgbClr val="4A4A4C"/>
                </a:solidFill>
                <a:latin typeface="PT Sans"/>
                <a:ea typeface="PT Sans"/>
                <a:cs typeface="PT Sans"/>
                <a:sym typeface="PT Sans"/>
              </a:rPr>
              <a:t>Meijerink</a:t>
            </a:r>
            <a:r>
              <a:rPr lang="de-DE" dirty="0">
                <a:solidFill>
                  <a:srgbClr val="4A4A4C"/>
                </a:solidFill>
                <a:latin typeface="PT Sans"/>
                <a:ea typeface="PT Sans"/>
                <a:cs typeface="PT Sans"/>
                <a:sym typeface="PT Sans"/>
              </a:rPr>
              <a:t>, J., &amp; </a:t>
            </a:r>
            <a:r>
              <a:rPr lang="de-DE" dirty="0" err="1">
                <a:solidFill>
                  <a:srgbClr val="4A4A4C"/>
                </a:solidFill>
                <a:latin typeface="PT Sans"/>
                <a:ea typeface="PT Sans"/>
                <a:cs typeface="PT Sans"/>
                <a:sym typeface="PT Sans"/>
              </a:rPr>
              <a:t>Bondarouk</a:t>
            </a:r>
            <a:r>
              <a:rPr lang="de-DE" dirty="0">
                <a:solidFill>
                  <a:srgbClr val="4A4A4C"/>
                </a:solidFill>
                <a:latin typeface="PT Sans"/>
                <a:ea typeface="PT Sans"/>
                <a:cs typeface="PT Sans"/>
                <a:sym typeface="PT Sans"/>
              </a:rPr>
              <a:t>, T. (2021). The </a:t>
            </a:r>
            <a:r>
              <a:rPr lang="de-DE" dirty="0" err="1">
                <a:solidFill>
                  <a:srgbClr val="4A4A4C"/>
                </a:solidFill>
                <a:latin typeface="PT Sans"/>
                <a:ea typeface="PT Sans"/>
                <a:cs typeface="PT Sans"/>
                <a:sym typeface="PT Sans"/>
              </a:rPr>
              <a:t>duality</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algorithmic</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management</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Toward</a:t>
            </a:r>
            <a:r>
              <a:rPr lang="de-DE" dirty="0">
                <a:solidFill>
                  <a:srgbClr val="4A4A4C"/>
                </a:solidFill>
                <a:latin typeface="PT Sans"/>
                <a:ea typeface="PT Sans"/>
                <a:cs typeface="PT Sans"/>
                <a:sym typeface="PT Sans"/>
              </a:rPr>
              <a:t> a </a:t>
            </a:r>
            <a:r>
              <a:rPr lang="de-DE" dirty="0" err="1">
                <a:solidFill>
                  <a:srgbClr val="4A4A4C"/>
                </a:solidFill>
                <a:latin typeface="PT Sans"/>
                <a:ea typeface="PT Sans"/>
                <a:cs typeface="PT Sans"/>
                <a:sym typeface="PT Sans"/>
              </a:rPr>
              <a:t>research</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agenda</a:t>
            </a:r>
            <a:r>
              <a:rPr lang="de-DE" dirty="0">
                <a:solidFill>
                  <a:srgbClr val="4A4A4C"/>
                </a:solidFill>
                <a:latin typeface="PT Sans"/>
                <a:ea typeface="PT Sans"/>
                <a:cs typeface="PT Sans"/>
                <a:sym typeface="PT Sans"/>
              </a:rPr>
              <a:t> on HRM </a:t>
            </a:r>
            <a:r>
              <a:rPr lang="de-DE" dirty="0" err="1">
                <a:solidFill>
                  <a:srgbClr val="4A4A4C"/>
                </a:solidFill>
                <a:latin typeface="PT Sans"/>
                <a:ea typeface="PT Sans"/>
                <a:cs typeface="PT Sans"/>
                <a:sym typeface="PT Sans"/>
              </a:rPr>
              <a:t>algorithms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autonomy</a:t>
            </a:r>
            <a:r>
              <a:rPr lang="de-DE" dirty="0">
                <a:solidFill>
                  <a:srgbClr val="4A4A4C"/>
                </a:solidFill>
                <a:latin typeface="PT Sans"/>
                <a:ea typeface="PT Sans"/>
                <a:cs typeface="PT Sans"/>
                <a:sym typeface="PT Sans"/>
              </a:rPr>
              <a:t> and </a:t>
            </a:r>
            <a:r>
              <a:rPr lang="de-DE" dirty="0" err="1">
                <a:solidFill>
                  <a:srgbClr val="4A4A4C"/>
                </a:solidFill>
                <a:latin typeface="PT Sans"/>
                <a:ea typeface="PT Sans"/>
                <a:cs typeface="PT Sans"/>
                <a:sym typeface="PT Sans"/>
              </a:rPr>
              <a:t>value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creation</a:t>
            </a:r>
            <a:r>
              <a:rPr lang="de-DE" dirty="0">
                <a:solidFill>
                  <a:srgbClr val="4A4A4C"/>
                </a:solidFill>
                <a:latin typeface="PT Sans"/>
                <a:ea typeface="PT Sans"/>
                <a:cs typeface="PT Sans"/>
                <a:sym typeface="PT Sans"/>
              </a:rPr>
              <a:t>. Human </a:t>
            </a:r>
            <a:r>
              <a:rPr lang="de-DE" dirty="0" err="1">
                <a:solidFill>
                  <a:srgbClr val="4A4A4C"/>
                </a:solidFill>
                <a:latin typeface="PT Sans"/>
                <a:ea typeface="PT Sans"/>
                <a:cs typeface="PT Sans"/>
                <a:sym typeface="PT Sans"/>
              </a:rPr>
              <a:t>Resource</a:t>
            </a:r>
            <a:r>
              <a:rPr lang="de-DE" dirty="0">
                <a:solidFill>
                  <a:srgbClr val="4A4A4C"/>
                </a:solidFill>
                <a:latin typeface="PT Sans"/>
                <a:ea typeface="PT Sans"/>
                <a:cs typeface="PT Sans"/>
                <a:sym typeface="PT Sans"/>
              </a:rPr>
              <a:t> Management Review.</a:t>
            </a:r>
            <a:endParaRPr dirty="0">
              <a:solidFill>
                <a:srgbClr val="4A4A4C"/>
              </a:solidFill>
              <a:latin typeface="PT Sans"/>
              <a:ea typeface="PT Sans"/>
              <a:cs typeface="PT Sans"/>
              <a:sym typeface="PT Sans"/>
            </a:endParaRPr>
          </a:p>
          <a:p>
            <a:pPr marL="269999" lvl="0" indent="-269999">
              <a:lnSpc>
                <a:spcPct val="115000"/>
              </a:lnSpc>
              <a:spcBef>
                <a:spcPts val="1000"/>
              </a:spcBef>
            </a:pPr>
            <a:r>
              <a:rPr lang="de-DE" dirty="0">
                <a:solidFill>
                  <a:srgbClr val="4A4A4C"/>
                </a:solidFill>
                <a:latin typeface="PT Sans"/>
                <a:ea typeface="PT Sans"/>
                <a:cs typeface="PT Sans"/>
                <a:sym typeface="PT Sans"/>
              </a:rPr>
              <a:t>Nyman, S., </a:t>
            </a:r>
            <a:r>
              <a:rPr lang="de-DE" dirty="0" err="1">
                <a:solidFill>
                  <a:srgbClr val="4A4A4C"/>
                </a:solidFill>
                <a:latin typeface="PT Sans"/>
                <a:ea typeface="PT Sans"/>
                <a:cs typeface="PT Sans"/>
                <a:sym typeface="PT Sans"/>
              </a:rPr>
              <a:t>Benfeldt</a:t>
            </a:r>
            <a:r>
              <a:rPr lang="de-DE" dirty="0">
                <a:solidFill>
                  <a:srgbClr val="4A4A4C"/>
                </a:solidFill>
                <a:latin typeface="PT Sans"/>
                <a:ea typeface="PT Sans"/>
                <a:cs typeface="PT Sans"/>
                <a:sym typeface="PT Sans"/>
              </a:rPr>
              <a:t>, O., Gierlich-Joas, M., Bagger, C., </a:t>
            </a:r>
            <a:r>
              <a:rPr lang="de-DE" dirty="0" err="1">
                <a:solidFill>
                  <a:srgbClr val="4A4A4C"/>
                </a:solidFill>
                <a:latin typeface="PT Sans"/>
                <a:ea typeface="PT Sans"/>
                <a:cs typeface="PT Sans"/>
                <a:sym typeface="PT Sans"/>
              </a:rPr>
              <a:t>Zambach</a:t>
            </a:r>
            <a:r>
              <a:rPr lang="de-DE" dirty="0">
                <a:solidFill>
                  <a:srgbClr val="4A4A4C"/>
                </a:solidFill>
                <a:latin typeface="PT Sans"/>
                <a:ea typeface="PT Sans"/>
                <a:cs typeface="PT Sans"/>
                <a:sym typeface="PT Sans"/>
              </a:rPr>
              <a:t>, S., </a:t>
            </a:r>
            <a:r>
              <a:rPr lang="de-DE" dirty="0" err="1">
                <a:solidFill>
                  <a:srgbClr val="4A4A4C"/>
                </a:solidFill>
                <a:latin typeface="PT Sans"/>
                <a:ea typeface="PT Sans"/>
                <a:cs typeface="PT Sans"/>
                <a:sym typeface="PT Sans"/>
              </a:rPr>
              <a:t>Blicher</a:t>
            </a:r>
            <a:r>
              <a:rPr lang="de-DE" dirty="0">
                <a:solidFill>
                  <a:srgbClr val="4A4A4C"/>
                </a:solidFill>
                <a:latin typeface="PT Sans"/>
                <a:ea typeface="PT Sans"/>
                <a:cs typeface="PT Sans"/>
                <a:sym typeface="PT Sans"/>
              </a:rPr>
              <a:t>, A., </a:t>
            </a:r>
            <a:r>
              <a:rPr lang="de-DE" dirty="0" err="1">
                <a:solidFill>
                  <a:srgbClr val="4A4A4C"/>
                </a:solidFill>
                <a:latin typeface="PT Sans"/>
                <a:ea typeface="PT Sans"/>
                <a:cs typeface="PT Sans"/>
                <a:sym typeface="PT Sans"/>
              </a:rPr>
              <a:t>Mazumdar</a:t>
            </a:r>
            <a:r>
              <a:rPr lang="de-DE" dirty="0">
                <a:solidFill>
                  <a:srgbClr val="4A4A4C"/>
                </a:solidFill>
                <a:latin typeface="PT Sans"/>
                <a:ea typeface="PT Sans"/>
                <a:cs typeface="PT Sans"/>
                <a:sym typeface="PT Sans"/>
              </a:rPr>
              <a:t>, S., &amp; </a:t>
            </a:r>
            <a:r>
              <a:rPr lang="de-DE" dirty="0" err="1">
                <a:solidFill>
                  <a:srgbClr val="4A4A4C"/>
                </a:solidFill>
                <a:latin typeface="PT Sans"/>
                <a:ea typeface="PT Sans"/>
                <a:cs typeface="PT Sans"/>
                <a:sym typeface="PT Sans"/>
              </a:rPr>
              <a:t>Nã</a:t>
            </a:r>
            <a:r>
              <a:rPr lang="de-DE" dirty="0">
                <a:solidFill>
                  <a:srgbClr val="4A4A4C"/>
                </a:solidFill>
                <a:latin typeface="PT Sans"/>
                <a:ea typeface="PT Sans"/>
                <a:cs typeface="PT Sans"/>
                <a:sym typeface="PT Sans"/>
              </a:rPr>
              <a:t>, J. (2024). </a:t>
            </a:r>
            <a:r>
              <a:rPr lang="de-DE" dirty="0" err="1">
                <a:solidFill>
                  <a:srgbClr val="4A4A4C"/>
                </a:solidFill>
                <a:latin typeface="PT Sans"/>
                <a:ea typeface="PT Sans"/>
                <a:cs typeface="PT Sans"/>
                <a:sym typeface="PT Sans"/>
              </a:rPr>
              <a:t>From</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Algorithmic</a:t>
            </a:r>
            <a:r>
              <a:rPr lang="de-DE" dirty="0">
                <a:solidFill>
                  <a:srgbClr val="4A4A4C"/>
                </a:solidFill>
                <a:latin typeface="PT Sans"/>
                <a:ea typeface="PT Sans"/>
                <a:cs typeface="PT Sans"/>
                <a:sym typeface="PT Sans"/>
              </a:rPr>
              <a:t> Management </a:t>
            </a:r>
            <a:r>
              <a:rPr lang="de-DE" dirty="0" err="1">
                <a:solidFill>
                  <a:srgbClr val="4A4A4C"/>
                </a:solidFill>
                <a:latin typeface="PT Sans"/>
                <a:ea typeface="PT Sans"/>
                <a:cs typeface="PT Sans"/>
                <a:sym typeface="PT Sans"/>
              </a:rPr>
              <a:t>to</a:t>
            </a:r>
            <a:r>
              <a:rPr lang="de-DE" dirty="0">
                <a:solidFill>
                  <a:srgbClr val="4A4A4C"/>
                </a:solidFill>
                <a:latin typeface="PT Sans"/>
                <a:ea typeface="PT Sans"/>
                <a:cs typeface="PT Sans"/>
                <a:sym typeface="PT Sans"/>
              </a:rPr>
              <a:t> Data- </a:t>
            </a:r>
            <a:r>
              <a:rPr lang="de-DE" dirty="0" err="1">
                <a:solidFill>
                  <a:srgbClr val="4A4A4C"/>
                </a:solidFill>
                <a:latin typeface="PT Sans"/>
                <a:ea typeface="PT Sans"/>
                <a:cs typeface="PT Sans"/>
                <a:sym typeface="PT Sans"/>
              </a:rPr>
              <a:t>driven</a:t>
            </a:r>
            <a:r>
              <a:rPr lang="de-DE" dirty="0">
                <a:solidFill>
                  <a:srgbClr val="4A4A4C"/>
                </a:solidFill>
                <a:latin typeface="PT Sans"/>
                <a:ea typeface="PT Sans"/>
                <a:cs typeface="PT Sans"/>
                <a:sym typeface="PT Sans"/>
              </a:rPr>
              <a:t> Labour </a:t>
            </a:r>
            <a:r>
              <a:rPr lang="de-DE" dirty="0" err="1">
                <a:solidFill>
                  <a:srgbClr val="4A4A4C"/>
                </a:solidFill>
                <a:latin typeface="PT Sans"/>
                <a:ea typeface="PT Sans"/>
                <a:cs typeface="PT Sans"/>
                <a:sym typeface="PT Sans"/>
              </a:rPr>
              <a:t>Organising</a:t>
            </a:r>
            <a:r>
              <a:rPr lang="de-DE" dirty="0">
                <a:solidFill>
                  <a:srgbClr val="4A4A4C"/>
                </a:solidFill>
                <a:latin typeface="PT Sans"/>
                <a:ea typeface="PT Sans"/>
                <a:cs typeface="PT Sans"/>
                <a:sym typeface="PT Sans"/>
              </a:rPr>
              <a:t>. A trade </a:t>
            </a:r>
            <a:r>
              <a:rPr lang="de-DE" dirty="0" err="1">
                <a:solidFill>
                  <a:srgbClr val="4A4A4C"/>
                </a:solidFill>
                <a:latin typeface="PT Sans"/>
                <a:ea typeface="PT Sans"/>
                <a:cs typeface="PT Sans"/>
                <a:sym typeface="PT Sans"/>
              </a:rPr>
              <a:t>union</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approach</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to</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workplace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datafication</a:t>
            </a:r>
            <a:r>
              <a:rPr lang="de-DE" dirty="0">
                <a:solidFill>
                  <a:srgbClr val="4A4A4C"/>
                </a:solidFill>
                <a:latin typeface="PT Sans"/>
                <a:ea typeface="PT Sans"/>
                <a:cs typeface="PT Sans"/>
                <a:sym typeface="PT Sans"/>
              </a:rPr>
              <a:t>. Scandinavian Journal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Information Systems, 13–38.</a:t>
            </a:r>
            <a:endParaRPr dirty="0">
              <a:solidFill>
                <a:srgbClr val="4A4A4C"/>
              </a:solidFill>
              <a:latin typeface="PT Sans"/>
              <a:ea typeface="PT Sans"/>
              <a:cs typeface="PT Sans"/>
              <a:sym typeface="PT Sans"/>
            </a:endParaRPr>
          </a:p>
          <a:p>
            <a:pPr marL="0" lvl="0" indent="0" algn="l" rtl="0">
              <a:spcBef>
                <a:spcPts val="1200"/>
              </a:spcBef>
              <a:spcAft>
                <a:spcPts val="1200"/>
              </a:spcAft>
              <a:buNone/>
            </a:pPr>
            <a:r>
              <a:rPr lang="de-DE" dirty="0">
                <a:solidFill>
                  <a:srgbClr val="4A4A4C"/>
                </a:solidFill>
                <a:latin typeface="PT Sans"/>
                <a:ea typeface="PT Sans"/>
                <a:cs typeface="PT Sans"/>
                <a:sym typeface="PT Sans"/>
              </a:rPr>
              <a:t>Starke, C., </a:t>
            </a:r>
            <a:r>
              <a:rPr lang="de-DE" dirty="0" err="1">
                <a:solidFill>
                  <a:srgbClr val="4A4A4C"/>
                </a:solidFill>
                <a:latin typeface="PT Sans"/>
                <a:ea typeface="PT Sans"/>
                <a:cs typeface="PT Sans"/>
                <a:sym typeface="PT Sans"/>
              </a:rPr>
              <a:t>Baleis</a:t>
            </a:r>
            <a:r>
              <a:rPr lang="de-DE" dirty="0">
                <a:solidFill>
                  <a:srgbClr val="4A4A4C"/>
                </a:solidFill>
                <a:latin typeface="PT Sans"/>
                <a:ea typeface="PT Sans"/>
                <a:cs typeface="PT Sans"/>
                <a:sym typeface="PT Sans"/>
              </a:rPr>
              <a:t>, J., Keller, B. and Marcinkowski, F. (2022). “Fairness </a:t>
            </a:r>
            <a:r>
              <a:rPr lang="de-DE" dirty="0" err="1">
                <a:solidFill>
                  <a:srgbClr val="4A4A4C"/>
                </a:solidFill>
                <a:latin typeface="PT Sans"/>
                <a:ea typeface="PT Sans"/>
                <a:cs typeface="PT Sans"/>
                <a:sym typeface="PT Sans"/>
              </a:rPr>
              <a:t>perceptions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algorithmic</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decision-making</a:t>
            </a:r>
            <a:r>
              <a:rPr lang="de-DE" dirty="0">
                <a:solidFill>
                  <a:srgbClr val="4A4A4C"/>
                </a:solidFill>
                <a:latin typeface="PT Sans"/>
                <a:ea typeface="PT Sans"/>
                <a:cs typeface="PT Sans"/>
                <a:sym typeface="PT Sans"/>
              </a:rPr>
              <a:t>: </a:t>
            </a:r>
            <a:br>
              <a:rPr lang="de-DE" dirty="0">
                <a:solidFill>
                  <a:srgbClr val="4A4A4C"/>
                </a:solidFill>
                <a:latin typeface="PT Sans"/>
                <a:ea typeface="PT Sans"/>
                <a:cs typeface="PT Sans"/>
                <a:sym typeface="PT Sans"/>
              </a:rPr>
            </a:br>
            <a:r>
              <a:rPr lang="de-DE" dirty="0">
                <a:solidFill>
                  <a:srgbClr val="4A4A4C"/>
                </a:solidFill>
                <a:latin typeface="PT Sans"/>
                <a:ea typeface="PT Sans"/>
                <a:cs typeface="PT Sans"/>
                <a:sym typeface="PT Sans"/>
              </a:rPr>
              <a:t>	A </a:t>
            </a:r>
            <a:r>
              <a:rPr lang="de-DE" dirty="0" err="1">
                <a:solidFill>
                  <a:srgbClr val="4A4A4C"/>
                </a:solidFill>
                <a:latin typeface="PT Sans"/>
                <a:ea typeface="PT Sans"/>
                <a:cs typeface="PT Sans"/>
                <a:sym typeface="PT Sans"/>
              </a:rPr>
              <a:t>systematic</a:t>
            </a:r>
            <a:r>
              <a:rPr lang="de-DE" dirty="0">
                <a:solidFill>
                  <a:srgbClr val="4A4A4C"/>
                </a:solidFill>
                <a:latin typeface="PT Sans"/>
                <a:ea typeface="PT Sans"/>
                <a:cs typeface="PT Sans"/>
                <a:sym typeface="PT Sans"/>
              </a:rPr>
              <a:t> review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the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empirical</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literature</a:t>
            </a:r>
            <a:r>
              <a:rPr lang="de-DE" dirty="0">
                <a:solidFill>
                  <a:srgbClr val="4A4A4C"/>
                </a:solidFill>
                <a:latin typeface="PT Sans"/>
                <a:ea typeface="PT Sans"/>
                <a:cs typeface="PT Sans"/>
                <a:sym typeface="PT Sans"/>
              </a:rPr>
              <a:t>.” Big Data &amp; Society, 9(2), 1–16</a:t>
            </a:r>
            <a:endParaRPr dirty="0">
              <a:solidFill>
                <a:srgbClr val="4A4A4C"/>
              </a:solidFill>
              <a:latin typeface="PT Sans"/>
              <a:ea typeface="PT Sans"/>
              <a:cs typeface="PT Sans"/>
              <a:sym typeface="PT San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75"/>
          <p:cNvSpPr txBox="1"/>
          <p:nvPr/>
        </p:nvSpPr>
        <p:spPr>
          <a:xfrm>
            <a:off x="900000" y="827187"/>
            <a:ext cx="10440000" cy="7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2200" b="1">
                <a:solidFill>
                  <a:srgbClr val="4A4A4C"/>
                </a:solidFill>
                <a:latin typeface="PT Sans"/>
                <a:ea typeface="PT Sans"/>
                <a:cs typeface="PT Sans"/>
                <a:sym typeface="PT Sans"/>
              </a:rPr>
              <a:t>Referenzen (cont.)</a:t>
            </a:r>
            <a:endParaRPr sz="2200" b="1">
              <a:solidFill>
                <a:srgbClr val="4A4A4C"/>
              </a:solidFill>
              <a:latin typeface="PT Sans"/>
              <a:ea typeface="PT Sans"/>
              <a:cs typeface="PT Sans"/>
              <a:sym typeface="PT Sans"/>
            </a:endParaRPr>
          </a:p>
        </p:txBody>
      </p:sp>
      <p:sp>
        <p:nvSpPr>
          <p:cNvPr id="601" name="Google Shape;601;p75"/>
          <p:cNvSpPr txBox="1"/>
          <p:nvPr/>
        </p:nvSpPr>
        <p:spPr>
          <a:xfrm>
            <a:off x="900000" y="1386000"/>
            <a:ext cx="10659600" cy="6743400"/>
          </a:xfrm>
          <a:prstGeom prst="rect">
            <a:avLst/>
          </a:prstGeom>
          <a:noFill/>
          <a:ln>
            <a:noFill/>
          </a:ln>
        </p:spPr>
        <p:txBody>
          <a:bodyPr spcFirstLastPara="1" wrap="square" lIns="91425" tIns="91425" rIns="91425" bIns="91425" anchor="t" anchorCtr="0">
            <a:noAutofit/>
          </a:bodyPr>
          <a:lstStyle/>
          <a:p>
            <a:pPr lvl="0">
              <a:spcBef>
                <a:spcPts val="1200"/>
              </a:spcBef>
            </a:pPr>
            <a:r>
              <a:rPr lang="de-DE" dirty="0" err="1">
                <a:solidFill>
                  <a:srgbClr val="4A4A4C"/>
                </a:solidFill>
                <a:latin typeface="PT Sans"/>
                <a:ea typeface="PT Sans"/>
                <a:cs typeface="PT Sans"/>
                <a:sym typeface="PT Sans"/>
              </a:rPr>
              <a:t>Tursunbayeva</a:t>
            </a:r>
            <a:r>
              <a:rPr lang="de-DE" dirty="0">
                <a:solidFill>
                  <a:srgbClr val="4A4A4C"/>
                </a:solidFill>
                <a:latin typeface="PT Sans"/>
                <a:ea typeface="PT Sans"/>
                <a:cs typeface="PT Sans"/>
                <a:sym typeface="PT Sans"/>
              </a:rPr>
              <a:t>, A., </a:t>
            </a:r>
            <a:r>
              <a:rPr lang="de-DE" dirty="0" err="1">
                <a:solidFill>
                  <a:srgbClr val="4A4A4C"/>
                </a:solidFill>
                <a:latin typeface="PT Sans"/>
                <a:ea typeface="PT Sans"/>
                <a:cs typeface="PT Sans"/>
                <a:sym typeface="PT Sans"/>
              </a:rPr>
              <a:t>Pagliari</a:t>
            </a:r>
            <a:r>
              <a:rPr lang="de-DE" dirty="0">
                <a:solidFill>
                  <a:srgbClr val="4A4A4C"/>
                </a:solidFill>
                <a:latin typeface="PT Sans"/>
                <a:ea typeface="PT Sans"/>
                <a:cs typeface="PT Sans"/>
                <a:sym typeface="PT Sans"/>
              </a:rPr>
              <a:t>, C., Di Lauro, S., &amp; Antonelli, G. (2021). The </a:t>
            </a:r>
            <a:r>
              <a:rPr lang="de-DE" dirty="0" err="1">
                <a:solidFill>
                  <a:srgbClr val="4A4A4C"/>
                </a:solidFill>
                <a:latin typeface="PT Sans"/>
                <a:ea typeface="PT Sans"/>
                <a:cs typeface="PT Sans"/>
                <a:sym typeface="PT Sans"/>
              </a:rPr>
              <a:t>ethics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of</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people</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analytics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risks</a:t>
            </a:r>
            <a:r>
              <a:rPr lang="de-DE" dirty="0">
                <a:solidFill>
                  <a:srgbClr val="4A4A4C"/>
                </a:solidFill>
                <a:latin typeface="PT Sans"/>
                <a:ea typeface="PT Sans"/>
                <a:cs typeface="PT Sans"/>
                <a:sym typeface="PT Sans"/>
              </a:rPr>
              <a:t>, </a:t>
            </a:r>
            <a:r>
              <a:rPr lang="de-DE" dirty="0" err="1">
                <a:solidFill>
                  <a:srgbClr val="4A4A4C"/>
                </a:solidFill>
                <a:latin typeface="PT Sans"/>
                <a:ea typeface="PT Sans"/>
                <a:cs typeface="PT Sans"/>
                <a:sym typeface="PT Sans"/>
              </a:rPr>
              <a:t>opportunities</a:t>
            </a:r>
            <a:r>
              <a:rPr lang="de-DE" dirty="0">
                <a:solidFill>
                  <a:srgbClr val="4A4A4C"/>
                </a:solidFill>
                <a:latin typeface="PT Sans"/>
                <a:ea typeface="PT Sans"/>
                <a:cs typeface="PT Sans"/>
                <a:sym typeface="PT Sans"/>
              </a:rPr>
              <a:t> </a:t>
            </a:r>
            <a:br>
              <a:rPr lang="de-DE" dirty="0">
                <a:solidFill>
                  <a:srgbClr val="4A4A4C"/>
                </a:solidFill>
                <a:latin typeface="PT Sans"/>
                <a:ea typeface="PT Sans"/>
                <a:cs typeface="PT Sans"/>
                <a:sym typeface="PT Sans"/>
              </a:rPr>
            </a:br>
            <a:r>
              <a:rPr lang="de-DE" dirty="0">
                <a:solidFill>
                  <a:srgbClr val="4A4A4C"/>
                </a:solidFill>
                <a:latin typeface="PT Sans"/>
                <a:ea typeface="PT Sans"/>
                <a:cs typeface="PT Sans"/>
                <a:sym typeface="PT Sans"/>
              </a:rPr>
              <a:t>	and </a:t>
            </a:r>
            <a:r>
              <a:rPr lang="de-DE" dirty="0" err="1">
                <a:solidFill>
                  <a:srgbClr val="4A4A4C"/>
                </a:solidFill>
                <a:latin typeface="PT Sans"/>
                <a:ea typeface="PT Sans"/>
                <a:cs typeface="PT Sans"/>
                <a:sym typeface="PT Sans"/>
              </a:rPr>
              <a:t>recommendations</a:t>
            </a:r>
            <a:r>
              <a:rPr lang="de-DE" dirty="0">
                <a:solidFill>
                  <a:srgbClr val="4A4A4C"/>
                </a:solidFill>
                <a:latin typeface="PT Sans"/>
                <a:ea typeface="PT Sans"/>
                <a:cs typeface="PT Sans"/>
                <a:sym typeface="PT Sans"/>
              </a:rPr>
              <a:t>. </a:t>
            </a:r>
            <a:r>
              <a:rPr lang="de-DE" i="1" dirty="0" err="1">
                <a:solidFill>
                  <a:srgbClr val="4A4A4C"/>
                </a:solidFill>
                <a:latin typeface="PT Sans"/>
                <a:ea typeface="PT Sans"/>
                <a:cs typeface="PT Sans"/>
                <a:sym typeface="PT Sans"/>
              </a:rPr>
              <a:t>Personnel</a:t>
            </a:r>
            <a:r>
              <a:rPr lang="de-DE" i="1" dirty="0">
                <a:solidFill>
                  <a:srgbClr val="4A4A4C"/>
                </a:solidFill>
                <a:latin typeface="PT Sans"/>
                <a:ea typeface="PT Sans"/>
                <a:cs typeface="PT Sans"/>
                <a:sym typeface="PT Sans"/>
              </a:rPr>
              <a:t> Review, </a:t>
            </a:r>
            <a:r>
              <a:rPr lang="de-DE" dirty="0">
                <a:solidFill>
                  <a:srgbClr val="4A4A4C"/>
                </a:solidFill>
                <a:latin typeface="PT Sans"/>
                <a:ea typeface="PT Sans"/>
                <a:cs typeface="PT Sans"/>
                <a:sym typeface="PT Sans"/>
              </a:rPr>
              <a:t>51(3), 900–921. </a:t>
            </a:r>
            <a:r>
              <a:rPr lang="de-DE" u="sng" dirty="0">
                <a:solidFill>
                  <a:schemeClr val="hlink"/>
                </a:solidFill>
                <a:latin typeface="PT Sans"/>
                <a:ea typeface="PT Sans"/>
                <a:cs typeface="PT Sans"/>
                <a:sym typeface="PT Sans"/>
                <a:hlinkClick r:id="rId3"/>
              </a:rPr>
              <a:t>https://doi.org/</a:t>
            </a:r>
            <a:r>
              <a:rPr lang="de-DE" dirty="0">
                <a:solidFill>
                  <a:srgbClr val="4A4A4C"/>
                </a:solidFill>
                <a:latin typeface="PT Sans"/>
                <a:ea typeface="PT Sans"/>
                <a:cs typeface="PT Sans"/>
                <a:sym typeface="PT Sans"/>
                <a:hlinkClick r:id="rId3"/>
              </a:rPr>
              <a:t>10.1108/PR-12-2019-0680</a:t>
            </a:r>
            <a:r>
              <a:rPr lang="de-DE" dirty="0">
                <a:solidFill>
                  <a:srgbClr val="4A4A4C"/>
                </a:solidFill>
                <a:latin typeface="PT Sans"/>
                <a:ea typeface="PT Sans"/>
                <a:cs typeface="PT Sans"/>
                <a:sym typeface="PT Sans"/>
              </a:rPr>
              <a:t> </a:t>
            </a:r>
            <a:endParaRPr dirty="0">
              <a:solidFill>
                <a:srgbClr val="4A4A4C"/>
              </a:solidFill>
              <a:latin typeface="PT Sans"/>
              <a:ea typeface="PT Sans"/>
              <a:cs typeface="PT Sans"/>
              <a:sym typeface="PT Sans"/>
            </a:endParaRPr>
          </a:p>
          <a:p>
            <a:pPr marL="0" lvl="0" indent="0" algn="l" rtl="0">
              <a:lnSpc>
                <a:spcPct val="115000"/>
              </a:lnSpc>
              <a:spcBef>
                <a:spcPts val="1200"/>
              </a:spcBef>
              <a:spcAft>
                <a:spcPts val="0"/>
              </a:spcAft>
              <a:buNone/>
            </a:pPr>
            <a:r>
              <a:rPr lang="de-DE" dirty="0">
                <a:solidFill>
                  <a:srgbClr val="4A4A4C"/>
                </a:solidFill>
                <a:latin typeface="PT Sans"/>
                <a:ea typeface="PT Sans"/>
                <a:cs typeface="PT Sans"/>
                <a:sym typeface="PT Sans"/>
              </a:rPr>
              <a:t>UNI Global Union. (2019). </a:t>
            </a:r>
            <a:r>
              <a:rPr lang="de-DE" i="1" dirty="0" err="1">
                <a:solidFill>
                  <a:srgbClr val="4A4A4C"/>
                </a:solidFill>
                <a:latin typeface="PT Sans"/>
                <a:ea typeface="PT Sans"/>
                <a:cs typeface="PT Sans"/>
                <a:sym typeface="PT Sans"/>
              </a:rPr>
              <a:t>Connective</a:t>
            </a:r>
            <a:r>
              <a:rPr lang="de-DE" i="1" dirty="0">
                <a:solidFill>
                  <a:srgbClr val="4A4A4C"/>
                </a:solidFill>
                <a:latin typeface="PT Sans"/>
                <a:ea typeface="PT Sans"/>
                <a:cs typeface="PT Sans"/>
                <a:sym typeface="PT Sans"/>
              </a:rPr>
              <a:t> Action – Digital Tools </a:t>
            </a:r>
            <a:r>
              <a:rPr lang="de-DE" i="1" dirty="0" err="1">
                <a:solidFill>
                  <a:srgbClr val="4A4A4C"/>
                </a:solidFill>
                <a:latin typeface="PT Sans"/>
                <a:ea typeface="PT Sans"/>
                <a:cs typeface="PT Sans"/>
                <a:sym typeface="PT Sans"/>
              </a:rPr>
              <a:t>for</a:t>
            </a:r>
            <a:r>
              <a:rPr lang="de-DE" i="1" dirty="0">
                <a:solidFill>
                  <a:srgbClr val="4A4A4C"/>
                </a:solidFill>
                <a:latin typeface="PT Sans"/>
                <a:ea typeface="PT Sans"/>
                <a:cs typeface="PT Sans"/>
                <a:sym typeface="PT Sans"/>
              </a:rPr>
              <a:t> Trade </a:t>
            </a:r>
            <a:r>
              <a:rPr lang="de-DE" i="1" dirty="0" err="1">
                <a:solidFill>
                  <a:srgbClr val="4A4A4C"/>
                </a:solidFill>
                <a:latin typeface="PT Sans"/>
                <a:ea typeface="PT Sans"/>
                <a:cs typeface="PT Sans"/>
                <a:sym typeface="PT Sans"/>
              </a:rPr>
              <a:t>Unions</a:t>
            </a:r>
            <a:r>
              <a:rPr lang="de-DE" i="1" dirty="0">
                <a:solidFill>
                  <a:srgbClr val="4A4A4C"/>
                </a:solidFill>
                <a:latin typeface="PT Sans"/>
                <a:ea typeface="PT Sans"/>
                <a:cs typeface="PT Sans"/>
                <a:sym typeface="PT Sans"/>
              </a:rPr>
              <a:t>: 2019 Review</a:t>
            </a:r>
            <a:r>
              <a:rPr lang="de-DE" dirty="0">
                <a:solidFill>
                  <a:srgbClr val="4A4A4C"/>
                </a:solidFill>
                <a:latin typeface="PT Sans"/>
                <a:ea typeface="PT Sans"/>
                <a:cs typeface="PT Sans"/>
                <a:sym typeface="PT Sans"/>
              </a:rPr>
              <a:t>. </a:t>
            </a:r>
            <a:endParaRPr dirty="0">
              <a:solidFill>
                <a:srgbClr val="4A4A4C"/>
              </a:solidFill>
              <a:latin typeface="PT Sans"/>
              <a:ea typeface="PT Sans"/>
              <a:cs typeface="PT Sans"/>
              <a:sym typeface="PT Sans"/>
            </a:endParaRPr>
          </a:p>
          <a:p>
            <a:pPr marL="269999" lvl="0" indent="-269999" algn="l" rtl="0">
              <a:lnSpc>
                <a:spcPct val="115000"/>
              </a:lnSpc>
              <a:spcBef>
                <a:spcPts val="1000"/>
              </a:spcBef>
              <a:spcAft>
                <a:spcPts val="0"/>
              </a:spcAft>
              <a:buNone/>
            </a:pPr>
            <a:r>
              <a:rPr lang="de-DE" dirty="0" err="1">
                <a:solidFill>
                  <a:srgbClr val="4A4A4C"/>
                </a:solidFill>
                <a:latin typeface="PT Sans"/>
                <a:ea typeface="PT Sans"/>
                <a:cs typeface="PT Sans"/>
                <a:sym typeface="PT Sans"/>
              </a:rPr>
              <a:t>Woodcock</a:t>
            </a:r>
            <a:r>
              <a:rPr lang="de-DE" dirty="0">
                <a:solidFill>
                  <a:srgbClr val="4A4A4C"/>
                </a:solidFill>
                <a:latin typeface="PT Sans"/>
                <a:ea typeface="PT Sans"/>
                <a:cs typeface="PT Sans"/>
                <a:sym typeface="PT Sans"/>
              </a:rPr>
              <a:t>, J. (2021). </a:t>
            </a:r>
            <a:r>
              <a:rPr lang="de-DE" dirty="0" err="1">
                <a:solidFill>
                  <a:srgbClr val="4A4A4C"/>
                </a:solidFill>
                <a:latin typeface="PT Sans"/>
                <a:ea typeface="PT Sans"/>
                <a:cs typeface="PT Sans"/>
                <a:sym typeface="PT Sans"/>
              </a:rPr>
              <a:t>Towards</a:t>
            </a:r>
            <a:r>
              <a:rPr lang="de-DE" dirty="0">
                <a:solidFill>
                  <a:srgbClr val="4A4A4C"/>
                </a:solidFill>
                <a:latin typeface="PT Sans"/>
                <a:ea typeface="PT Sans"/>
                <a:cs typeface="PT Sans"/>
                <a:sym typeface="PT Sans"/>
              </a:rPr>
              <a:t> a Digital </a:t>
            </a:r>
            <a:r>
              <a:rPr lang="de-DE" dirty="0" err="1">
                <a:solidFill>
                  <a:srgbClr val="4A4A4C"/>
                </a:solidFill>
                <a:latin typeface="PT Sans"/>
                <a:ea typeface="PT Sans"/>
                <a:cs typeface="PT Sans"/>
                <a:sym typeface="PT Sans"/>
              </a:rPr>
              <a:t>Workerism</a:t>
            </a:r>
            <a:r>
              <a:rPr lang="de-DE" dirty="0">
                <a:solidFill>
                  <a:srgbClr val="4A4A4C"/>
                </a:solidFill>
                <a:latin typeface="PT Sans"/>
                <a:ea typeface="PT Sans"/>
                <a:cs typeface="PT Sans"/>
                <a:sym typeface="PT Sans"/>
              </a:rPr>
              <a:t>: Workers’ </a:t>
            </a:r>
            <a:r>
              <a:rPr lang="de-DE" dirty="0" err="1">
                <a:solidFill>
                  <a:srgbClr val="4A4A4C"/>
                </a:solidFill>
                <a:latin typeface="PT Sans"/>
                <a:ea typeface="PT Sans"/>
                <a:cs typeface="PT Sans"/>
                <a:sym typeface="PT Sans"/>
              </a:rPr>
              <a:t>Inquiry</a:t>
            </a:r>
            <a:r>
              <a:rPr lang="de-DE" dirty="0">
                <a:solidFill>
                  <a:srgbClr val="4A4A4C"/>
                </a:solidFill>
                <a:latin typeface="PT Sans"/>
                <a:ea typeface="PT Sans"/>
                <a:cs typeface="PT Sans"/>
                <a:sym typeface="PT Sans"/>
              </a:rPr>
              <a:t>, Methods, and Technologies. </a:t>
            </a:r>
            <a:r>
              <a:rPr lang="de-DE" i="1" dirty="0" err="1">
                <a:solidFill>
                  <a:srgbClr val="4A4A4C"/>
                </a:solidFill>
                <a:latin typeface="PT Sans"/>
                <a:ea typeface="PT Sans"/>
                <a:cs typeface="PT Sans"/>
                <a:sym typeface="PT Sans"/>
              </a:rPr>
              <a:t>NanoEthics</a:t>
            </a:r>
            <a:r>
              <a:rPr lang="de-DE" dirty="0">
                <a:solidFill>
                  <a:srgbClr val="4A4A4C"/>
                </a:solidFill>
                <a:latin typeface="PT Sans"/>
                <a:ea typeface="PT Sans"/>
                <a:cs typeface="PT Sans"/>
                <a:sym typeface="PT Sans"/>
              </a:rPr>
              <a:t>, 15(1), 87–98. </a:t>
            </a:r>
            <a:r>
              <a:rPr lang="de-DE" dirty="0">
                <a:solidFill>
                  <a:srgbClr val="4A4A4C"/>
                </a:solidFill>
                <a:latin typeface="PT Sans"/>
                <a:ea typeface="PT Sans"/>
                <a:cs typeface="PT Sans"/>
                <a:sym typeface="PT Sans"/>
                <a:hlinkClick r:id="rId4"/>
              </a:rPr>
              <a:t>https://doi.org/10.1007/s11569-021-00384-w</a:t>
            </a:r>
            <a:r>
              <a:rPr lang="de-DE" dirty="0">
                <a:solidFill>
                  <a:srgbClr val="4A4A4C"/>
                </a:solidFill>
                <a:latin typeface="PT Sans"/>
                <a:ea typeface="PT Sans"/>
                <a:cs typeface="PT Sans"/>
                <a:sym typeface="PT Sans"/>
              </a:rPr>
              <a:t> </a:t>
            </a:r>
            <a:endParaRPr dirty="0">
              <a:solidFill>
                <a:srgbClr val="4A4A4C"/>
              </a:solidFill>
              <a:latin typeface="PT Sans"/>
              <a:ea typeface="PT Sans"/>
              <a:cs typeface="PT Sans"/>
              <a:sym typeface="PT Sans"/>
            </a:endParaRPr>
          </a:p>
          <a:p>
            <a:pPr marL="0" lvl="0" indent="0" algn="l" rtl="0">
              <a:lnSpc>
                <a:spcPct val="115000"/>
              </a:lnSpc>
              <a:spcBef>
                <a:spcPts val="1000"/>
              </a:spcBef>
              <a:spcAft>
                <a:spcPts val="738"/>
              </a:spcAft>
              <a:buNone/>
            </a:pPr>
            <a:endParaRPr dirty="0">
              <a:solidFill>
                <a:srgbClr val="4A4A4C"/>
              </a:solidFill>
              <a:latin typeface="PT Sans"/>
              <a:ea typeface="PT Sans"/>
              <a:cs typeface="PT Sans"/>
              <a:sym typeface="PT Sans"/>
            </a:endParaRPr>
          </a:p>
        </p:txBody>
      </p:sp>
    </p:spTree>
  </p:cSld>
  <p:clrMapOvr>
    <a:masterClrMapping/>
  </p:clrMapOvr>
</p:sld>
</file>

<file path=ppt/theme/theme1.xml><?xml version="1.0" encoding="utf-8"?>
<a:theme xmlns:a="http://schemas.openxmlformats.org/drawingml/2006/main" name="HIIG Master">
  <a:themeElements>
    <a:clrScheme name="HIIG">
      <a:dk1>
        <a:srgbClr val="646466"/>
      </a:dk1>
      <a:lt1>
        <a:srgbClr val="FFFFFF"/>
      </a:lt1>
      <a:dk2>
        <a:srgbClr val="007BA3"/>
      </a:dk2>
      <a:lt2>
        <a:srgbClr val="FFFFFF"/>
      </a:lt2>
      <a:accent1>
        <a:srgbClr val="007BA3"/>
      </a:accent1>
      <a:accent2>
        <a:srgbClr val="BCBB00"/>
      </a:accent2>
      <a:accent3>
        <a:srgbClr val="A2198D"/>
      </a:accent3>
      <a:accent4>
        <a:srgbClr val="FCBE00"/>
      </a:accent4>
      <a:accent5>
        <a:srgbClr val="E62E41"/>
      </a:accent5>
      <a:accent6>
        <a:srgbClr val="386B7F"/>
      </a:accent6>
      <a:hlink>
        <a:srgbClr val="177E9C"/>
      </a:hlink>
      <a:folHlink>
        <a:srgbClr val="386B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C11BD079411FE49B3A320B36E16C40A" ma:contentTypeVersion="18" ma:contentTypeDescription="Ein neues Dokument erstellen." ma:contentTypeScope="" ma:versionID="50c43f9d5bc29f0cf1a50b4190ee989c">
  <xsd:schema xmlns:xsd="http://www.w3.org/2001/XMLSchema" xmlns:xs="http://www.w3.org/2001/XMLSchema" xmlns:p="http://schemas.microsoft.com/office/2006/metadata/properties" xmlns:ns2="cbe35f3d-6df8-4aee-b8db-a11309bafd66" xmlns:ns3="256fe39e-9433-4ae6-ab05-b6569aa3ca88" targetNamespace="http://schemas.microsoft.com/office/2006/metadata/properties" ma:root="true" ma:fieldsID="290626ba8db010ddfeb73115f63201b9" ns2:_="" ns3:_="">
    <xsd:import namespace="cbe35f3d-6df8-4aee-b8db-a11309bafd66"/>
    <xsd:import namespace="256fe39e-9433-4ae6-ab05-b6569aa3ca8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e35f3d-6df8-4aee-b8db-a11309bafd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34884117-9378-4c4b-92a9-03ac1b5c8f9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6fe39e-9433-4ae6-ab05-b6569aa3ca88"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57fff458-82f3-43d7-a7f4-87f8daa00674}" ma:internalName="TaxCatchAll" ma:showField="CatchAllData" ma:web="256fe39e-9433-4ae6-ab05-b6569aa3ca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be35f3d-6df8-4aee-b8db-a11309bafd66">
      <Terms xmlns="http://schemas.microsoft.com/office/infopath/2007/PartnerControls"/>
    </lcf76f155ced4ddcb4097134ff3c332f>
    <TaxCatchAll xmlns="256fe39e-9433-4ae6-ab05-b6569aa3ca8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E972A7-A493-42EE-A3B2-96BE0F3F61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e35f3d-6df8-4aee-b8db-a11309bafd66"/>
    <ds:schemaRef ds:uri="256fe39e-9433-4ae6-ab05-b6569aa3ca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78B42D6-CDFB-45B6-A0EA-3244239EAA50}">
  <ds:schemaRefs>
    <ds:schemaRef ds:uri="http://schemas.microsoft.com/office/2006/metadata/properties"/>
    <ds:schemaRef ds:uri="http://schemas.microsoft.com/office/infopath/2007/PartnerControls"/>
    <ds:schemaRef ds:uri="b69cbd9f-1320-4edc-a3c0-65de2d5fad70"/>
    <ds:schemaRef ds:uri="065b38a7-8960-4741-89d2-5c2860387430"/>
    <ds:schemaRef ds:uri="cbe35f3d-6df8-4aee-b8db-a11309bafd66"/>
    <ds:schemaRef ds:uri="256fe39e-9433-4ae6-ab05-b6569aa3ca88"/>
  </ds:schemaRefs>
</ds:datastoreItem>
</file>

<file path=customXml/itemProps3.xml><?xml version="1.0" encoding="utf-8"?>
<ds:datastoreItem xmlns:ds="http://schemas.openxmlformats.org/officeDocument/2006/customXml" ds:itemID="{D5DD8268-524C-422A-8289-61B353FE8D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6508</Words>
  <Application>Microsoft Office PowerPoint</Application>
  <PresentationFormat>Breitbild</PresentationFormat>
  <Paragraphs>399</Paragraphs>
  <Slides>59</Slides>
  <Notes>59</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59</vt:i4>
      </vt:variant>
    </vt:vector>
  </HeadingPairs>
  <TitlesOfParts>
    <vt:vector size="63" baseType="lpstr">
      <vt:lpstr>Cabin</vt:lpstr>
      <vt:lpstr>Arial</vt:lpstr>
      <vt:lpstr>PT Sans</vt:lpstr>
      <vt:lpstr>HIIG Master</vt:lpstr>
      <vt:lpstr>Beschäftigtenorientiertes People Analytics</vt:lpstr>
      <vt:lpstr>Zusammenfassung</vt:lpstr>
      <vt:lpstr>Gliederung</vt:lpstr>
      <vt:lpstr>Kapitel 1  Einleitung: Grundlagen zu People Analytics</vt:lpstr>
      <vt:lpstr>PowerPoint-Präsentation</vt:lpstr>
      <vt:lpstr>Einleitung</vt:lpstr>
      <vt:lpstr>Überblick über Datengrundlage</vt:lpstr>
      <vt:lpstr>PowerPoint-Präsentation</vt:lpstr>
      <vt:lpstr>PowerPoint-Präsentation</vt:lpstr>
      <vt:lpstr>Welcher der drei Reifegrade beschreibt die People-Analytics-Anwendungsfälle, die aktuell in Ihrem Unternehmen zum Einsatz kommen, am besten?  Inwieweit dienen diese Anwendungsfälle aus Ihrer Sicht den Interessen der Beschäftigten?</vt:lpstr>
      <vt:lpstr>Kapitel 2  Kartierung: Der People-Analytics-Markt</vt:lpstr>
      <vt:lpstr>PowerPoint-Präsentation</vt:lpstr>
      <vt:lpstr>Die People-Analytics-Industrie als mächtiger Vermittler</vt:lpstr>
      <vt:lpstr>PowerPoint-Präsentation</vt:lpstr>
      <vt:lpstr>PowerPoint-Präsentation</vt:lpstr>
      <vt:lpstr>PowerPoint-Präsentation</vt:lpstr>
      <vt:lpstr>PowerPoint-Präsentation</vt:lpstr>
      <vt:lpstr>PowerPoint-Präsentation</vt:lpstr>
      <vt:lpstr>Praxisbeispiel #1: Impulsbefragungen</vt:lpstr>
      <vt:lpstr>PowerPoint-Präsentation</vt:lpstr>
      <vt:lpstr>Zwischenfazit: People Analytics im Interesse der Beschäftigten?</vt:lpstr>
      <vt:lpstr>Welche der versprochenen Leistungen sind besonders interessant für welche Zielgruppe in Ihrem Unternehmen?   Wie bewerten Sie die jeweiligen Praxisbeispiele? Inwieweit können diese auch den Beschäftigten dienen?</vt:lpstr>
      <vt:lpstr>Kapitel 3  Ein Blick in die Unternehmenspraxis: Beschäftigtenorientiertes People Analytics</vt:lpstr>
      <vt:lpstr>PowerPoint-Präsentation</vt:lpstr>
      <vt:lpstr>People Analytics in der betrieblichen Praxis</vt:lpstr>
      <vt:lpstr>PowerPoint-Präsentation</vt:lpstr>
      <vt:lpstr>PowerPoint-Präsentation</vt:lpstr>
      <vt:lpstr>PowerPoint-Präsentation</vt:lpstr>
      <vt:lpstr>PowerPoint-Präsentation</vt:lpstr>
      <vt:lpstr>PowerPoint-Präsentation</vt:lpstr>
      <vt:lpstr>PowerPoint-Präsentation</vt:lpstr>
      <vt:lpstr>Beschäftigtenorientierte Anwendungsfälle (das was)</vt:lpstr>
      <vt:lpstr>PowerPoint-Präsentation</vt:lpstr>
      <vt:lpstr>Praxisbeispiel #1: Personalplanungsprognosen</vt:lpstr>
      <vt:lpstr>Praxisbeispiel #2: Diversitätsmanagement</vt:lpstr>
      <vt:lpstr>PowerPoint-Präsentation</vt:lpstr>
      <vt:lpstr>PowerPoint-Präsentation</vt:lpstr>
      <vt:lpstr>PowerPoint-Präsentation</vt:lpstr>
      <vt:lpstr>Menschliches Urteilsvermögen in People-Analytics-Prozessen</vt:lpstr>
      <vt:lpstr>Zwischenfazit: Beschäftigtenorientierte Gestaltung hat Grenzen</vt:lpstr>
      <vt:lpstr>Zwischenfazit: Beschäftigtenorientierte Gestaltung hat Grenzen (cont.)</vt:lpstr>
      <vt:lpstr>Welche konkreten Fragestellungen und Anwendungsfälle können die Interessen der Beschäftigten in Ihrem Betrieb unterstützen?   Wo liegen aus Ihrer Sicht aktuell die größten Herausforderungen, People Analytics im Sinne der Beschäftigten mitzugestalten? Wo sehen Sie Grenzen des positiven Potenzials von People Analytics?</vt:lpstr>
      <vt:lpstr>Kapitel 4  Ausblick: Beschäftigten-geführtes People Analytics</vt:lpstr>
      <vt:lpstr>PowerPoint-Präsentation</vt:lpstr>
      <vt:lpstr>Perspektivwechsel: Der Weg zur datengestützten Arbeitnehmervertretung?</vt:lpstr>
      <vt:lpstr>PowerPoint-Präsentation</vt:lpstr>
      <vt:lpstr>Möglichkeiten des Datenzugangs</vt:lpstr>
      <vt:lpstr>PowerPoint-Präsentation</vt:lpstr>
      <vt:lpstr>Praxisbeispiel #2: The Time Project</vt:lpstr>
      <vt:lpstr>PowerPoint-Präsentation</vt:lpstr>
      <vt:lpstr>Voraussetzungen für beschäftigten-geführte Initiativen</vt:lpstr>
      <vt:lpstr>Fazit</vt:lpstr>
      <vt:lpstr>Welche Fragestellungen würden Sie aus Sicht der Beschäftigten in Ihrem Unternehmen gerne datenbasiert beantworten?  Wären die Voraussetzungen hierfür in Ihrem Unternehmen gegeben? Wo liegen aktuell die größten Herausforderungen?</vt:lpstr>
      <vt:lpstr>Dieser kommentierte Foliensatz wurde im August 2025 herausgegeben durch das Alexander von Humboldt Institut für Internet und Gesellschaft. Autor:innen: Sonja Köhne, Dr. Georg von Richthofen, Prof. Hendrik Send, Nele Buß und Miriam Klöpper.   Die Inhalte spiegeln die Erkenntnisse des Projekts Zwischen Autonomie und Überwachung wider, das durch die Hans-Böckler-Stiftung gefördert wurde.  Kontakt: info@hiig.de </vt:lpstr>
      <vt:lpstr>„Beschäftigtenorientiertes People Analytics – ein kommentierter Foliensatz“ von Sonja Köhne, Georg von Richthofen, Hendrik Send, Nele Buß und Miriam Klöpper  Creative Commons Attribution 4.0 (BY). Provided that the author’s name is acknowledged, this license permits the editing, reproduction and distribution of the material in any format or medium for any purpose, including commercial use. The complete license text can be found here: https://creativecommons.org/licenses/by/4.0/en/legalcode   The terms of the Creative Commons License apply to original material only. The use of material from other sources, such as graphs, tables, photographs and texts, may require further permission from the rights holder.</vt:lpstr>
      <vt:lpstr>Referenzen </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Beschäftigtenorientiertes People Analytics</dc:title>
  <dc:creator>Melanie Keßler</dc:creator>
  <cp:lastModifiedBy>Dana-Sofia Scheeres</cp:lastModifiedBy>
  <cp:revision>2</cp:revision>
  <dcterms:modified xsi:type="dcterms:W3CDTF">2025-08-21T13:16:31Z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0x010100EC11BD079411FE49B3A320B36E16C40A</vt:lpwstr>
  </property>
  <property fmtid="{D5CDD505-2E9C-101B-9397-08002B2CF9AE}" pid="3" name="MediaServiceImageTags">
    <vt:lpwstr/>
  </property>
</Properties>
</file>