
<file path=[Content_Types].xml><?xml version="1.0" encoding="utf-8"?>
<Types xmlns="http://schemas.openxmlformats.org/package/2006/content-types">
  <Default Extension="fntdata" ContentType="application/x-fontdata"/>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7" r:id="rId1"/>
  </p:sldMasterIdLst>
  <p:notesMasterIdLst>
    <p:notesMasterId r:id="rId3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Lst>
  <p:sldSz cx="12192000" cy="6858000"/>
  <p:notesSz cx="6797675" cy="9926638"/>
  <p:embeddedFontLst>
    <p:embeddedFont>
      <p:font typeface="Cabin" panose="020B0604020202020204" charset="0"/>
      <p:regular r:id="rId38"/>
      <p:bold r:id="rId39"/>
      <p:italic r:id="rId40"/>
      <p:boldItalic r:id="rId41"/>
    </p:embeddedFont>
    <p:embeddedFont>
      <p:font typeface="PT Sans" panose="020B0503020203020204" pitchFamily="34" charset="0"/>
      <p:regular r:id="rId42"/>
      <p:bold r:id="rId43"/>
      <p:italic r:id="rId44"/>
      <p:boldItalic r:id="rId4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15:clr>
            <a:srgbClr val="747775"/>
          </p15:clr>
        </p15:guide>
        <p15:guide id="2" orient="horz" pos="882">
          <p15:clr>
            <a:srgbClr val="747775"/>
          </p15:clr>
        </p15:guide>
        <p15:guide id="3" pos="7056">
          <p15:clr>
            <a:srgbClr val="747775"/>
          </p15:clr>
        </p15:guide>
        <p15:guide id="4" pos="566">
          <p15:clr>
            <a:srgbClr val="747775"/>
          </p15:clr>
        </p15:guide>
        <p15:guide id="5" pos="7104">
          <p15:clr>
            <a:srgbClr val="747775"/>
          </p15:clr>
        </p15:guide>
        <p15:guide id="6" orient="horz" pos="827">
          <p15:clr>
            <a:srgbClr val="747775"/>
          </p15:clr>
        </p15:guide>
        <p15:guide id="7" orient="horz" pos="1450">
          <p15:clr>
            <a:srgbClr val="747775"/>
          </p15:clr>
        </p15:guide>
        <p15:guide id="8" orient="horz" pos="1523">
          <p15:clr>
            <a:srgbClr val="747775"/>
          </p15:clr>
        </p15:guide>
        <p15:guide id="9" orient="horz" pos="1764">
          <p15:clr>
            <a:srgbClr val="747775"/>
          </p15:clr>
        </p15:guide>
        <p15:guide id="10" pos="624">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850" y="62"/>
      </p:cViewPr>
      <p:guideLst>
        <p:guide/>
        <p:guide orient="horz" pos="882"/>
        <p:guide pos="7056"/>
        <p:guide pos="566"/>
        <p:guide pos="7104"/>
        <p:guide orient="horz" pos="827"/>
        <p:guide orient="horz" pos="1450"/>
        <p:guide orient="horz" pos="1523"/>
        <p:guide orient="horz" pos="1764"/>
        <p:guide pos="624"/>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5.fntdata"/><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font" Target="fonts/font3.fntdata"/><Relationship Id="rId45" Type="http://schemas.openxmlformats.org/officeDocument/2006/relationships/font" Target="fonts/font8.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6.fntdata"/><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4" name="Google Shape;4;n"/>
          <p:cNvSpPr txBox="1">
            <a:spLocks noGrp="1"/>
          </p:cNvSpPr>
          <p:nvPr>
            <p:ph type="body" idx="1"/>
          </p:nvPr>
        </p:nvSpPr>
        <p:spPr>
          <a:xfrm>
            <a:off x="679450" y="4714875"/>
            <a:ext cx="5438775" cy="4467225"/>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100" b="0" i="0" u="none" strike="noStrike" cap="none">
                <a:solidFill>
                  <a:schemeClr val="dk1"/>
                </a:solidFill>
                <a:latin typeface="Cabin"/>
                <a:ea typeface="Cabin"/>
                <a:cs typeface="Cabin"/>
                <a:sym typeface="Cabin"/>
              </a:defRPr>
            </a:lvl1pPr>
            <a:lvl2pPr marL="914400" marR="0" lvl="1" indent="-228600" algn="l" rtl="0">
              <a:spcBef>
                <a:spcPts val="0"/>
              </a:spcBef>
              <a:spcAft>
                <a:spcPts val="0"/>
              </a:spcAft>
              <a:buSzPts val="1400"/>
              <a:buNone/>
              <a:defRPr sz="1100" b="0" i="0" u="none" strike="noStrike" cap="none">
                <a:solidFill>
                  <a:schemeClr val="dk1"/>
                </a:solidFill>
                <a:latin typeface="Cabin"/>
                <a:ea typeface="Cabin"/>
                <a:cs typeface="Cabin"/>
                <a:sym typeface="Cabin"/>
              </a:defRPr>
            </a:lvl2pPr>
            <a:lvl3pPr marL="1371600" marR="0" lvl="2" indent="-228600" algn="l" rtl="0">
              <a:spcBef>
                <a:spcPts val="0"/>
              </a:spcBef>
              <a:spcAft>
                <a:spcPts val="0"/>
              </a:spcAft>
              <a:buSzPts val="1400"/>
              <a:buNone/>
              <a:defRPr sz="1100" b="0" i="0" u="none" strike="noStrike" cap="none">
                <a:solidFill>
                  <a:schemeClr val="dk1"/>
                </a:solidFill>
                <a:latin typeface="Cabin"/>
                <a:ea typeface="Cabin"/>
                <a:cs typeface="Cabin"/>
                <a:sym typeface="Cabin"/>
              </a:defRPr>
            </a:lvl3pPr>
            <a:lvl4pPr marL="1828800" marR="0" lvl="3" indent="-228600" algn="l" rtl="0">
              <a:spcBef>
                <a:spcPts val="0"/>
              </a:spcBef>
              <a:spcAft>
                <a:spcPts val="0"/>
              </a:spcAft>
              <a:buSzPts val="1400"/>
              <a:buNone/>
              <a:defRPr sz="1100" b="0" i="0" u="none" strike="noStrike" cap="none">
                <a:solidFill>
                  <a:schemeClr val="dk1"/>
                </a:solidFill>
                <a:latin typeface="Cabin"/>
                <a:ea typeface="Cabin"/>
                <a:cs typeface="Cabin"/>
                <a:sym typeface="Cabin"/>
              </a:defRPr>
            </a:lvl4pPr>
            <a:lvl5pPr marL="2286000" marR="0" lvl="4" indent="-228600" algn="l" rtl="0">
              <a:spcBef>
                <a:spcPts val="0"/>
              </a:spcBef>
              <a:spcAft>
                <a:spcPts val="0"/>
              </a:spcAft>
              <a:buSzPts val="1400"/>
              <a:buNone/>
              <a:defRPr sz="1100" b="0" i="0" u="none" strike="noStrike" cap="none">
                <a:solidFill>
                  <a:schemeClr val="dk1"/>
                </a:solidFill>
                <a:latin typeface="Cabin"/>
                <a:ea typeface="Cabin"/>
                <a:cs typeface="Cabin"/>
                <a:sym typeface="Cabin"/>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docs.google.com/document/d/1EBaBXUB_OlRlA6FuaAAfVhA0pxr-TUn1WG_BexWz98c/edit" TargetMode="External"/><Relationship Id="rId2" Type="http://schemas.openxmlformats.org/officeDocument/2006/relationships/slide" Target="../slides/slide1.xml"/><Relationship Id="rId1" Type="http://schemas.openxmlformats.org/officeDocument/2006/relationships/notesMaster" Target="../notesMasters/notesMaster1.xml"/><Relationship Id="rId6" Type="http://schemas.openxmlformats.org/officeDocument/2006/relationships/hyperlink" Target="mailto:info@hiig.de" TargetMode="External"/><Relationship Id="rId5" Type="http://schemas.openxmlformats.org/officeDocument/2006/relationships/hyperlink" Target="https://www.hiig.de/making-sense-of-the-future/" TargetMode="External"/><Relationship Id="rId4" Type="http://schemas.openxmlformats.org/officeDocument/2006/relationships/hyperlink" Target="https://creativecommons.org/licenses/by/4.0/deed.de"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youtube.com/watch?v=q-Fmd21Jopo"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gofore.com/en/using-weak-signals-in-business"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hiig.de/wp-content/uploads/2023/09/Von-weak-signals-zu-megatrends_DE.pdf" TargetMode="External"/><Relationship Id="rId2" Type="http://schemas.openxmlformats.org/officeDocument/2006/relationships/slide" Target="../slides/slide9.xml"/><Relationship Id="rId1" Type="http://schemas.openxmlformats.org/officeDocument/2006/relationships/notesMaster" Target="../notesMasters/notesMaster1.xml"/><Relationship Id="rId5" Type="http://schemas.openxmlformats.org/officeDocument/2006/relationships/hyperlink" Target="https://steinmuller.de/de/zukunftsforschung/papers" TargetMode="External"/><Relationship Id="rId4" Type="http://schemas.openxmlformats.org/officeDocument/2006/relationships/hyperlink" Target="https://www.zukunftsinstitut.de/zukunftsthemen/die-megatrend-map"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content.e-bookshelf.de/media/reading/L-17575-6df68ecbaf.pdf"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www.techtarget.com/whatis/definition/surveillance-capitalism" TargetMode="External"/><Relationship Id="rId2" Type="http://schemas.openxmlformats.org/officeDocument/2006/relationships/slide" Target="../slides/slide26.xml"/><Relationship Id="rId1" Type="http://schemas.openxmlformats.org/officeDocument/2006/relationships/notesMaster" Target="../notesMasters/notesMaster1.xml"/><Relationship Id="rId4" Type="http://schemas.openxmlformats.org/officeDocument/2006/relationships/hyperlink" Target="https://policyreview.info/concepts/datafication" TargetMode="Externa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2deebfb2daa_3_2269:notes"/>
          <p:cNvSpPr>
            <a:spLocks noGrp="1" noRot="1" noChangeAspect="1"/>
          </p:cNvSpPr>
          <p:nvPr>
            <p:ph type="sldImg" idx="2"/>
          </p:nvPr>
        </p:nvSpPr>
        <p:spPr>
          <a:xfrm>
            <a:off x="679768" y="1240828"/>
            <a:ext cx="5438100" cy="3350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 name="Google Shape;52;g2deebfb2daa_3_2269:notes"/>
          <p:cNvSpPr txBox="1">
            <a:spLocks noGrp="1"/>
          </p:cNvSpPr>
          <p:nvPr>
            <p:ph type="body" idx="1"/>
          </p:nvPr>
        </p:nvSpPr>
        <p:spPr>
          <a:xfrm>
            <a:off x="679768" y="4777188"/>
            <a:ext cx="5438100" cy="39087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de-DE" sz="1200">
                <a:solidFill>
                  <a:schemeClr val="dk1"/>
                </a:solidFill>
                <a:latin typeface="PT Sans"/>
                <a:ea typeface="PT Sans"/>
                <a:cs typeface="PT Sans"/>
                <a:sym typeface="PT Sans"/>
              </a:rPr>
              <a:t>Liebe Lehrpersonen,</a:t>
            </a:r>
            <a:endParaRPr sz="1200">
              <a:solidFill>
                <a:schemeClr val="dk1"/>
              </a:solidFill>
              <a:latin typeface="PT Sans"/>
              <a:ea typeface="PT Sans"/>
              <a:cs typeface="PT Sans"/>
              <a:sym typeface="PT Sans"/>
            </a:endParaRPr>
          </a:p>
          <a:p>
            <a:pPr marL="0" lvl="0" indent="0" algn="l" rtl="0">
              <a:spcBef>
                <a:spcPts val="0"/>
              </a:spcBef>
              <a:spcAft>
                <a:spcPts val="0"/>
              </a:spcAft>
              <a:buClr>
                <a:schemeClr val="dk1"/>
              </a:buClr>
              <a:buSzPts val="1100"/>
              <a:buFont typeface="Arial"/>
              <a:buNone/>
            </a:pPr>
            <a:endParaRPr sz="1200">
              <a:solidFill>
                <a:schemeClr val="dk1"/>
              </a:solidFill>
              <a:latin typeface="PT Sans"/>
              <a:ea typeface="PT Sans"/>
              <a:cs typeface="PT Sans"/>
              <a:sym typeface="PT Sans"/>
            </a:endParaRPr>
          </a:p>
          <a:p>
            <a:pPr marL="0" lvl="0" indent="0" algn="l" rtl="0">
              <a:spcBef>
                <a:spcPts val="0"/>
              </a:spcBef>
              <a:spcAft>
                <a:spcPts val="0"/>
              </a:spcAft>
              <a:buClr>
                <a:schemeClr val="dk1"/>
              </a:buClr>
              <a:buSzPts val="1100"/>
              <a:buFont typeface="Arial"/>
              <a:buNone/>
            </a:pPr>
            <a:r>
              <a:rPr lang="de-DE" sz="1200">
                <a:solidFill>
                  <a:schemeClr val="dk1"/>
                </a:solidFill>
                <a:latin typeface="PT Sans"/>
                <a:ea typeface="PT Sans"/>
                <a:cs typeface="PT Sans"/>
                <a:sym typeface="PT Sans"/>
              </a:rPr>
              <a:t>hier liegt ein Vorschlag für eine Unterrichtseinheit zum Thema “Future literacy” vor. In den Fußzeilen finden Sie kurze Anweisungen, im dazugehörigen </a:t>
            </a:r>
            <a:r>
              <a:rPr lang="de-DE" sz="1200" u="sng">
                <a:solidFill>
                  <a:srgbClr val="0563C1"/>
                </a:solidFill>
                <a:latin typeface="PT Sans"/>
                <a:ea typeface="PT Sans"/>
                <a:cs typeface="PT Sans"/>
                <a:sym typeface="PT Sans"/>
                <a:hlinkClick r:id="rId3">
                  <a:extLst>
                    <a:ext uri="{A12FA001-AC4F-418D-AE19-62706E023703}">
                      <ahyp:hlinkClr xmlns:ahyp="http://schemas.microsoft.com/office/drawing/2018/hyperlinkcolor" val="tx"/>
                    </a:ext>
                  </a:extLst>
                </a:hlinkClick>
              </a:rPr>
              <a:t>Konzeptpapier </a:t>
            </a:r>
            <a:r>
              <a:rPr lang="de-DE" sz="1200">
                <a:solidFill>
                  <a:schemeClr val="dk1"/>
                </a:solidFill>
                <a:latin typeface="PT Sans"/>
                <a:ea typeface="PT Sans"/>
                <a:cs typeface="PT Sans"/>
                <a:sym typeface="PT Sans"/>
              </a:rPr>
              <a:t>ausführlichere Beschreibungen und Erklärungen zu den jeweiligen Folien. Bitte schauen Sie sich zuerst das Konzeptpapier an, da darin zu finden ist, mit welchem Material sich die Studierenden auf den Unterricht vorbereiten sollten.</a:t>
            </a:r>
            <a:endParaRPr sz="1200">
              <a:solidFill>
                <a:schemeClr val="dk1"/>
              </a:solidFill>
              <a:latin typeface="PT Sans"/>
              <a:ea typeface="PT Sans"/>
              <a:cs typeface="PT Sans"/>
              <a:sym typeface="PT Sans"/>
            </a:endParaRPr>
          </a:p>
          <a:p>
            <a:pPr marL="0" lvl="0" indent="0" algn="l" rtl="0">
              <a:spcBef>
                <a:spcPts val="0"/>
              </a:spcBef>
              <a:spcAft>
                <a:spcPts val="0"/>
              </a:spcAft>
              <a:buClr>
                <a:schemeClr val="dk1"/>
              </a:buClr>
              <a:buSzPts val="1100"/>
              <a:buFont typeface="Arial"/>
              <a:buNone/>
            </a:pPr>
            <a:endParaRPr sz="1100">
              <a:solidFill>
                <a:schemeClr val="dk1"/>
              </a:solidFill>
              <a:latin typeface="Cabin"/>
              <a:ea typeface="Cabin"/>
              <a:cs typeface="Cabin"/>
              <a:sym typeface="Cabin"/>
            </a:endParaRPr>
          </a:p>
          <a:p>
            <a:pPr marL="0" lvl="0" indent="0" algn="l" rtl="0">
              <a:spcBef>
                <a:spcPts val="0"/>
              </a:spcBef>
              <a:spcAft>
                <a:spcPts val="0"/>
              </a:spcAft>
              <a:buClr>
                <a:schemeClr val="dk1"/>
              </a:buClr>
              <a:buSzPts val="1100"/>
              <a:buFont typeface="Arial"/>
              <a:buNone/>
            </a:pPr>
            <a:r>
              <a:rPr lang="de-DE" sz="1200">
                <a:solidFill>
                  <a:schemeClr val="dk1"/>
                </a:solidFill>
                <a:latin typeface="PT Sans"/>
                <a:ea typeface="PT Sans"/>
                <a:cs typeface="PT Sans"/>
                <a:sym typeface="PT Sans"/>
              </a:rPr>
              <a:t>Die Präsentation und die damit verbundenen Materialien sind Open Educational Resources (OERs), die unter der </a:t>
            </a:r>
            <a:r>
              <a:rPr lang="de-DE" sz="1200" u="sng">
                <a:solidFill>
                  <a:srgbClr val="0563C1"/>
                </a:solidFill>
                <a:latin typeface="PT Sans"/>
                <a:ea typeface="PT Sans"/>
                <a:cs typeface="PT Sans"/>
                <a:sym typeface="PT Sans"/>
                <a:hlinkClick r:id="rId4">
                  <a:extLst>
                    <a:ext uri="{A12FA001-AC4F-418D-AE19-62706E023703}">
                      <ahyp:hlinkClr xmlns:ahyp="http://schemas.microsoft.com/office/drawing/2018/hyperlinkcolor" val="tx"/>
                    </a:ext>
                  </a:extLst>
                </a:hlinkClick>
              </a:rPr>
              <a:t>Creative Commons Attribution 4.0 Licence</a:t>
            </a:r>
            <a:r>
              <a:rPr lang="de-DE" sz="1200">
                <a:solidFill>
                  <a:srgbClr val="3A3838"/>
                </a:solidFill>
                <a:latin typeface="PT Sans"/>
                <a:ea typeface="PT Sans"/>
                <a:cs typeface="PT Sans"/>
                <a:sym typeface="PT Sans"/>
              </a:rPr>
              <a:t> </a:t>
            </a:r>
            <a:r>
              <a:rPr lang="de-DE" sz="1200">
                <a:solidFill>
                  <a:schemeClr val="dk1"/>
                </a:solidFill>
                <a:latin typeface="PT Sans"/>
                <a:ea typeface="PT Sans"/>
                <a:cs typeface="PT Sans"/>
                <a:sym typeface="PT Sans"/>
              </a:rPr>
              <a:t>veröffentlicht wurden, sodass Sie kaum Einschränkungen bei der Nutzung und Bearbeitung unterliegen. </a:t>
            </a:r>
            <a:endParaRPr sz="1200">
              <a:solidFill>
                <a:schemeClr val="dk1"/>
              </a:solidFill>
              <a:latin typeface="PT Sans"/>
              <a:ea typeface="PT Sans"/>
              <a:cs typeface="PT Sans"/>
              <a:sym typeface="PT Sans"/>
            </a:endParaRPr>
          </a:p>
          <a:p>
            <a:pPr marL="0" lvl="0" indent="0" algn="l" rtl="0">
              <a:spcBef>
                <a:spcPts val="0"/>
              </a:spcBef>
              <a:spcAft>
                <a:spcPts val="0"/>
              </a:spcAft>
              <a:buClr>
                <a:schemeClr val="dk1"/>
              </a:buClr>
              <a:buSzPts val="1100"/>
              <a:buFont typeface="Arial"/>
              <a:buNone/>
            </a:pPr>
            <a:endParaRPr sz="1200">
              <a:solidFill>
                <a:schemeClr val="dk1"/>
              </a:solidFill>
              <a:latin typeface="PT Sans"/>
              <a:ea typeface="PT Sans"/>
              <a:cs typeface="PT Sans"/>
              <a:sym typeface="PT Sans"/>
            </a:endParaRPr>
          </a:p>
          <a:p>
            <a:pPr marL="0" lvl="0" indent="0" algn="l" rtl="0">
              <a:spcBef>
                <a:spcPts val="0"/>
              </a:spcBef>
              <a:spcAft>
                <a:spcPts val="0"/>
              </a:spcAft>
              <a:buClr>
                <a:schemeClr val="dk1"/>
              </a:buClr>
              <a:buSzPts val="1100"/>
              <a:buFont typeface="Arial"/>
              <a:buNone/>
            </a:pPr>
            <a:r>
              <a:rPr lang="de-DE" sz="1200">
                <a:solidFill>
                  <a:schemeClr val="dk1"/>
                </a:solidFill>
                <a:latin typeface="PT Sans"/>
                <a:ea typeface="PT Sans"/>
                <a:cs typeface="PT Sans"/>
                <a:sym typeface="PT Sans"/>
              </a:rPr>
              <a:t>Sie dürfen: </a:t>
            </a:r>
            <a:endParaRPr sz="1200">
              <a:solidFill>
                <a:schemeClr val="dk1"/>
              </a:solidFill>
              <a:latin typeface="PT Sans"/>
              <a:ea typeface="PT Sans"/>
              <a:cs typeface="PT Sans"/>
              <a:sym typeface="PT Sans"/>
            </a:endParaRPr>
          </a:p>
          <a:p>
            <a:pPr marL="457200" lvl="0" indent="-76200" algn="l" rtl="0">
              <a:spcBef>
                <a:spcPts val="0"/>
              </a:spcBef>
              <a:spcAft>
                <a:spcPts val="0"/>
              </a:spcAft>
              <a:buClr>
                <a:schemeClr val="dk1"/>
              </a:buClr>
              <a:buSzPts val="1200"/>
              <a:buFont typeface="Calibri"/>
              <a:buAutoNum type="arabicPeriod"/>
            </a:pPr>
            <a:r>
              <a:rPr lang="de-DE" sz="1200" b="1">
                <a:solidFill>
                  <a:schemeClr val="dk1"/>
                </a:solidFill>
                <a:latin typeface="PT Sans"/>
                <a:ea typeface="PT Sans"/>
                <a:cs typeface="PT Sans"/>
                <a:sym typeface="PT Sans"/>
              </a:rPr>
              <a:t>Teilen </a:t>
            </a:r>
            <a:r>
              <a:rPr lang="de-DE" sz="1200">
                <a:solidFill>
                  <a:schemeClr val="dk1"/>
                </a:solidFill>
                <a:latin typeface="PT Sans"/>
                <a:ea typeface="PT Sans"/>
                <a:cs typeface="PT Sans"/>
                <a:sym typeface="PT Sans"/>
              </a:rPr>
              <a:t>— das Material in jedwedem Format oder Medium vervielfältigen und weiterverbreiten und zwar für beliebige Zwecke, sogar kommerziell.</a:t>
            </a:r>
            <a:endParaRPr sz="1200">
              <a:solidFill>
                <a:schemeClr val="dk1"/>
              </a:solidFill>
              <a:latin typeface="PT Sans"/>
              <a:ea typeface="PT Sans"/>
              <a:cs typeface="PT Sans"/>
              <a:sym typeface="PT Sans"/>
            </a:endParaRPr>
          </a:p>
          <a:p>
            <a:pPr marL="457200" lvl="0" indent="-76200" algn="l" rtl="0">
              <a:spcBef>
                <a:spcPts val="0"/>
              </a:spcBef>
              <a:spcAft>
                <a:spcPts val="0"/>
              </a:spcAft>
              <a:buClr>
                <a:schemeClr val="dk1"/>
              </a:buClr>
              <a:buSzPts val="1200"/>
              <a:buFont typeface="Calibri"/>
              <a:buAutoNum type="arabicPeriod"/>
            </a:pPr>
            <a:r>
              <a:rPr lang="de-DE" sz="1200" b="1">
                <a:solidFill>
                  <a:schemeClr val="dk1"/>
                </a:solidFill>
                <a:latin typeface="PT Sans"/>
                <a:ea typeface="PT Sans"/>
                <a:cs typeface="PT Sans"/>
                <a:sym typeface="PT Sans"/>
              </a:rPr>
              <a:t>Bearbeiten </a:t>
            </a:r>
            <a:r>
              <a:rPr lang="de-DE" sz="1200">
                <a:solidFill>
                  <a:schemeClr val="dk1"/>
                </a:solidFill>
                <a:latin typeface="PT Sans"/>
                <a:ea typeface="PT Sans"/>
                <a:cs typeface="PT Sans"/>
                <a:sym typeface="PT Sans"/>
              </a:rPr>
              <a:t>— das Material remixen, verändern und darauf aufbauen und zwar für beliebige Zwecke, sogar kommerziell.</a:t>
            </a:r>
            <a:br>
              <a:rPr lang="de-DE" sz="1200">
                <a:solidFill>
                  <a:schemeClr val="dk1"/>
                </a:solidFill>
                <a:latin typeface="PT Sans"/>
                <a:ea typeface="PT Sans"/>
                <a:cs typeface="PT Sans"/>
                <a:sym typeface="PT Sans"/>
              </a:rPr>
            </a:br>
            <a:r>
              <a:rPr lang="de-DE" sz="1200">
                <a:solidFill>
                  <a:schemeClr val="dk1"/>
                </a:solidFill>
                <a:latin typeface="PT Sans"/>
                <a:ea typeface="PT Sans"/>
                <a:cs typeface="PT Sans"/>
                <a:sym typeface="PT Sans"/>
              </a:rPr>
              <a:t>Die einzige Bedingung ist die </a:t>
            </a:r>
            <a:r>
              <a:rPr lang="de-DE" sz="1200" b="1">
                <a:solidFill>
                  <a:schemeClr val="dk1"/>
                </a:solidFill>
                <a:latin typeface="PT Sans"/>
                <a:ea typeface="PT Sans"/>
                <a:cs typeface="PT Sans"/>
                <a:sym typeface="PT Sans"/>
              </a:rPr>
              <a:t>Namensnennung des Alexander von Humboldt Instituts (HIIG)</a:t>
            </a:r>
            <a:r>
              <a:rPr lang="de-DE" sz="1200">
                <a:solidFill>
                  <a:schemeClr val="dk1"/>
                </a:solidFill>
                <a:latin typeface="PT Sans"/>
                <a:ea typeface="PT Sans"/>
                <a:cs typeface="PT Sans"/>
                <a:sym typeface="PT Sans"/>
              </a:rPr>
              <a:t> und ein eingefügter Link zur Lizenz (oben in diesem Absatz bereits gesichert) und eine mündliche und vor Verbreitung schriftliche Angabe dazu, ob Änderungen vorgenommen wurden. Diese Angaben dürfen in jeder angemessenen Art und Weise gemacht werden.</a:t>
            </a:r>
            <a:endParaRPr sz="1200">
              <a:solidFill>
                <a:schemeClr val="dk1"/>
              </a:solidFill>
              <a:latin typeface="PT Sans"/>
              <a:ea typeface="PT Sans"/>
              <a:cs typeface="PT Sans"/>
              <a:sym typeface="PT Sans"/>
            </a:endParaRPr>
          </a:p>
          <a:p>
            <a:pPr marL="0" lvl="0" indent="0" algn="l" rtl="0">
              <a:spcBef>
                <a:spcPts val="0"/>
              </a:spcBef>
              <a:spcAft>
                <a:spcPts val="0"/>
              </a:spcAft>
              <a:buClr>
                <a:schemeClr val="dk1"/>
              </a:buClr>
              <a:buSzPts val="1100"/>
              <a:buFont typeface="Arial"/>
              <a:buNone/>
            </a:pPr>
            <a:endParaRPr sz="1200">
              <a:solidFill>
                <a:schemeClr val="dk1"/>
              </a:solidFill>
              <a:latin typeface="PT Sans"/>
              <a:ea typeface="PT Sans"/>
              <a:cs typeface="PT Sans"/>
              <a:sym typeface="PT Sans"/>
            </a:endParaRPr>
          </a:p>
          <a:p>
            <a:pPr marL="0" lvl="0" indent="0" algn="l" rtl="0">
              <a:spcBef>
                <a:spcPts val="0"/>
              </a:spcBef>
              <a:spcAft>
                <a:spcPts val="0"/>
              </a:spcAft>
              <a:buClr>
                <a:schemeClr val="dk1"/>
              </a:buClr>
              <a:buSzPts val="1100"/>
              <a:buFont typeface="Arial"/>
              <a:buNone/>
            </a:pPr>
            <a:r>
              <a:rPr lang="de-DE" sz="1200">
                <a:solidFill>
                  <a:schemeClr val="dk1"/>
                </a:solidFill>
                <a:latin typeface="PT Sans"/>
                <a:ea typeface="PT Sans"/>
                <a:cs typeface="PT Sans"/>
                <a:sym typeface="PT Sans"/>
              </a:rPr>
              <a:t>Diese Präsentation sowie auch die dazugehörigen OERs finden Sie auf der</a:t>
            </a:r>
            <a:r>
              <a:rPr lang="de-DE" sz="1200">
                <a:solidFill>
                  <a:srgbClr val="3A3838"/>
                </a:solidFill>
                <a:latin typeface="PT Sans"/>
                <a:ea typeface="PT Sans"/>
                <a:cs typeface="PT Sans"/>
                <a:sym typeface="PT Sans"/>
              </a:rPr>
              <a:t> </a:t>
            </a:r>
            <a:r>
              <a:rPr lang="de-DE" sz="1200" u="sng">
                <a:solidFill>
                  <a:srgbClr val="0563C1"/>
                </a:solidFill>
                <a:latin typeface="PT Sans"/>
                <a:ea typeface="PT Sans"/>
                <a:cs typeface="PT Sans"/>
                <a:sym typeface="PT Sans"/>
                <a:hlinkClick r:id="rId5">
                  <a:extLst>
                    <a:ext uri="{A12FA001-AC4F-418D-AE19-62706E023703}">
                      <ahyp:hlinkClr xmlns:ahyp="http://schemas.microsoft.com/office/drawing/2018/hyperlinkcolor" val="tx"/>
                    </a:ext>
                  </a:extLst>
                </a:hlinkClick>
              </a:rPr>
              <a:t>Website des HIIG</a:t>
            </a:r>
            <a:r>
              <a:rPr lang="de-DE" sz="1200">
                <a:solidFill>
                  <a:schemeClr val="dk1"/>
                </a:solidFill>
                <a:latin typeface="PT Sans"/>
                <a:ea typeface="PT Sans"/>
                <a:cs typeface="PT Sans"/>
                <a:sym typeface="PT Sans"/>
              </a:rPr>
              <a:t>. Sie ist Teil des Werkzeugkastens „Making sense of the future“, den das HIIG im Auftrag der Bundeszentrale für politische Bildung erstellt hat.</a:t>
            </a:r>
            <a:br>
              <a:rPr lang="de-DE" sz="1200">
                <a:solidFill>
                  <a:schemeClr val="dk1"/>
                </a:solidFill>
                <a:latin typeface="PT Sans"/>
                <a:ea typeface="PT Sans"/>
                <a:cs typeface="PT Sans"/>
                <a:sym typeface="PT Sans"/>
              </a:rPr>
            </a:br>
            <a:br>
              <a:rPr lang="de-DE" sz="1200">
                <a:solidFill>
                  <a:schemeClr val="dk1"/>
                </a:solidFill>
                <a:latin typeface="PT Sans"/>
                <a:ea typeface="PT Sans"/>
                <a:cs typeface="PT Sans"/>
                <a:sym typeface="PT Sans"/>
              </a:rPr>
            </a:br>
            <a:r>
              <a:rPr lang="de-DE" sz="1200">
                <a:solidFill>
                  <a:schemeClr val="dk1"/>
                </a:solidFill>
                <a:latin typeface="PT Sans"/>
                <a:ea typeface="PT Sans"/>
                <a:cs typeface="PT Sans"/>
                <a:sym typeface="PT Sans"/>
              </a:rPr>
              <a:t>Schön, dass Sie sich um die Zukunftskompetenz Ihrer Schüler*innen bemühen. Sollten Sie Anmerkungen, Fragen oder praktische Hinweise bezüglich der Materialien haben, freuen wir uns über Ihre Rückmeldung an</a:t>
            </a:r>
            <a:r>
              <a:rPr lang="de-DE" sz="1200">
                <a:solidFill>
                  <a:srgbClr val="3A3838"/>
                </a:solidFill>
                <a:latin typeface="PT Sans"/>
                <a:ea typeface="PT Sans"/>
                <a:cs typeface="PT Sans"/>
                <a:sym typeface="PT Sans"/>
              </a:rPr>
              <a:t> </a:t>
            </a:r>
            <a:r>
              <a:rPr lang="de-DE" sz="1200" u="sng">
                <a:solidFill>
                  <a:srgbClr val="0563C1"/>
                </a:solidFill>
                <a:latin typeface="PT Sans"/>
                <a:ea typeface="PT Sans"/>
                <a:cs typeface="PT Sans"/>
                <a:sym typeface="PT Sans"/>
                <a:hlinkClick r:id="rId6">
                  <a:extLst>
                    <a:ext uri="{A12FA001-AC4F-418D-AE19-62706E023703}">
                      <ahyp:hlinkClr xmlns:ahyp="http://schemas.microsoft.com/office/drawing/2018/hyperlinkcolor" val="tx"/>
                    </a:ext>
                  </a:extLst>
                </a:hlinkClick>
              </a:rPr>
              <a:t>info@hiig.de</a:t>
            </a:r>
            <a:r>
              <a:rPr lang="de-DE" sz="1200">
                <a:solidFill>
                  <a:srgbClr val="3A3838"/>
                </a:solidFill>
                <a:latin typeface="PT Sans"/>
                <a:ea typeface="PT Sans"/>
                <a:cs typeface="PT Sans"/>
                <a:sym typeface="PT Sans"/>
              </a:rPr>
              <a:t>.</a:t>
            </a:r>
            <a:endParaRPr sz="1200">
              <a:solidFill>
                <a:srgbClr val="3A3838"/>
              </a:solidFill>
              <a:latin typeface="PT Sans"/>
              <a:ea typeface="PT Sans"/>
              <a:cs typeface="PT Sans"/>
              <a:sym typeface="PT Sans"/>
            </a:endParaRPr>
          </a:p>
          <a:p>
            <a:pPr marL="0" marR="0" lvl="0" indent="0" algn="l" rtl="0">
              <a:lnSpc>
                <a:spcPct val="100000"/>
              </a:lnSpc>
              <a:spcBef>
                <a:spcPts val="0"/>
              </a:spcBef>
              <a:spcAft>
                <a:spcPts val="0"/>
              </a:spcAft>
              <a:buClr>
                <a:srgbClr val="3A3838"/>
              </a:buClr>
              <a:buSzPts val="1200"/>
              <a:buFont typeface="PT Sans"/>
              <a:buNone/>
            </a:pPr>
            <a:endParaRPr sz="1200">
              <a:solidFill>
                <a:srgbClr val="3A3838"/>
              </a:solidFill>
              <a:latin typeface="PT Sans"/>
              <a:ea typeface="PT Sans"/>
              <a:cs typeface="PT Sans"/>
              <a:sym typeface="PT Sans"/>
            </a:endParaRPr>
          </a:p>
        </p:txBody>
      </p:sp>
      <p:sp>
        <p:nvSpPr>
          <p:cNvPr id="53" name="Google Shape;53;g2deebfb2daa_3_2269:notes"/>
          <p:cNvSpPr txBox="1">
            <a:spLocks noGrp="1"/>
          </p:cNvSpPr>
          <p:nvPr>
            <p:ph type="sldNum" idx="12"/>
          </p:nvPr>
        </p:nvSpPr>
        <p:spPr>
          <a:xfrm>
            <a:off x="3850443" y="9428571"/>
            <a:ext cx="2945700" cy="4980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DE"/>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2deebfb2daa_3_2168:notes"/>
          <p:cNvSpPr>
            <a:spLocks noGrp="1" noRot="1" noChangeAspect="1"/>
          </p:cNvSpPr>
          <p:nvPr>
            <p:ph type="sldImg" idx="2"/>
          </p:nvPr>
        </p:nvSpPr>
        <p:spPr>
          <a:xfrm>
            <a:off x="679768" y="1240828"/>
            <a:ext cx="5438100" cy="3350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4" name="Google Shape;64;g2deebfb2daa_3_2168:notes"/>
          <p:cNvSpPr txBox="1">
            <a:spLocks noGrp="1"/>
          </p:cNvSpPr>
          <p:nvPr>
            <p:ph type="body" idx="1"/>
          </p:nvPr>
        </p:nvSpPr>
        <p:spPr>
          <a:xfrm>
            <a:off x="679768" y="4777188"/>
            <a:ext cx="5438100" cy="39087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de-DE" sz="1200">
                <a:solidFill>
                  <a:schemeClr val="dk1"/>
                </a:solidFill>
                <a:latin typeface="PT Sans"/>
                <a:ea typeface="PT Sans"/>
                <a:cs typeface="PT Sans"/>
                <a:sym typeface="PT Sans"/>
              </a:rPr>
              <a:t>Stellen Sie den heutigen Lehrplan vor. Im ersten Teil dieser Unterrichtseinheit liegt der Fokus auf Versuchen, der Unsicherheit des Zukünftigen durch strukturierte Methoden zu begegnen und mögliche Szenarien antizipierbar zu machen. Im zweiten Teil soll nicht nur analysiert und vorausgedacht, sondern aktiv an der Gestaltung der Zukunft teilgenommen werden. Beide Teile werden von einem Thema im Fokus ergänzt, das optional in den Unterricht eingebaut werden kann.</a:t>
            </a:r>
            <a:endParaRPr sz="1200">
              <a:solidFill>
                <a:schemeClr val="dk1"/>
              </a:solidFill>
              <a:latin typeface="PT Sans"/>
              <a:ea typeface="PT Sans"/>
              <a:cs typeface="PT Sans"/>
              <a:sym typeface="PT Sans"/>
            </a:endParaRPr>
          </a:p>
          <a:p>
            <a:pPr marL="0" lvl="0" indent="0" algn="l" rtl="0">
              <a:spcBef>
                <a:spcPts val="0"/>
              </a:spcBef>
              <a:spcAft>
                <a:spcPts val="0"/>
              </a:spcAft>
              <a:buClr>
                <a:schemeClr val="dk1"/>
              </a:buClr>
              <a:buFont typeface="Arial"/>
              <a:buNone/>
            </a:pPr>
            <a:endParaRPr sz="1200">
              <a:solidFill>
                <a:srgbClr val="3A3838"/>
              </a:solidFill>
              <a:latin typeface="PT Sans"/>
              <a:ea typeface="PT Sans"/>
              <a:cs typeface="PT Sans"/>
              <a:sym typeface="PT Sans"/>
            </a:endParaRPr>
          </a:p>
        </p:txBody>
      </p:sp>
      <p:sp>
        <p:nvSpPr>
          <p:cNvPr id="65" name="Google Shape;65;g2deebfb2daa_3_2168:notes"/>
          <p:cNvSpPr txBox="1">
            <a:spLocks noGrp="1"/>
          </p:cNvSpPr>
          <p:nvPr>
            <p:ph type="sldNum" idx="12"/>
          </p:nvPr>
        </p:nvSpPr>
        <p:spPr>
          <a:xfrm>
            <a:off x="3850443" y="9428571"/>
            <a:ext cx="2945700" cy="4980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DE"/>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2deebfb2daa_3_2318:notes"/>
          <p:cNvSpPr>
            <a:spLocks noGrp="1" noRot="1" noChangeAspect="1"/>
          </p:cNvSpPr>
          <p:nvPr>
            <p:ph type="sldImg" idx="2"/>
          </p:nvPr>
        </p:nvSpPr>
        <p:spPr>
          <a:xfrm>
            <a:off x="679768" y="1240828"/>
            <a:ext cx="5438100" cy="3350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7" name="Google Shape;77;g2deebfb2daa_3_2318:notes"/>
          <p:cNvSpPr txBox="1">
            <a:spLocks noGrp="1"/>
          </p:cNvSpPr>
          <p:nvPr>
            <p:ph type="body" idx="1"/>
          </p:nvPr>
        </p:nvSpPr>
        <p:spPr>
          <a:xfrm>
            <a:off x="679768" y="4777188"/>
            <a:ext cx="5438100" cy="39087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solidFill>
                <a:srgbClr val="3A3838"/>
              </a:solidFill>
              <a:latin typeface="PT Sans"/>
              <a:ea typeface="PT Sans"/>
              <a:cs typeface="PT Sans"/>
              <a:sym typeface="PT Sans"/>
            </a:endParaRPr>
          </a:p>
        </p:txBody>
      </p:sp>
      <p:sp>
        <p:nvSpPr>
          <p:cNvPr id="78" name="Google Shape;78;g2deebfb2daa_3_2318:notes"/>
          <p:cNvSpPr txBox="1">
            <a:spLocks noGrp="1"/>
          </p:cNvSpPr>
          <p:nvPr>
            <p:ph type="sldNum" idx="12"/>
          </p:nvPr>
        </p:nvSpPr>
        <p:spPr>
          <a:xfrm>
            <a:off x="3850443" y="9428571"/>
            <a:ext cx="2945700" cy="4980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DE"/>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2c3ced56309_0_34:notes"/>
          <p:cNvSpPr>
            <a:spLocks noGrp="1" noRot="1" noChangeAspect="1"/>
          </p:cNvSpPr>
          <p:nvPr>
            <p:ph type="sldImg" idx="2"/>
          </p:nvPr>
        </p:nvSpPr>
        <p:spPr>
          <a:xfrm>
            <a:off x="90488" y="744538"/>
            <a:ext cx="6616800" cy="37227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g2c3ced56309_0_34:notes"/>
          <p:cNvSpPr txBox="1">
            <a:spLocks noGrp="1"/>
          </p:cNvSpPr>
          <p:nvPr>
            <p:ph type="body" idx="1"/>
          </p:nvPr>
        </p:nvSpPr>
        <p:spPr>
          <a:xfrm>
            <a:off x="679450" y="4714875"/>
            <a:ext cx="5438700" cy="4467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de-DE" sz="1200">
                <a:latin typeface="PT Sans"/>
                <a:ea typeface="PT Sans"/>
                <a:cs typeface="PT Sans"/>
                <a:sym typeface="PT Sans"/>
              </a:rPr>
              <a:t>Nähern Sie sich dem Thema mit einem ersten Versuch der Begriffsklärung von “Futures Literacy”. Mehr Informationen finden Sie im Konzeptpapier.</a:t>
            </a:r>
            <a:endParaRPr sz="1200">
              <a:latin typeface="PT Sans"/>
              <a:ea typeface="PT Sans"/>
              <a:cs typeface="PT Sans"/>
              <a:sym typeface="PT Sans"/>
            </a:endParaRPr>
          </a:p>
          <a:p>
            <a:pPr marL="0" lvl="0" indent="0" algn="l" rtl="0">
              <a:spcBef>
                <a:spcPts val="0"/>
              </a:spcBef>
              <a:spcAft>
                <a:spcPts val="0"/>
              </a:spcAft>
              <a:buClr>
                <a:schemeClr val="dk1"/>
              </a:buClr>
              <a:buSzPts val="1100"/>
              <a:buFont typeface="Arial"/>
              <a:buNone/>
            </a:pPr>
            <a:r>
              <a:rPr lang="de-DE" sz="1200">
                <a:latin typeface="PT Sans"/>
                <a:ea typeface="PT Sans"/>
                <a:cs typeface="PT Sans"/>
                <a:sym typeface="PT Sans"/>
              </a:rPr>
              <a:t>Als nächstes wird das Thema genauer beleuchtet mit einem Video und einer Reflektionsübung.</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2e6996e7778_2_2:notes"/>
          <p:cNvSpPr>
            <a:spLocks noGrp="1" noRot="1" noChangeAspect="1"/>
          </p:cNvSpPr>
          <p:nvPr>
            <p:ph type="sldImg" idx="2"/>
          </p:nvPr>
        </p:nvSpPr>
        <p:spPr>
          <a:xfrm>
            <a:off x="679768" y="1240828"/>
            <a:ext cx="5438100" cy="3350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0" name="Google Shape;100;g2e6996e7778_2_2:notes"/>
          <p:cNvSpPr txBox="1">
            <a:spLocks noGrp="1"/>
          </p:cNvSpPr>
          <p:nvPr>
            <p:ph type="body" idx="1"/>
          </p:nvPr>
        </p:nvSpPr>
        <p:spPr>
          <a:xfrm>
            <a:off x="679768" y="4777188"/>
            <a:ext cx="5438100" cy="39087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de-DE" sz="1200">
                <a:solidFill>
                  <a:schemeClr val="dk1"/>
                </a:solidFill>
                <a:latin typeface="PT Sans"/>
                <a:ea typeface="PT Sans"/>
                <a:cs typeface="PT Sans"/>
                <a:sym typeface="PT Sans"/>
              </a:rPr>
              <a:t>Im Rahmen des HIIG-Workshops „Making Sense of the Future“ hielt Loes Damhof (sie erhielt den UNESCO Chair on Futures Literacy in Higher Education) den kurzen Vortrag „Using futures to make sense of the present“ über das Thema sowie die Relevanz von Futures Literacy. </a:t>
            </a:r>
            <a:endParaRPr sz="1200">
              <a:solidFill>
                <a:schemeClr val="dk1"/>
              </a:solidFill>
              <a:latin typeface="PT Sans"/>
              <a:ea typeface="PT Sans"/>
              <a:cs typeface="PT Sans"/>
              <a:sym typeface="PT Sans"/>
            </a:endParaRPr>
          </a:p>
          <a:p>
            <a:pPr marL="0" lvl="0" indent="0" algn="l" rtl="0">
              <a:spcBef>
                <a:spcPts val="0"/>
              </a:spcBef>
              <a:spcAft>
                <a:spcPts val="0"/>
              </a:spcAft>
              <a:buClr>
                <a:schemeClr val="dk1"/>
              </a:buClr>
              <a:buSzPts val="1100"/>
              <a:buFont typeface="Arial"/>
              <a:buNone/>
            </a:pPr>
            <a:r>
              <a:rPr lang="de-DE" sz="1200">
                <a:solidFill>
                  <a:schemeClr val="dk1"/>
                </a:solidFill>
                <a:latin typeface="PT Sans"/>
                <a:ea typeface="PT Sans"/>
                <a:cs typeface="PT Sans"/>
                <a:sym typeface="PT Sans"/>
              </a:rPr>
              <a:t>Futures Literacy beschreibt die Fähigkeit, über (digitale) Zukünfte nachzudenken und zu diskutieren.</a:t>
            </a:r>
            <a:endParaRPr sz="1200">
              <a:solidFill>
                <a:schemeClr val="dk1"/>
              </a:solidFill>
              <a:latin typeface="PT Sans"/>
              <a:ea typeface="PT Sans"/>
              <a:cs typeface="PT Sans"/>
              <a:sym typeface="PT Sans"/>
            </a:endParaRPr>
          </a:p>
          <a:p>
            <a:pPr marL="0" lvl="0" indent="0" algn="l" rtl="0">
              <a:spcBef>
                <a:spcPts val="0"/>
              </a:spcBef>
              <a:spcAft>
                <a:spcPts val="0"/>
              </a:spcAft>
              <a:buClr>
                <a:schemeClr val="dk1"/>
              </a:buClr>
              <a:buSzPts val="1100"/>
              <a:buFont typeface="Arial"/>
              <a:buNone/>
            </a:pPr>
            <a:endParaRPr sz="1200">
              <a:solidFill>
                <a:schemeClr val="dk1"/>
              </a:solidFill>
              <a:latin typeface="PT Sans"/>
              <a:ea typeface="PT Sans"/>
              <a:cs typeface="PT Sans"/>
              <a:sym typeface="PT Sans"/>
            </a:endParaRPr>
          </a:p>
          <a:p>
            <a:pPr marL="0" lvl="0" indent="0" algn="l" rtl="0">
              <a:spcBef>
                <a:spcPts val="0"/>
              </a:spcBef>
              <a:spcAft>
                <a:spcPts val="0"/>
              </a:spcAft>
              <a:buClr>
                <a:schemeClr val="dk1"/>
              </a:buClr>
              <a:buSzPts val="1100"/>
              <a:buFont typeface="Arial"/>
              <a:buNone/>
            </a:pPr>
            <a:r>
              <a:rPr lang="de-DE" sz="1200">
                <a:solidFill>
                  <a:schemeClr val="dk1"/>
                </a:solidFill>
                <a:latin typeface="PT Sans"/>
                <a:ea typeface="PT Sans"/>
                <a:cs typeface="PT Sans"/>
                <a:sym typeface="PT Sans"/>
              </a:rPr>
              <a:t>Öffnen Sie den </a:t>
            </a:r>
            <a:r>
              <a:rPr lang="de-DE" sz="1200" u="sng">
                <a:solidFill>
                  <a:srgbClr val="0563C1"/>
                </a:solidFill>
                <a:latin typeface="PT Sans"/>
                <a:ea typeface="PT Sans"/>
                <a:cs typeface="PT Sans"/>
                <a:sym typeface="PT Sans"/>
                <a:hlinkClick r:id="rId3">
                  <a:extLst>
                    <a:ext uri="{A12FA001-AC4F-418D-AE19-62706E023703}">
                      <ahyp:hlinkClr xmlns:ahyp="http://schemas.microsoft.com/office/drawing/2018/hyperlinkcolor" val="tx"/>
                    </a:ext>
                  </a:extLst>
                </a:hlinkClick>
              </a:rPr>
              <a:t>Link </a:t>
            </a:r>
            <a:r>
              <a:rPr lang="de-DE" sz="1200">
                <a:solidFill>
                  <a:schemeClr val="dk1"/>
                </a:solidFill>
                <a:latin typeface="PT Sans"/>
                <a:ea typeface="PT Sans"/>
                <a:cs typeface="PT Sans"/>
                <a:sym typeface="PT Sans"/>
              </a:rPr>
              <a:t>zum Video und spielen Sie es ab Minute 6:55 bis 27:32. </a:t>
            </a:r>
            <a:endParaRPr>
              <a:solidFill>
                <a:schemeClr val="dk1"/>
              </a:solidFill>
              <a:latin typeface="PT Sans"/>
              <a:ea typeface="PT Sans"/>
              <a:cs typeface="PT Sans"/>
              <a:sym typeface="PT Sans"/>
            </a:endParaRPr>
          </a:p>
          <a:p>
            <a:pPr marL="0" lvl="0" indent="0" algn="l" rtl="0">
              <a:spcBef>
                <a:spcPts val="0"/>
              </a:spcBef>
              <a:spcAft>
                <a:spcPts val="0"/>
              </a:spcAft>
              <a:buNone/>
            </a:pPr>
            <a:endParaRPr>
              <a:solidFill>
                <a:srgbClr val="3A3838"/>
              </a:solidFill>
              <a:latin typeface="PT Sans"/>
              <a:ea typeface="PT Sans"/>
              <a:cs typeface="PT Sans"/>
              <a:sym typeface="PT Sans"/>
            </a:endParaRPr>
          </a:p>
        </p:txBody>
      </p:sp>
      <p:sp>
        <p:nvSpPr>
          <p:cNvPr id="101" name="Google Shape;101;g2e6996e7778_2_2:notes"/>
          <p:cNvSpPr txBox="1">
            <a:spLocks noGrp="1"/>
          </p:cNvSpPr>
          <p:nvPr>
            <p:ph type="sldNum" idx="12"/>
          </p:nvPr>
        </p:nvSpPr>
        <p:spPr>
          <a:xfrm>
            <a:off x="3850443" y="9428571"/>
            <a:ext cx="2945700" cy="4980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DE"/>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2df25871336_0_27:notes"/>
          <p:cNvSpPr>
            <a:spLocks noGrp="1" noRot="1" noChangeAspect="1"/>
          </p:cNvSpPr>
          <p:nvPr>
            <p:ph type="sldImg" idx="2"/>
          </p:nvPr>
        </p:nvSpPr>
        <p:spPr>
          <a:xfrm>
            <a:off x="679768" y="1240828"/>
            <a:ext cx="5438100" cy="3350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3" name="Google Shape;113;g2df25871336_0_27:notes"/>
          <p:cNvSpPr txBox="1">
            <a:spLocks noGrp="1"/>
          </p:cNvSpPr>
          <p:nvPr>
            <p:ph type="body" idx="1"/>
          </p:nvPr>
        </p:nvSpPr>
        <p:spPr>
          <a:xfrm>
            <a:off x="679768" y="4777188"/>
            <a:ext cx="5438100" cy="39087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de-DE" sz="1200">
                <a:solidFill>
                  <a:schemeClr val="dk1"/>
                </a:solidFill>
                <a:latin typeface="PT Sans"/>
                <a:ea typeface="PT Sans"/>
                <a:cs typeface="PT Sans"/>
                <a:sym typeface="PT Sans"/>
              </a:rPr>
              <a:t>Lassen Sie die Studierenden während 15 Minuten die Eindrücke des Videos diskutieren. Weisen Sie darauf hin, dass es um eine kritische Reflektion der Disziplin geht, aus welcher auch mögliche Gefahren von zu starren Zukunftsvorstellungen deutlich werden sollen. </a:t>
            </a:r>
            <a:endParaRPr sz="1200">
              <a:solidFill>
                <a:schemeClr val="dk1"/>
              </a:solidFill>
              <a:latin typeface="PT Sans"/>
              <a:ea typeface="PT Sans"/>
              <a:cs typeface="PT Sans"/>
              <a:sym typeface="PT Sans"/>
            </a:endParaRPr>
          </a:p>
        </p:txBody>
      </p:sp>
      <p:sp>
        <p:nvSpPr>
          <p:cNvPr id="114" name="Google Shape;114;g2df25871336_0_27:notes"/>
          <p:cNvSpPr txBox="1">
            <a:spLocks noGrp="1"/>
          </p:cNvSpPr>
          <p:nvPr>
            <p:ph type="sldNum" idx="12"/>
          </p:nvPr>
        </p:nvSpPr>
        <p:spPr>
          <a:xfrm>
            <a:off x="3850443" y="9428571"/>
            <a:ext cx="2945700" cy="4980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DE"/>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2deebfb2daa_3_2366:notes"/>
          <p:cNvSpPr>
            <a:spLocks noGrp="1" noRot="1" noChangeAspect="1"/>
          </p:cNvSpPr>
          <p:nvPr>
            <p:ph type="sldImg" idx="2"/>
          </p:nvPr>
        </p:nvSpPr>
        <p:spPr>
          <a:xfrm>
            <a:off x="679768" y="1240828"/>
            <a:ext cx="5438100" cy="3350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7" name="Google Shape;127;g2deebfb2daa_3_2366:notes"/>
          <p:cNvSpPr txBox="1">
            <a:spLocks noGrp="1"/>
          </p:cNvSpPr>
          <p:nvPr>
            <p:ph type="body" idx="1"/>
          </p:nvPr>
        </p:nvSpPr>
        <p:spPr>
          <a:xfrm>
            <a:off x="679768" y="4777188"/>
            <a:ext cx="5438100" cy="39087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de-DE" sz="1200">
                <a:solidFill>
                  <a:schemeClr val="dk1"/>
                </a:solidFill>
                <a:latin typeface="PT Sans"/>
                <a:ea typeface="PT Sans"/>
                <a:cs typeface="PT Sans"/>
                <a:sym typeface="PT Sans"/>
              </a:rPr>
              <a:t>Erläutern Sie, dass hinter Zukunftsdeutungen oft persönliche Annahmen stecken, die auf Gegenwarts-Impressionen basieren. Obwohl diese zwar prägend für die Zukunft sind, handelt es sich um Reflektionen über die Zukunft, die in der Gegenwart stattfinden.</a:t>
            </a:r>
            <a:endParaRPr sz="1100">
              <a:solidFill>
                <a:schemeClr val="dk1"/>
              </a:solidFill>
              <a:latin typeface="PT Sans"/>
              <a:ea typeface="PT Sans"/>
              <a:cs typeface="PT Sans"/>
              <a:sym typeface="PT Sans"/>
            </a:endParaRPr>
          </a:p>
          <a:p>
            <a:pPr marL="0" lvl="0" indent="0" algn="l" rtl="0">
              <a:spcBef>
                <a:spcPts val="0"/>
              </a:spcBef>
              <a:spcAft>
                <a:spcPts val="0"/>
              </a:spcAft>
              <a:buClr>
                <a:schemeClr val="dk1"/>
              </a:buClr>
              <a:buSzPts val="1100"/>
              <a:buFont typeface="Arial"/>
              <a:buNone/>
            </a:pPr>
            <a:endParaRPr sz="1100">
              <a:solidFill>
                <a:schemeClr val="dk1"/>
              </a:solidFill>
              <a:latin typeface="PT Sans"/>
              <a:ea typeface="PT Sans"/>
              <a:cs typeface="PT Sans"/>
              <a:sym typeface="PT Sans"/>
            </a:endParaRPr>
          </a:p>
          <a:p>
            <a:pPr marL="0" lvl="0" indent="0" algn="l" rtl="0">
              <a:spcBef>
                <a:spcPts val="0"/>
              </a:spcBef>
              <a:spcAft>
                <a:spcPts val="0"/>
              </a:spcAft>
              <a:buClr>
                <a:schemeClr val="dk1"/>
              </a:buClr>
              <a:buSzPts val="1100"/>
              <a:buFont typeface="Arial"/>
              <a:buNone/>
            </a:pPr>
            <a:r>
              <a:rPr lang="de-DE" sz="1200">
                <a:solidFill>
                  <a:schemeClr val="dk1"/>
                </a:solidFill>
                <a:latin typeface="PT Sans"/>
                <a:ea typeface="PT Sans"/>
                <a:cs typeface="PT Sans"/>
                <a:sym typeface="PT Sans"/>
              </a:rPr>
              <a:t>Ein Konzept der Zukunftsforschung wäre die Untersuchung von Weak Signals und Megatrends, die auf den folgenden Folien definiert werden.</a:t>
            </a:r>
            <a:endParaRPr>
              <a:solidFill>
                <a:schemeClr val="dk1"/>
              </a:solidFill>
              <a:latin typeface="PT Sans"/>
              <a:ea typeface="PT Sans"/>
              <a:cs typeface="PT Sans"/>
              <a:sym typeface="PT Sans"/>
            </a:endParaRPr>
          </a:p>
        </p:txBody>
      </p:sp>
      <p:sp>
        <p:nvSpPr>
          <p:cNvPr id="128" name="Google Shape;128;g2deebfb2daa_3_2366:notes"/>
          <p:cNvSpPr txBox="1">
            <a:spLocks noGrp="1"/>
          </p:cNvSpPr>
          <p:nvPr>
            <p:ph type="sldNum" idx="12"/>
          </p:nvPr>
        </p:nvSpPr>
        <p:spPr>
          <a:xfrm>
            <a:off x="3850443" y="9428571"/>
            <a:ext cx="2945700" cy="4980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DE"/>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2deebfb2daa_3_2416:notes"/>
          <p:cNvSpPr>
            <a:spLocks noGrp="1" noRot="1" noChangeAspect="1"/>
          </p:cNvSpPr>
          <p:nvPr>
            <p:ph type="sldImg" idx="2"/>
          </p:nvPr>
        </p:nvSpPr>
        <p:spPr>
          <a:xfrm>
            <a:off x="679768" y="1240828"/>
            <a:ext cx="5438100" cy="3350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8" name="Google Shape;138;g2deebfb2daa_3_2416:notes"/>
          <p:cNvSpPr txBox="1">
            <a:spLocks noGrp="1"/>
          </p:cNvSpPr>
          <p:nvPr>
            <p:ph type="body" idx="1"/>
          </p:nvPr>
        </p:nvSpPr>
        <p:spPr>
          <a:xfrm>
            <a:off x="679768" y="4777188"/>
            <a:ext cx="5438100" cy="39087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de-DE" sz="1200">
                <a:solidFill>
                  <a:schemeClr val="dk1"/>
                </a:solidFill>
                <a:latin typeface="PT Sans"/>
                <a:ea typeface="PT Sans"/>
                <a:cs typeface="PT Sans"/>
                <a:sym typeface="PT Sans"/>
              </a:rPr>
              <a:t>Quellen: </a:t>
            </a:r>
            <a:endParaRPr sz="1200">
              <a:solidFill>
                <a:schemeClr val="dk1"/>
              </a:solidFill>
              <a:latin typeface="PT Sans"/>
              <a:ea typeface="PT Sans"/>
              <a:cs typeface="PT Sans"/>
              <a:sym typeface="PT Sans"/>
            </a:endParaRPr>
          </a:p>
          <a:p>
            <a:pPr marL="457200" lvl="0" indent="-323850" algn="l" rtl="0">
              <a:spcBef>
                <a:spcPts val="0"/>
              </a:spcBef>
              <a:spcAft>
                <a:spcPts val="0"/>
              </a:spcAft>
              <a:buClr>
                <a:schemeClr val="dk1"/>
              </a:buClr>
              <a:buSzPts val="1500"/>
              <a:buFont typeface="PT Sans"/>
              <a:buChar char="-"/>
            </a:pPr>
            <a:r>
              <a:rPr lang="de-DE" sz="1200">
                <a:solidFill>
                  <a:schemeClr val="dk1"/>
                </a:solidFill>
                <a:latin typeface="PT Sans"/>
                <a:ea typeface="PT Sans"/>
                <a:cs typeface="PT Sans"/>
                <a:sym typeface="PT Sans"/>
              </a:rPr>
              <a:t>Holopainen, M. &amp; Toivonen, M. (2012).Weak Signals: Ansoff today, Futures, https://doi.org/10.1016/j.futures.2011.10.002.</a:t>
            </a:r>
            <a:endParaRPr sz="1200">
              <a:solidFill>
                <a:schemeClr val="dk1"/>
              </a:solidFill>
              <a:latin typeface="PT Sans"/>
              <a:ea typeface="PT Sans"/>
              <a:cs typeface="PT Sans"/>
              <a:sym typeface="PT Sans"/>
            </a:endParaRPr>
          </a:p>
          <a:p>
            <a:pPr marL="457200" lvl="0" indent="-323850" algn="l" rtl="0">
              <a:spcBef>
                <a:spcPts val="0"/>
              </a:spcBef>
              <a:spcAft>
                <a:spcPts val="0"/>
              </a:spcAft>
              <a:buClr>
                <a:schemeClr val="dk1"/>
              </a:buClr>
              <a:buSzPts val="1500"/>
              <a:buFont typeface="PT Sans"/>
              <a:buChar char="-"/>
            </a:pPr>
            <a:r>
              <a:rPr lang="de-DE" sz="1200">
                <a:solidFill>
                  <a:schemeClr val="dk1"/>
                </a:solidFill>
                <a:latin typeface="PT Sans"/>
                <a:ea typeface="PT Sans"/>
                <a:cs typeface="PT Sans"/>
                <a:sym typeface="PT Sans"/>
              </a:rPr>
              <a:t>Using Weak Signals for Business. Go For. Accessible at </a:t>
            </a:r>
            <a:r>
              <a:rPr lang="de-DE" sz="1200" u="sng">
                <a:solidFill>
                  <a:schemeClr val="dk1"/>
                </a:solidFill>
                <a:latin typeface="PT Sans"/>
                <a:ea typeface="PT Sans"/>
                <a:cs typeface="PT Sans"/>
                <a:sym typeface="PT Sans"/>
                <a:hlinkClick r:id="rId3">
                  <a:extLst>
                    <a:ext uri="{A12FA001-AC4F-418D-AE19-62706E023703}">
                      <ahyp:hlinkClr xmlns:ahyp="http://schemas.microsoft.com/office/drawing/2018/hyperlinkcolor" val="tx"/>
                    </a:ext>
                  </a:extLst>
                </a:hlinkClick>
              </a:rPr>
              <a:t>https://gofore.com/en/using-weak-signals-in-business</a:t>
            </a:r>
            <a:r>
              <a:rPr lang="de-DE" sz="1200">
                <a:solidFill>
                  <a:schemeClr val="dk1"/>
                </a:solidFill>
                <a:latin typeface="PT Sans"/>
                <a:ea typeface="PT Sans"/>
                <a:cs typeface="PT Sans"/>
                <a:sym typeface="PT Sans"/>
              </a:rPr>
              <a:t>.</a:t>
            </a:r>
            <a:endParaRPr sz="1200">
              <a:solidFill>
                <a:schemeClr val="dk1"/>
              </a:solidFill>
              <a:latin typeface="PT Sans"/>
              <a:ea typeface="PT Sans"/>
              <a:cs typeface="PT Sans"/>
              <a:sym typeface="PT Sans"/>
            </a:endParaRPr>
          </a:p>
          <a:p>
            <a:pPr marL="457200" lvl="0" indent="-323850" algn="l" rtl="0">
              <a:spcBef>
                <a:spcPts val="0"/>
              </a:spcBef>
              <a:spcAft>
                <a:spcPts val="0"/>
              </a:spcAft>
              <a:buClr>
                <a:schemeClr val="dk1"/>
              </a:buClr>
              <a:buSzPts val="1500"/>
              <a:buFont typeface="PT Sans"/>
              <a:buChar char="-"/>
            </a:pPr>
            <a:r>
              <a:rPr lang="de-DE" sz="1200">
                <a:solidFill>
                  <a:schemeClr val="dk1"/>
                </a:solidFill>
                <a:latin typeface="PT Sans"/>
                <a:ea typeface="PT Sans"/>
                <a:cs typeface="PT Sans"/>
                <a:sym typeface="PT Sans"/>
              </a:rPr>
              <a:t>Schoemaker, P. &amp; Day, G. (2009) How to Make Sense of Weak Signals. MIT Sloan Review. Accessible at https://sloanreview.mit.edu/article/how-to-make-sense-of-weak-signals.</a:t>
            </a:r>
            <a:endParaRPr sz="1200">
              <a:solidFill>
                <a:schemeClr val="dk1"/>
              </a:solidFill>
              <a:latin typeface="PT Sans"/>
              <a:ea typeface="PT Sans"/>
              <a:cs typeface="PT Sans"/>
              <a:sym typeface="PT Sans"/>
            </a:endParaRPr>
          </a:p>
        </p:txBody>
      </p:sp>
      <p:sp>
        <p:nvSpPr>
          <p:cNvPr id="139" name="Google Shape;139;g2deebfb2daa_3_2416:notes"/>
          <p:cNvSpPr txBox="1">
            <a:spLocks noGrp="1"/>
          </p:cNvSpPr>
          <p:nvPr>
            <p:ph type="sldNum" idx="12"/>
          </p:nvPr>
        </p:nvSpPr>
        <p:spPr>
          <a:xfrm>
            <a:off x="3850443" y="9428571"/>
            <a:ext cx="2945700" cy="4980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DE"/>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2deebfb2daa_3_2430:notes"/>
          <p:cNvSpPr>
            <a:spLocks noGrp="1" noRot="1" noChangeAspect="1"/>
          </p:cNvSpPr>
          <p:nvPr>
            <p:ph type="sldImg" idx="2"/>
          </p:nvPr>
        </p:nvSpPr>
        <p:spPr>
          <a:xfrm>
            <a:off x="679768" y="1240828"/>
            <a:ext cx="5438100" cy="3350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9" name="Google Shape;149;g2deebfb2daa_3_2430:notes"/>
          <p:cNvSpPr txBox="1">
            <a:spLocks noGrp="1"/>
          </p:cNvSpPr>
          <p:nvPr>
            <p:ph type="body" idx="1"/>
          </p:nvPr>
        </p:nvSpPr>
        <p:spPr>
          <a:xfrm>
            <a:off x="679768" y="4777188"/>
            <a:ext cx="5438100" cy="39087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r>
              <a:rPr lang="de-DE" sz="1200">
                <a:solidFill>
                  <a:schemeClr val="dk1"/>
                </a:solidFill>
                <a:latin typeface="PT Sans"/>
                <a:ea typeface="PT Sans"/>
                <a:cs typeface="PT Sans"/>
                <a:sym typeface="PT Sans"/>
              </a:rPr>
              <a:t>Die Übung „Von Weak Signals zu Megatrends“ finden Sie in nicht didaktisierter Form auf der</a:t>
            </a:r>
            <a:r>
              <a:rPr lang="de-DE" sz="1200">
                <a:solidFill>
                  <a:srgbClr val="3A3838"/>
                </a:solidFill>
                <a:latin typeface="PT Sans"/>
                <a:ea typeface="PT Sans"/>
                <a:cs typeface="PT Sans"/>
                <a:sym typeface="PT Sans"/>
              </a:rPr>
              <a:t> </a:t>
            </a:r>
            <a:r>
              <a:rPr lang="de-DE" sz="1200" u="sng">
                <a:solidFill>
                  <a:srgbClr val="0563C1"/>
                </a:solidFill>
                <a:latin typeface="PT Sans"/>
                <a:ea typeface="PT Sans"/>
                <a:cs typeface="PT Sans"/>
                <a:sym typeface="PT Sans"/>
                <a:hlinkClick r:id="rId3">
                  <a:extLst>
                    <a:ext uri="{A12FA001-AC4F-418D-AE19-62706E023703}">
                      <ahyp:hlinkClr xmlns:ahyp="http://schemas.microsoft.com/office/drawing/2018/hyperlinkcolor" val="tx"/>
                    </a:ext>
                  </a:extLst>
                </a:hlinkClick>
              </a:rPr>
              <a:t>Website des HIIG</a:t>
            </a:r>
            <a:r>
              <a:rPr lang="de-DE" sz="1200">
                <a:solidFill>
                  <a:srgbClr val="3A3838"/>
                </a:solidFill>
                <a:latin typeface="PT Sans"/>
                <a:ea typeface="PT Sans"/>
                <a:cs typeface="PT Sans"/>
                <a:sym typeface="PT Sans"/>
              </a:rPr>
              <a:t>.</a:t>
            </a:r>
            <a:endParaRPr sz="1200">
              <a:solidFill>
                <a:srgbClr val="3A3838"/>
              </a:solidFill>
              <a:latin typeface="PT Sans"/>
              <a:ea typeface="PT Sans"/>
              <a:cs typeface="PT Sans"/>
              <a:sym typeface="PT Sans"/>
            </a:endParaRPr>
          </a:p>
          <a:p>
            <a:pPr marL="0" lvl="0" indent="0" algn="l" rtl="0">
              <a:spcBef>
                <a:spcPts val="0"/>
              </a:spcBef>
              <a:spcAft>
                <a:spcPts val="0"/>
              </a:spcAft>
              <a:buClr>
                <a:schemeClr val="dk1"/>
              </a:buClr>
              <a:buFont typeface="Arial"/>
              <a:buNone/>
            </a:pPr>
            <a:r>
              <a:rPr lang="de-DE" sz="1200">
                <a:solidFill>
                  <a:schemeClr val="dk1"/>
                </a:solidFill>
                <a:latin typeface="PT Sans"/>
                <a:ea typeface="PT Sans"/>
                <a:cs typeface="PT Sans"/>
                <a:sym typeface="PT Sans"/>
              </a:rPr>
              <a:t>Weitere Informationen zu Megatrends finden Sie auf der Website des Zukunftsinstituts (u.A. diese</a:t>
            </a:r>
            <a:r>
              <a:rPr lang="de-DE" sz="1200">
                <a:solidFill>
                  <a:srgbClr val="3A3838"/>
                </a:solidFill>
                <a:latin typeface="PT Sans"/>
                <a:ea typeface="PT Sans"/>
                <a:cs typeface="PT Sans"/>
                <a:sym typeface="PT Sans"/>
              </a:rPr>
              <a:t> </a:t>
            </a:r>
            <a:r>
              <a:rPr lang="de-DE" sz="1200" u="sng">
                <a:solidFill>
                  <a:srgbClr val="0563C1"/>
                </a:solidFill>
                <a:latin typeface="PT Sans"/>
                <a:ea typeface="PT Sans"/>
                <a:cs typeface="PT Sans"/>
                <a:sym typeface="PT Sans"/>
                <a:hlinkClick r:id="rId4">
                  <a:extLst>
                    <a:ext uri="{A12FA001-AC4F-418D-AE19-62706E023703}">
                      <ahyp:hlinkClr xmlns:ahyp="http://schemas.microsoft.com/office/drawing/2018/hyperlinkcolor" val="tx"/>
                    </a:ext>
                  </a:extLst>
                </a:hlinkClick>
              </a:rPr>
              <a:t>Megatrend-Map</a:t>
            </a:r>
            <a:r>
              <a:rPr lang="de-DE" sz="1200">
                <a:solidFill>
                  <a:srgbClr val="3A3838"/>
                </a:solidFill>
                <a:latin typeface="PT Sans"/>
                <a:ea typeface="PT Sans"/>
                <a:cs typeface="PT Sans"/>
                <a:sym typeface="PT Sans"/>
              </a:rPr>
              <a:t>)</a:t>
            </a:r>
            <a:r>
              <a:rPr lang="de-DE" sz="1200">
                <a:solidFill>
                  <a:schemeClr val="dk1"/>
                </a:solidFill>
                <a:latin typeface="PT Sans"/>
                <a:ea typeface="PT Sans"/>
                <a:cs typeface="PT Sans"/>
                <a:sym typeface="PT Sans"/>
              </a:rPr>
              <a:t> und des </a:t>
            </a:r>
            <a:r>
              <a:rPr lang="de-DE" sz="1200" u="sng">
                <a:solidFill>
                  <a:srgbClr val="0563C1"/>
                </a:solidFill>
                <a:latin typeface="PT Sans"/>
                <a:ea typeface="PT Sans"/>
                <a:cs typeface="PT Sans"/>
                <a:sym typeface="PT Sans"/>
                <a:hlinkClick r:id="rId5">
                  <a:extLst>
                    <a:ext uri="{A12FA001-AC4F-418D-AE19-62706E023703}">
                      <ahyp:hlinkClr xmlns:ahyp="http://schemas.microsoft.com/office/drawing/2018/hyperlinkcolor" val="tx"/>
                    </a:ext>
                  </a:extLst>
                </a:hlinkClick>
              </a:rPr>
              <a:t>Zukunftsforschers Karlheinz Steinmüller</a:t>
            </a:r>
            <a:r>
              <a:rPr lang="de-DE" sz="1200">
                <a:solidFill>
                  <a:srgbClr val="3A3838"/>
                </a:solidFill>
                <a:latin typeface="PT Sans"/>
                <a:ea typeface="PT Sans"/>
                <a:cs typeface="PT Sans"/>
                <a:sym typeface="PT Sans"/>
              </a:rPr>
              <a:t>. </a:t>
            </a:r>
            <a:endParaRPr sz="1100">
              <a:solidFill>
                <a:schemeClr val="dk1"/>
              </a:solidFill>
              <a:latin typeface="Cabin"/>
              <a:ea typeface="Cabin"/>
              <a:cs typeface="Cabin"/>
              <a:sym typeface="Cabin"/>
            </a:endParaRPr>
          </a:p>
          <a:p>
            <a:pPr marL="0" lvl="0" indent="0" algn="l" rtl="0">
              <a:spcBef>
                <a:spcPts val="0"/>
              </a:spcBef>
              <a:spcAft>
                <a:spcPts val="0"/>
              </a:spcAft>
              <a:buClr>
                <a:schemeClr val="dk1"/>
              </a:buClr>
              <a:buFont typeface="Arial"/>
              <a:buNone/>
            </a:pPr>
            <a:endParaRPr sz="1200">
              <a:solidFill>
                <a:schemeClr val="dk1"/>
              </a:solidFill>
              <a:latin typeface="PT Sans"/>
              <a:ea typeface="PT Sans"/>
              <a:cs typeface="PT Sans"/>
              <a:sym typeface="PT Sans"/>
            </a:endParaRPr>
          </a:p>
          <a:p>
            <a:pPr marL="0" lvl="0" indent="0" algn="l" rtl="0">
              <a:spcBef>
                <a:spcPts val="0"/>
              </a:spcBef>
              <a:spcAft>
                <a:spcPts val="0"/>
              </a:spcAft>
              <a:buClr>
                <a:schemeClr val="dk1"/>
              </a:buClr>
              <a:buFont typeface="Arial"/>
              <a:buNone/>
            </a:pPr>
            <a:endParaRPr sz="1200">
              <a:solidFill>
                <a:schemeClr val="dk1"/>
              </a:solidFill>
              <a:latin typeface="PT Sans"/>
              <a:ea typeface="PT Sans"/>
              <a:cs typeface="PT Sans"/>
              <a:sym typeface="PT Sans"/>
            </a:endParaRPr>
          </a:p>
          <a:p>
            <a:pPr marL="0" lvl="0" indent="0" algn="l" rtl="0">
              <a:spcBef>
                <a:spcPts val="0"/>
              </a:spcBef>
              <a:spcAft>
                <a:spcPts val="0"/>
              </a:spcAft>
              <a:buClr>
                <a:schemeClr val="dk1"/>
              </a:buClr>
              <a:buFont typeface="Arial"/>
              <a:buNone/>
            </a:pPr>
            <a:r>
              <a:rPr lang="de-DE" sz="1200">
                <a:solidFill>
                  <a:schemeClr val="dk1"/>
                </a:solidFill>
                <a:latin typeface="PT Sans"/>
                <a:ea typeface="PT Sans"/>
                <a:cs typeface="PT Sans"/>
                <a:sym typeface="PT Sans"/>
              </a:rPr>
              <a:t>Quellen:</a:t>
            </a:r>
            <a:endParaRPr sz="1200">
              <a:solidFill>
                <a:schemeClr val="dk1"/>
              </a:solidFill>
              <a:latin typeface="PT Sans"/>
              <a:ea typeface="PT Sans"/>
              <a:cs typeface="PT Sans"/>
              <a:sym typeface="PT Sans"/>
            </a:endParaRPr>
          </a:p>
          <a:p>
            <a:pPr marL="457200" lvl="0" indent="-304800" algn="l" rtl="0">
              <a:spcBef>
                <a:spcPts val="0"/>
              </a:spcBef>
              <a:spcAft>
                <a:spcPts val="0"/>
              </a:spcAft>
              <a:buClr>
                <a:schemeClr val="dk1"/>
              </a:buClr>
              <a:buSzPts val="1200"/>
              <a:buFont typeface="PT Sans"/>
              <a:buChar char="-"/>
            </a:pPr>
            <a:r>
              <a:rPr lang="de-DE" sz="1200">
                <a:solidFill>
                  <a:schemeClr val="dk1"/>
                </a:solidFill>
                <a:latin typeface="PT Sans"/>
                <a:ea typeface="PT Sans"/>
                <a:cs typeface="PT Sans"/>
                <a:sym typeface="PT Sans"/>
              </a:rPr>
              <a:t>Piepenbrink, J. (2015). „Megatrends?”. </a:t>
            </a:r>
            <a:r>
              <a:rPr lang="de-DE" sz="1200" i="1">
                <a:solidFill>
                  <a:schemeClr val="dk1"/>
                </a:solidFill>
                <a:latin typeface="PT Sans"/>
                <a:ea typeface="PT Sans"/>
                <a:cs typeface="PT Sans"/>
                <a:sym typeface="PT Sans"/>
              </a:rPr>
              <a:t>Aus Politik und Zeitgeschichte. Beilage zur Wochenzeitung Das Parlament, 31</a:t>
            </a:r>
            <a:r>
              <a:rPr lang="de-DE" sz="1200">
                <a:solidFill>
                  <a:schemeClr val="dk1"/>
                </a:solidFill>
                <a:latin typeface="PT Sans"/>
                <a:ea typeface="PT Sans"/>
                <a:cs typeface="PT Sans"/>
                <a:sym typeface="PT Sans"/>
              </a:rPr>
              <a:t>, </a:t>
            </a:r>
            <a:r>
              <a:rPr lang="de-DE" sz="1200" i="1">
                <a:solidFill>
                  <a:schemeClr val="dk1"/>
                </a:solidFill>
                <a:latin typeface="PT Sans"/>
                <a:ea typeface="PT Sans"/>
                <a:cs typeface="PT Sans"/>
                <a:sym typeface="PT Sans"/>
              </a:rPr>
              <a:t>32</a:t>
            </a:r>
            <a:r>
              <a:rPr lang="de-DE" sz="1200">
                <a:solidFill>
                  <a:schemeClr val="dk1"/>
                </a:solidFill>
                <a:latin typeface="PT Sans"/>
                <a:ea typeface="PT Sans"/>
                <a:cs typeface="PT Sans"/>
                <a:sym typeface="PT Sans"/>
              </a:rPr>
              <a:t>, 1-5. https://www.bpb.de/shop/zeitschriften/apuz/209952/editorial/ (Zugriff 2/2024).</a:t>
            </a:r>
            <a:endParaRPr sz="1200">
              <a:solidFill>
                <a:schemeClr val="dk1"/>
              </a:solidFill>
              <a:latin typeface="PT Sans"/>
              <a:ea typeface="PT Sans"/>
              <a:cs typeface="PT Sans"/>
              <a:sym typeface="PT Sans"/>
            </a:endParaRPr>
          </a:p>
          <a:p>
            <a:pPr marL="457200" lvl="0" indent="-304800" algn="l" rtl="0">
              <a:spcBef>
                <a:spcPts val="0"/>
              </a:spcBef>
              <a:spcAft>
                <a:spcPts val="0"/>
              </a:spcAft>
              <a:buClr>
                <a:schemeClr val="dk1"/>
              </a:buClr>
              <a:buSzPts val="1200"/>
              <a:buFont typeface="PT Sans"/>
              <a:buChar char="-"/>
            </a:pPr>
            <a:r>
              <a:rPr lang="de-DE" sz="1200">
                <a:solidFill>
                  <a:schemeClr val="dk1"/>
                </a:solidFill>
                <a:latin typeface="PT Sans"/>
                <a:ea typeface="PT Sans"/>
                <a:cs typeface="PT Sans"/>
                <a:sym typeface="PT Sans"/>
              </a:rPr>
              <a:t>Steinmüller, K. (2014). Zukunftstrends 2025. Z Punkt. Accessible at https://steinmuller.de/de/zukunftsforschung/papers/Artikel_Oberfl.pdf.</a:t>
            </a:r>
            <a:endParaRPr sz="1200">
              <a:solidFill>
                <a:srgbClr val="404040"/>
              </a:solidFill>
              <a:latin typeface="PT Sans"/>
              <a:ea typeface="PT Sans"/>
              <a:cs typeface="PT Sans"/>
              <a:sym typeface="PT Sans"/>
            </a:endParaRPr>
          </a:p>
        </p:txBody>
      </p:sp>
      <p:sp>
        <p:nvSpPr>
          <p:cNvPr id="150" name="Google Shape;150;g2deebfb2daa_3_2430:notes"/>
          <p:cNvSpPr txBox="1">
            <a:spLocks noGrp="1"/>
          </p:cNvSpPr>
          <p:nvPr>
            <p:ph type="sldNum" idx="12"/>
          </p:nvPr>
        </p:nvSpPr>
        <p:spPr>
          <a:xfrm>
            <a:off x="3850443" y="9428571"/>
            <a:ext cx="2945700" cy="4980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DE"/>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g2deebfb2daa_3_2217:notes"/>
          <p:cNvSpPr>
            <a:spLocks noGrp="1" noRot="1" noChangeAspect="1"/>
          </p:cNvSpPr>
          <p:nvPr>
            <p:ph type="sldImg" idx="2"/>
          </p:nvPr>
        </p:nvSpPr>
        <p:spPr>
          <a:xfrm>
            <a:off x="679768" y="1240828"/>
            <a:ext cx="5438100" cy="3350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9" name="Google Shape;159;g2deebfb2daa_3_2217:notes"/>
          <p:cNvSpPr txBox="1">
            <a:spLocks noGrp="1"/>
          </p:cNvSpPr>
          <p:nvPr>
            <p:ph type="body" idx="1"/>
          </p:nvPr>
        </p:nvSpPr>
        <p:spPr>
          <a:xfrm>
            <a:off x="679768" y="4777188"/>
            <a:ext cx="5438100" cy="39087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de-DE" sz="1200">
                <a:solidFill>
                  <a:schemeClr val="dk1"/>
                </a:solidFill>
                <a:latin typeface="PT Sans"/>
                <a:ea typeface="PT Sans"/>
                <a:cs typeface="PT Sans"/>
                <a:sym typeface="PT Sans"/>
              </a:rPr>
              <a:t>Leiten Sie mit Daniel Millers Zitat in das optionale Thema im Fokus ein: Mediatisierung. Sie betrifft alle möglichen Lebensbereiche und Trends und bestimmt daher zu einem entscheidenden Teil mit, wie unsere Zukunft uns und unser Leben prägen wird. </a:t>
            </a:r>
            <a:endParaRPr sz="1200">
              <a:solidFill>
                <a:schemeClr val="dk1"/>
              </a:solidFill>
              <a:latin typeface="PT Sans"/>
              <a:ea typeface="PT Sans"/>
              <a:cs typeface="PT Sans"/>
              <a:sym typeface="PT Sans"/>
            </a:endParaRPr>
          </a:p>
        </p:txBody>
      </p:sp>
      <p:sp>
        <p:nvSpPr>
          <p:cNvPr id="160" name="Google Shape;160;g2deebfb2daa_3_2217:notes"/>
          <p:cNvSpPr txBox="1">
            <a:spLocks noGrp="1"/>
          </p:cNvSpPr>
          <p:nvPr>
            <p:ph type="sldNum" idx="12"/>
          </p:nvPr>
        </p:nvSpPr>
        <p:spPr>
          <a:xfrm>
            <a:off x="3850443" y="9428571"/>
            <a:ext cx="2945700" cy="4980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DE"/>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2df25871336_0_45:notes"/>
          <p:cNvSpPr>
            <a:spLocks noGrp="1" noRot="1" noChangeAspect="1"/>
          </p:cNvSpPr>
          <p:nvPr>
            <p:ph type="sldImg" idx="2"/>
          </p:nvPr>
        </p:nvSpPr>
        <p:spPr>
          <a:xfrm>
            <a:off x="679768" y="1240828"/>
            <a:ext cx="5438100" cy="3350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1" name="Google Shape;171;g2df25871336_0_45:notes"/>
          <p:cNvSpPr txBox="1">
            <a:spLocks noGrp="1"/>
          </p:cNvSpPr>
          <p:nvPr>
            <p:ph type="body" idx="1"/>
          </p:nvPr>
        </p:nvSpPr>
        <p:spPr>
          <a:xfrm>
            <a:off x="679768" y="4777188"/>
            <a:ext cx="5438100" cy="39087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de-DE" sz="1200">
                <a:solidFill>
                  <a:schemeClr val="dk1"/>
                </a:solidFill>
                <a:latin typeface="PT Sans"/>
                <a:ea typeface="PT Sans"/>
                <a:cs typeface="PT Sans"/>
                <a:sym typeface="PT Sans"/>
              </a:rPr>
              <a:t>Das folgende Thema im Fokus ist optional und dient als realitätsnahes Beispiel. Daniel Miller hat in seinem Vortrag darüber gesprochen, dass sich unser Zuhause in die digitale Welt verschiebt - ein Prozess, der sowohl uns alle als auch alle Megatrends betrifft. </a:t>
            </a:r>
            <a:endParaRPr sz="1200">
              <a:solidFill>
                <a:schemeClr val="dk1"/>
              </a:solidFill>
              <a:latin typeface="PT Sans"/>
              <a:ea typeface="PT Sans"/>
              <a:cs typeface="PT Sans"/>
              <a:sym typeface="PT Sans"/>
            </a:endParaRPr>
          </a:p>
          <a:p>
            <a:pPr marL="0" lvl="0" indent="0" algn="l" rtl="0">
              <a:spcBef>
                <a:spcPts val="0"/>
              </a:spcBef>
              <a:spcAft>
                <a:spcPts val="0"/>
              </a:spcAft>
              <a:buNone/>
            </a:pPr>
            <a:r>
              <a:rPr lang="de-DE" sz="1200">
                <a:solidFill>
                  <a:schemeClr val="dk1"/>
                </a:solidFill>
                <a:latin typeface="PT Sans"/>
                <a:ea typeface="PT Sans"/>
                <a:cs typeface="PT Sans"/>
                <a:sym typeface="PT Sans"/>
              </a:rPr>
              <a:t>Bevor Sie zu seinem Beitrag übergehen, leiten Sie kurz in das Konzept der Mediatisierung ein, unter welches Millers Beobachtungen fallen.  </a:t>
            </a:r>
            <a:endParaRPr sz="1200">
              <a:solidFill>
                <a:schemeClr val="dk1"/>
              </a:solidFill>
              <a:latin typeface="PT Sans"/>
              <a:ea typeface="PT Sans"/>
              <a:cs typeface="PT Sans"/>
              <a:sym typeface="PT Sans"/>
            </a:endParaRPr>
          </a:p>
          <a:p>
            <a:pPr marL="0" lvl="0" indent="0" algn="l" rtl="0">
              <a:spcBef>
                <a:spcPts val="0"/>
              </a:spcBef>
              <a:spcAft>
                <a:spcPts val="0"/>
              </a:spcAft>
              <a:buNone/>
            </a:pPr>
            <a:r>
              <a:rPr lang="de-DE" sz="1200">
                <a:solidFill>
                  <a:schemeClr val="dk1"/>
                </a:solidFill>
                <a:latin typeface="PT Sans"/>
                <a:ea typeface="PT Sans"/>
                <a:cs typeface="PT Sans"/>
                <a:sym typeface="PT Sans"/>
              </a:rPr>
              <a:t>Mehr Informationen zur Mediatisierung finden Sie </a:t>
            </a:r>
            <a:r>
              <a:rPr lang="de-DE" sz="1200" u="sng">
                <a:solidFill>
                  <a:schemeClr val="hlink"/>
                </a:solidFill>
                <a:latin typeface="PT Sans"/>
                <a:ea typeface="PT Sans"/>
                <a:cs typeface="PT Sans"/>
                <a:sym typeface="PT Sans"/>
                <a:hlinkClick r:id="rId3"/>
              </a:rPr>
              <a:t>hier</a:t>
            </a:r>
            <a:r>
              <a:rPr lang="de-DE" sz="1200">
                <a:solidFill>
                  <a:srgbClr val="0563C1"/>
                </a:solidFill>
                <a:latin typeface="PT Sans"/>
                <a:ea typeface="PT Sans"/>
                <a:cs typeface="PT Sans"/>
                <a:sym typeface="PT Sans"/>
              </a:rPr>
              <a:t>.</a:t>
            </a:r>
            <a:endParaRPr sz="1200">
              <a:solidFill>
                <a:srgbClr val="0563C1"/>
              </a:solidFill>
              <a:latin typeface="PT Sans"/>
              <a:ea typeface="PT Sans"/>
              <a:cs typeface="PT Sans"/>
              <a:sym typeface="PT Sans"/>
            </a:endParaRPr>
          </a:p>
          <a:p>
            <a:pPr marL="0" lvl="0" indent="0" algn="l" rtl="0">
              <a:spcBef>
                <a:spcPts val="0"/>
              </a:spcBef>
              <a:spcAft>
                <a:spcPts val="0"/>
              </a:spcAft>
              <a:buNone/>
            </a:pPr>
            <a:endParaRPr sz="1200">
              <a:solidFill>
                <a:srgbClr val="0563C1"/>
              </a:solidFill>
              <a:latin typeface="PT Sans"/>
              <a:ea typeface="PT Sans"/>
              <a:cs typeface="PT Sans"/>
              <a:sym typeface="PT Sans"/>
            </a:endParaRPr>
          </a:p>
          <a:p>
            <a:pPr marL="0" lvl="0" indent="0" algn="l" rtl="0">
              <a:spcBef>
                <a:spcPts val="0"/>
              </a:spcBef>
              <a:spcAft>
                <a:spcPts val="0"/>
              </a:spcAft>
              <a:buClr>
                <a:schemeClr val="dk1"/>
              </a:buClr>
              <a:buSzPts val="1100"/>
              <a:buFont typeface="Arial"/>
              <a:buNone/>
            </a:pPr>
            <a:r>
              <a:rPr lang="de-DE" sz="1200">
                <a:solidFill>
                  <a:schemeClr val="dk1"/>
                </a:solidFill>
                <a:latin typeface="PT Sans"/>
                <a:ea typeface="PT Sans"/>
                <a:cs typeface="PT Sans"/>
                <a:sym typeface="PT Sans"/>
              </a:rPr>
              <a:t>Auf der nächsten Folie wird Millers Beobachtung, dass unser Zuhause digitalisiert wird, vorgestellt. Diese Entwicklung kann auf den Metaprozess der Mediatisierung zurückgeführt werden. </a:t>
            </a:r>
            <a:r>
              <a:rPr lang="de-DE" sz="1200" i="1">
                <a:solidFill>
                  <a:schemeClr val="dk1"/>
                </a:solidFill>
                <a:latin typeface="PT Sans"/>
                <a:ea typeface="PT Sans"/>
                <a:cs typeface="PT Sans"/>
                <a:sym typeface="PT Sans"/>
              </a:rPr>
              <a:t> </a:t>
            </a:r>
            <a:endParaRPr sz="1200" i="1">
              <a:solidFill>
                <a:schemeClr val="dk1"/>
              </a:solidFill>
              <a:latin typeface="PT Sans"/>
              <a:ea typeface="PT Sans"/>
              <a:cs typeface="PT Sans"/>
              <a:sym typeface="PT Sans"/>
            </a:endParaRPr>
          </a:p>
          <a:p>
            <a:pPr marL="0" lvl="0" indent="0" algn="l" rtl="0">
              <a:spcBef>
                <a:spcPts val="738"/>
              </a:spcBef>
              <a:spcAft>
                <a:spcPts val="0"/>
              </a:spcAft>
              <a:buNone/>
            </a:pPr>
            <a:endParaRPr sz="1200">
              <a:solidFill>
                <a:srgbClr val="0563C1"/>
              </a:solidFill>
              <a:latin typeface="PT Sans"/>
              <a:ea typeface="PT Sans"/>
              <a:cs typeface="PT Sans"/>
              <a:sym typeface="PT Sans"/>
            </a:endParaRPr>
          </a:p>
        </p:txBody>
      </p:sp>
      <p:sp>
        <p:nvSpPr>
          <p:cNvPr id="172" name="Google Shape;172;g2df25871336_0_45:notes"/>
          <p:cNvSpPr txBox="1">
            <a:spLocks noGrp="1"/>
          </p:cNvSpPr>
          <p:nvPr>
            <p:ph type="sldNum" idx="12"/>
          </p:nvPr>
        </p:nvSpPr>
        <p:spPr>
          <a:xfrm>
            <a:off x="3850443" y="9428571"/>
            <a:ext cx="2945700" cy="4980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DE"/>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2deebfb2daa_3_2441:notes"/>
          <p:cNvSpPr>
            <a:spLocks noGrp="1" noRot="1" noChangeAspect="1"/>
          </p:cNvSpPr>
          <p:nvPr>
            <p:ph type="sldImg" idx="2"/>
          </p:nvPr>
        </p:nvSpPr>
        <p:spPr>
          <a:xfrm>
            <a:off x="679768" y="1240828"/>
            <a:ext cx="5438100" cy="3350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2" name="Google Shape;182;g2deebfb2daa_3_2441:notes"/>
          <p:cNvSpPr txBox="1">
            <a:spLocks noGrp="1"/>
          </p:cNvSpPr>
          <p:nvPr>
            <p:ph type="body" idx="1"/>
          </p:nvPr>
        </p:nvSpPr>
        <p:spPr>
          <a:xfrm>
            <a:off x="679768" y="4777188"/>
            <a:ext cx="5438100" cy="39087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de-DE" sz="1200">
                <a:solidFill>
                  <a:schemeClr val="dk1"/>
                </a:solidFill>
                <a:latin typeface="PT Sans"/>
                <a:ea typeface="PT Sans"/>
                <a:cs typeface="PT Sans"/>
                <a:sym typeface="PT Sans"/>
              </a:rPr>
              <a:t>Leiten Sie vom Konzept der Mediatisierung zur spezifischen Beobachtung von Daniel Miller über: Dass sich unser Zuhause in die digitale Sphäre verschiebt. Die Digitalisierung des Zuhauses kann auf den Metaprozess der Mediatisierung zurückgeführt werden . </a:t>
            </a:r>
            <a:endParaRPr sz="1300">
              <a:solidFill>
                <a:schemeClr val="dk1"/>
              </a:solidFill>
              <a:latin typeface="PT Sans"/>
              <a:ea typeface="PT Sans"/>
              <a:cs typeface="PT Sans"/>
              <a:sym typeface="PT Sans"/>
            </a:endParaRPr>
          </a:p>
        </p:txBody>
      </p:sp>
      <p:sp>
        <p:nvSpPr>
          <p:cNvPr id="183" name="Google Shape;183;g2deebfb2daa_3_2441:notes"/>
          <p:cNvSpPr txBox="1">
            <a:spLocks noGrp="1"/>
          </p:cNvSpPr>
          <p:nvPr>
            <p:ph type="sldNum" idx="12"/>
          </p:nvPr>
        </p:nvSpPr>
        <p:spPr>
          <a:xfrm>
            <a:off x="3850443" y="9428571"/>
            <a:ext cx="2945700" cy="4980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DE"/>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g2deebfb2daa_3_2541:notes"/>
          <p:cNvSpPr>
            <a:spLocks noGrp="1" noRot="1" noChangeAspect="1"/>
          </p:cNvSpPr>
          <p:nvPr>
            <p:ph type="sldImg" idx="2"/>
          </p:nvPr>
        </p:nvSpPr>
        <p:spPr>
          <a:xfrm>
            <a:off x="679768" y="1240828"/>
            <a:ext cx="5438100" cy="3350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3" name="Google Shape;193;g2deebfb2daa_3_2541:notes"/>
          <p:cNvSpPr txBox="1">
            <a:spLocks noGrp="1"/>
          </p:cNvSpPr>
          <p:nvPr>
            <p:ph type="body" idx="1"/>
          </p:nvPr>
        </p:nvSpPr>
        <p:spPr>
          <a:xfrm>
            <a:off x="679768" y="4777188"/>
            <a:ext cx="5438100" cy="39087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de-DE" sz="1200">
                <a:latin typeface="PT Sans"/>
                <a:ea typeface="PT Sans"/>
                <a:cs typeface="PT Sans"/>
                <a:sym typeface="PT Sans"/>
              </a:rPr>
              <a:t>Zeigen Sie das Zitat von Daniel Miller, um den Begriff “transportal home” zu erläutern. Unsere Vorstellung von Zuhause ist nicht mehr ortsgebunden; die vielen “häuslichen Tätigkeiten” finden heutzutage auf dem oder durch das Smartphone statt.</a:t>
            </a:r>
            <a:endParaRPr sz="1200">
              <a:latin typeface="PT Sans"/>
              <a:ea typeface="PT Sans"/>
              <a:cs typeface="PT Sans"/>
              <a:sym typeface="PT Sans"/>
            </a:endParaRPr>
          </a:p>
        </p:txBody>
      </p:sp>
      <p:sp>
        <p:nvSpPr>
          <p:cNvPr id="194" name="Google Shape;194;g2deebfb2daa_3_2541:notes"/>
          <p:cNvSpPr txBox="1">
            <a:spLocks noGrp="1"/>
          </p:cNvSpPr>
          <p:nvPr>
            <p:ph type="sldNum" idx="12"/>
          </p:nvPr>
        </p:nvSpPr>
        <p:spPr>
          <a:xfrm>
            <a:off x="3850443" y="9428571"/>
            <a:ext cx="2945700" cy="4980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DE"/>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g2deebfb2daa_3_2564:notes"/>
          <p:cNvSpPr>
            <a:spLocks noGrp="1" noRot="1" noChangeAspect="1"/>
          </p:cNvSpPr>
          <p:nvPr>
            <p:ph type="sldImg" idx="2"/>
          </p:nvPr>
        </p:nvSpPr>
        <p:spPr>
          <a:xfrm>
            <a:off x="679768" y="1240828"/>
            <a:ext cx="5438100" cy="3350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5" name="Google Shape;205;g2deebfb2daa_3_2564:notes"/>
          <p:cNvSpPr txBox="1">
            <a:spLocks noGrp="1"/>
          </p:cNvSpPr>
          <p:nvPr>
            <p:ph type="body" idx="1"/>
          </p:nvPr>
        </p:nvSpPr>
        <p:spPr>
          <a:xfrm>
            <a:off x="679768" y="4777188"/>
            <a:ext cx="5438100" cy="39087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de-DE" sz="1200">
                <a:solidFill>
                  <a:srgbClr val="3A3838"/>
                </a:solidFill>
                <a:latin typeface="PT Sans"/>
                <a:ea typeface="PT Sans"/>
                <a:cs typeface="PT Sans"/>
                <a:sym typeface="PT Sans"/>
              </a:rPr>
              <a:t>Bitten Sie die Studierenden, sieben Gruppen zu bilden und während 20-30 Minuten zu diskutieren, wie sich Daniel Millers These auf die verschiedenen Lebensbereiche auswirken könnte. </a:t>
            </a:r>
            <a:endParaRPr sz="1200">
              <a:solidFill>
                <a:srgbClr val="3A3838"/>
              </a:solidFill>
              <a:latin typeface="PT Sans"/>
              <a:ea typeface="PT Sans"/>
              <a:cs typeface="PT Sans"/>
              <a:sym typeface="PT Sans"/>
            </a:endParaRPr>
          </a:p>
        </p:txBody>
      </p:sp>
      <p:sp>
        <p:nvSpPr>
          <p:cNvPr id="206" name="Google Shape;206;g2deebfb2daa_3_2564:notes"/>
          <p:cNvSpPr txBox="1">
            <a:spLocks noGrp="1"/>
          </p:cNvSpPr>
          <p:nvPr>
            <p:ph type="sldNum" idx="12"/>
          </p:nvPr>
        </p:nvSpPr>
        <p:spPr>
          <a:xfrm>
            <a:off x="3850443" y="9428571"/>
            <a:ext cx="2945700" cy="4980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DE"/>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g2deebfb2daa_3_2620:notes"/>
          <p:cNvSpPr>
            <a:spLocks noGrp="1" noRot="1" noChangeAspect="1"/>
          </p:cNvSpPr>
          <p:nvPr>
            <p:ph type="sldImg" idx="2"/>
          </p:nvPr>
        </p:nvSpPr>
        <p:spPr>
          <a:xfrm>
            <a:off x="679768" y="1240828"/>
            <a:ext cx="5438100" cy="3350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2" name="Google Shape;222;g2deebfb2daa_3_2620:notes"/>
          <p:cNvSpPr txBox="1">
            <a:spLocks noGrp="1"/>
          </p:cNvSpPr>
          <p:nvPr>
            <p:ph type="body" idx="1"/>
          </p:nvPr>
        </p:nvSpPr>
        <p:spPr>
          <a:xfrm>
            <a:off x="679768" y="4777188"/>
            <a:ext cx="5438100" cy="39087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de-DE" sz="1200">
                <a:latin typeface="PT Sans"/>
                <a:ea typeface="PT Sans"/>
                <a:cs typeface="PT Sans"/>
                <a:sym typeface="PT Sans"/>
              </a:rPr>
              <a:t>Zeigen Sie Daniel Millers Zitate, um auf das Konzept “smart-from-below” aufmerksam zu machen. Dieses wird auf der nächsten Folie genauer beschrieben.</a:t>
            </a:r>
            <a:endParaRPr sz="1200">
              <a:latin typeface="PT Sans"/>
              <a:ea typeface="PT Sans"/>
              <a:cs typeface="PT Sans"/>
              <a:sym typeface="PT Sans"/>
            </a:endParaRPr>
          </a:p>
        </p:txBody>
      </p:sp>
      <p:sp>
        <p:nvSpPr>
          <p:cNvPr id="223" name="Google Shape;223;g2deebfb2daa_3_2620:notes"/>
          <p:cNvSpPr txBox="1">
            <a:spLocks noGrp="1"/>
          </p:cNvSpPr>
          <p:nvPr>
            <p:ph type="sldNum" idx="12"/>
          </p:nvPr>
        </p:nvSpPr>
        <p:spPr>
          <a:xfrm>
            <a:off x="3850443" y="9428571"/>
            <a:ext cx="2945700" cy="4980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DE"/>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g2deebfb2daa_3_2636:notes"/>
          <p:cNvSpPr>
            <a:spLocks noGrp="1" noRot="1" noChangeAspect="1"/>
          </p:cNvSpPr>
          <p:nvPr>
            <p:ph type="sldImg" idx="2"/>
          </p:nvPr>
        </p:nvSpPr>
        <p:spPr>
          <a:xfrm>
            <a:off x="679768" y="1240828"/>
            <a:ext cx="5438100" cy="3350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4" name="Google Shape;234;g2deebfb2daa_3_2636:notes"/>
          <p:cNvSpPr txBox="1">
            <a:spLocks noGrp="1"/>
          </p:cNvSpPr>
          <p:nvPr>
            <p:ph type="body" idx="1"/>
          </p:nvPr>
        </p:nvSpPr>
        <p:spPr>
          <a:xfrm>
            <a:off x="679768" y="4777188"/>
            <a:ext cx="5438100" cy="39087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de-DE" sz="1200">
                <a:solidFill>
                  <a:schemeClr val="dk1"/>
                </a:solidFill>
                <a:latin typeface="PT Sans"/>
                <a:ea typeface="PT Sans"/>
                <a:cs typeface="PT Sans"/>
                <a:sym typeface="PT Sans"/>
              </a:rPr>
              <a:t>Quelle:</a:t>
            </a:r>
            <a:endParaRPr sz="1200">
              <a:solidFill>
                <a:schemeClr val="dk1"/>
              </a:solidFill>
              <a:latin typeface="PT Sans"/>
              <a:ea typeface="PT Sans"/>
              <a:cs typeface="PT Sans"/>
              <a:sym typeface="PT Sans"/>
            </a:endParaRPr>
          </a:p>
          <a:p>
            <a:pPr marL="457200" lvl="0" indent="-304800" algn="l" rtl="0">
              <a:spcBef>
                <a:spcPts val="0"/>
              </a:spcBef>
              <a:spcAft>
                <a:spcPts val="0"/>
              </a:spcAft>
              <a:buClr>
                <a:schemeClr val="dk1"/>
              </a:buClr>
              <a:buSzPts val="1200"/>
              <a:buFont typeface="PT Sans"/>
              <a:buChar char="-"/>
            </a:pPr>
            <a:r>
              <a:rPr lang="de-DE" sz="1200">
                <a:solidFill>
                  <a:schemeClr val="dk1"/>
                </a:solidFill>
                <a:latin typeface="PT Sans"/>
                <a:ea typeface="PT Sans"/>
                <a:cs typeface="PT Sans"/>
                <a:sym typeface="PT Sans"/>
              </a:rPr>
              <a:t>https://committees.parliament.uk/writtenevidence/21567/pdf/</a:t>
            </a:r>
            <a:endParaRPr sz="1200">
              <a:solidFill>
                <a:schemeClr val="dk1"/>
              </a:solidFill>
              <a:latin typeface="PT Sans"/>
              <a:ea typeface="PT Sans"/>
              <a:cs typeface="PT Sans"/>
              <a:sym typeface="PT Sans"/>
            </a:endParaRPr>
          </a:p>
          <a:p>
            <a:pPr marL="0" lvl="0" indent="0" algn="l" rtl="0">
              <a:spcBef>
                <a:spcPts val="0"/>
              </a:spcBef>
              <a:spcAft>
                <a:spcPts val="0"/>
              </a:spcAft>
              <a:buClr>
                <a:schemeClr val="dk1"/>
              </a:buClr>
              <a:buSzPts val="1100"/>
              <a:buFont typeface="Arial"/>
              <a:buNone/>
            </a:pPr>
            <a:endParaRPr sz="1100">
              <a:solidFill>
                <a:schemeClr val="dk1"/>
              </a:solidFill>
              <a:latin typeface="PT Sans"/>
              <a:ea typeface="PT Sans"/>
              <a:cs typeface="PT Sans"/>
              <a:sym typeface="PT Sans"/>
            </a:endParaRPr>
          </a:p>
          <a:p>
            <a:pPr marL="0" lvl="0" indent="0" algn="l" rtl="0">
              <a:spcBef>
                <a:spcPts val="0"/>
              </a:spcBef>
              <a:spcAft>
                <a:spcPts val="0"/>
              </a:spcAft>
              <a:buNone/>
            </a:pPr>
            <a:endParaRPr b="1">
              <a:solidFill>
                <a:schemeClr val="dk1"/>
              </a:solidFill>
              <a:latin typeface="PT Sans"/>
              <a:ea typeface="PT Sans"/>
              <a:cs typeface="PT Sans"/>
              <a:sym typeface="PT Sans"/>
            </a:endParaRPr>
          </a:p>
        </p:txBody>
      </p:sp>
      <p:sp>
        <p:nvSpPr>
          <p:cNvPr id="235" name="Google Shape;235;g2deebfb2daa_3_2636:notes"/>
          <p:cNvSpPr txBox="1">
            <a:spLocks noGrp="1"/>
          </p:cNvSpPr>
          <p:nvPr>
            <p:ph type="sldNum" idx="12"/>
          </p:nvPr>
        </p:nvSpPr>
        <p:spPr>
          <a:xfrm>
            <a:off x="3850443" y="9428571"/>
            <a:ext cx="2945700" cy="4980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DE"/>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g2deebfb2daa_3_2660:notes"/>
          <p:cNvSpPr>
            <a:spLocks noGrp="1" noRot="1" noChangeAspect="1"/>
          </p:cNvSpPr>
          <p:nvPr>
            <p:ph type="sldImg" idx="2"/>
          </p:nvPr>
        </p:nvSpPr>
        <p:spPr>
          <a:xfrm>
            <a:off x="679768" y="1240828"/>
            <a:ext cx="5438100" cy="3350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6" name="Google Shape;246;g2deebfb2daa_3_2660:notes"/>
          <p:cNvSpPr txBox="1">
            <a:spLocks noGrp="1"/>
          </p:cNvSpPr>
          <p:nvPr>
            <p:ph type="body" idx="1"/>
          </p:nvPr>
        </p:nvSpPr>
        <p:spPr>
          <a:xfrm>
            <a:off x="679768" y="4777188"/>
            <a:ext cx="5438100" cy="39087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100"/>
              <a:buNone/>
            </a:pPr>
            <a:r>
              <a:rPr lang="de-DE" sz="1200">
                <a:solidFill>
                  <a:schemeClr val="dk1"/>
                </a:solidFill>
                <a:latin typeface="PT Sans"/>
                <a:ea typeface="PT Sans"/>
                <a:cs typeface="PT Sans"/>
                <a:sym typeface="PT Sans"/>
              </a:rPr>
              <a:t>Als Ergänzung zu Daniel Millers Konzept gibt es hier einen Exkurs zu Ansätzen empirischer Forschung. Miller hat auf das Konzept “smart-from-below” verwiesen – einen Ansatz, der Ähnlichkeiten zu qualitativen Forschungsmethoden aufweist. Sehr allgemein lassen sich qualitative von quantitativen Forschungsansätzen wie auf der Folie aufgeführt voneinander unterscheiden.</a:t>
            </a:r>
            <a:endParaRPr sz="1200">
              <a:solidFill>
                <a:schemeClr val="dk1"/>
              </a:solidFill>
              <a:latin typeface="PT Sans"/>
              <a:ea typeface="PT Sans"/>
              <a:cs typeface="PT Sans"/>
              <a:sym typeface="PT Sans"/>
            </a:endParaRPr>
          </a:p>
          <a:p>
            <a:pPr marL="0" lvl="0" indent="0" algn="l" rtl="0">
              <a:spcBef>
                <a:spcPts val="0"/>
              </a:spcBef>
              <a:spcAft>
                <a:spcPts val="0"/>
              </a:spcAft>
              <a:buSzPts val="1100"/>
              <a:buNone/>
            </a:pPr>
            <a:endParaRPr sz="1100">
              <a:solidFill>
                <a:schemeClr val="dk1"/>
              </a:solidFill>
              <a:latin typeface="PT Sans"/>
              <a:ea typeface="PT Sans"/>
              <a:cs typeface="PT Sans"/>
              <a:sym typeface="PT Sans"/>
            </a:endParaRPr>
          </a:p>
          <a:p>
            <a:pPr marL="0" lvl="0" indent="0" algn="l" rtl="0">
              <a:spcBef>
                <a:spcPts val="0"/>
              </a:spcBef>
              <a:spcAft>
                <a:spcPts val="0"/>
              </a:spcAft>
              <a:buSzPts val="1100"/>
              <a:buNone/>
            </a:pPr>
            <a:r>
              <a:rPr lang="de-DE" sz="1100">
                <a:solidFill>
                  <a:schemeClr val="dk1"/>
                </a:solidFill>
                <a:latin typeface="PT Sans"/>
                <a:ea typeface="PT Sans"/>
                <a:cs typeface="PT Sans"/>
                <a:sym typeface="PT Sans"/>
              </a:rPr>
              <a:t>.</a:t>
            </a:r>
            <a:r>
              <a:rPr lang="de-DE" sz="1200">
                <a:solidFill>
                  <a:schemeClr val="dk1"/>
                </a:solidFill>
                <a:latin typeface="PT Sans"/>
                <a:ea typeface="PT Sans"/>
                <a:cs typeface="PT Sans"/>
                <a:sym typeface="PT Sans"/>
              </a:rPr>
              <a:t>Quelle:</a:t>
            </a:r>
            <a:endParaRPr sz="1200">
              <a:solidFill>
                <a:schemeClr val="dk1"/>
              </a:solidFill>
              <a:latin typeface="PT Sans"/>
              <a:ea typeface="PT Sans"/>
              <a:cs typeface="PT Sans"/>
              <a:sym typeface="PT Sans"/>
            </a:endParaRPr>
          </a:p>
          <a:p>
            <a:pPr marL="457200" lvl="0" indent="-304800" algn="l" rtl="0">
              <a:spcBef>
                <a:spcPts val="0"/>
              </a:spcBef>
              <a:spcAft>
                <a:spcPts val="0"/>
              </a:spcAft>
              <a:buClr>
                <a:schemeClr val="dk1"/>
              </a:buClr>
              <a:buSzPts val="1200"/>
              <a:buFont typeface="PT Sans"/>
              <a:buChar char="-"/>
            </a:pPr>
            <a:r>
              <a:rPr lang="de-DE" sz="1200">
                <a:solidFill>
                  <a:schemeClr val="dk1"/>
                </a:solidFill>
                <a:latin typeface="PT Sans"/>
                <a:ea typeface="PT Sans"/>
                <a:cs typeface="PT Sans"/>
                <a:sym typeface="PT Sans"/>
              </a:rPr>
              <a:t>https://www.db-thueringen.de/servlets/MCRFileNodeServlet/dbt_derivate_00010771/html/chapter6.html</a:t>
            </a:r>
            <a:endParaRPr b="1"/>
          </a:p>
        </p:txBody>
      </p:sp>
      <p:sp>
        <p:nvSpPr>
          <p:cNvPr id="247" name="Google Shape;247;g2deebfb2daa_3_2660:notes"/>
          <p:cNvSpPr txBox="1">
            <a:spLocks noGrp="1"/>
          </p:cNvSpPr>
          <p:nvPr>
            <p:ph type="sldNum" idx="12"/>
          </p:nvPr>
        </p:nvSpPr>
        <p:spPr>
          <a:xfrm>
            <a:off x="3850443" y="9428571"/>
            <a:ext cx="2945700" cy="4980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DE"/>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g2deebfb2daa_3_2677:notes"/>
          <p:cNvSpPr>
            <a:spLocks noGrp="1" noRot="1" noChangeAspect="1"/>
          </p:cNvSpPr>
          <p:nvPr>
            <p:ph type="sldImg" idx="2"/>
          </p:nvPr>
        </p:nvSpPr>
        <p:spPr>
          <a:xfrm>
            <a:off x="679768" y="1240828"/>
            <a:ext cx="5438100" cy="3350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8" name="Google Shape;258;g2deebfb2daa_3_2677:notes"/>
          <p:cNvSpPr txBox="1">
            <a:spLocks noGrp="1"/>
          </p:cNvSpPr>
          <p:nvPr>
            <p:ph type="body" idx="1"/>
          </p:nvPr>
        </p:nvSpPr>
        <p:spPr>
          <a:xfrm>
            <a:off x="679768" y="4777188"/>
            <a:ext cx="5438100" cy="39087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de-DE" sz="1200">
                <a:solidFill>
                  <a:schemeClr val="dk1"/>
                </a:solidFill>
                <a:latin typeface="PT Sans"/>
                <a:ea typeface="PT Sans"/>
                <a:cs typeface="PT Sans"/>
                <a:sym typeface="PT Sans"/>
              </a:rPr>
              <a:t>Beenden Sie den ersten Teil mit einer kurzen Reflektion und dem Hinweis, dass die Zukunft auch zur aktiven Mitgestaltung einlädt. </a:t>
            </a:r>
            <a:endParaRPr sz="1500" b="1">
              <a:latin typeface="PT Sans"/>
              <a:ea typeface="PT Sans"/>
              <a:cs typeface="PT Sans"/>
              <a:sym typeface="PT Sans"/>
            </a:endParaRPr>
          </a:p>
        </p:txBody>
      </p:sp>
      <p:sp>
        <p:nvSpPr>
          <p:cNvPr id="259" name="Google Shape;259;g2deebfb2daa_3_2677:notes"/>
          <p:cNvSpPr txBox="1">
            <a:spLocks noGrp="1"/>
          </p:cNvSpPr>
          <p:nvPr>
            <p:ph type="sldNum" idx="12"/>
          </p:nvPr>
        </p:nvSpPr>
        <p:spPr>
          <a:xfrm>
            <a:off x="3850443" y="9428571"/>
            <a:ext cx="2945700" cy="4980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DE"/>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g2e6996e7778_2_16:notes"/>
          <p:cNvSpPr>
            <a:spLocks noGrp="1" noRot="1" noChangeAspect="1"/>
          </p:cNvSpPr>
          <p:nvPr>
            <p:ph type="sldImg" idx="2"/>
          </p:nvPr>
        </p:nvSpPr>
        <p:spPr>
          <a:xfrm>
            <a:off x="679768" y="1240828"/>
            <a:ext cx="5438100" cy="3350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9" name="Google Shape;269;g2e6996e7778_2_16:notes"/>
          <p:cNvSpPr txBox="1">
            <a:spLocks noGrp="1"/>
          </p:cNvSpPr>
          <p:nvPr>
            <p:ph type="body" idx="1"/>
          </p:nvPr>
        </p:nvSpPr>
        <p:spPr>
          <a:xfrm>
            <a:off x="679768" y="4777188"/>
            <a:ext cx="5438100" cy="39087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endParaRPr sz="1200">
              <a:solidFill>
                <a:schemeClr val="dk1"/>
              </a:solidFill>
              <a:latin typeface="PT Sans"/>
              <a:ea typeface="PT Sans"/>
              <a:cs typeface="PT Sans"/>
              <a:sym typeface="PT Sans"/>
            </a:endParaRPr>
          </a:p>
          <a:p>
            <a:pPr marL="0" lvl="0" indent="0" algn="l" rtl="0">
              <a:spcBef>
                <a:spcPts val="0"/>
              </a:spcBef>
              <a:spcAft>
                <a:spcPts val="0"/>
              </a:spcAft>
              <a:buClr>
                <a:schemeClr val="dk1"/>
              </a:buClr>
              <a:buFont typeface="Arial"/>
              <a:buNone/>
            </a:pPr>
            <a:endParaRPr sz="1200">
              <a:solidFill>
                <a:srgbClr val="3A3838"/>
              </a:solidFill>
              <a:latin typeface="PT Sans"/>
              <a:ea typeface="PT Sans"/>
              <a:cs typeface="PT Sans"/>
              <a:sym typeface="PT Sans"/>
            </a:endParaRPr>
          </a:p>
        </p:txBody>
      </p:sp>
      <p:sp>
        <p:nvSpPr>
          <p:cNvPr id="270" name="Google Shape;270;g2e6996e7778_2_16:notes"/>
          <p:cNvSpPr txBox="1">
            <a:spLocks noGrp="1"/>
          </p:cNvSpPr>
          <p:nvPr>
            <p:ph type="sldNum" idx="12"/>
          </p:nvPr>
        </p:nvSpPr>
        <p:spPr>
          <a:xfrm>
            <a:off x="3850443" y="9428571"/>
            <a:ext cx="2945700" cy="4980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DE"/>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g2deebfb2daa_3_2690:notes"/>
          <p:cNvSpPr>
            <a:spLocks noGrp="1" noRot="1" noChangeAspect="1"/>
          </p:cNvSpPr>
          <p:nvPr>
            <p:ph type="sldImg" idx="2"/>
          </p:nvPr>
        </p:nvSpPr>
        <p:spPr>
          <a:xfrm>
            <a:off x="679768" y="1240828"/>
            <a:ext cx="5438100" cy="3350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9" name="Google Shape;279;g2deebfb2daa_3_2690:notes"/>
          <p:cNvSpPr txBox="1">
            <a:spLocks noGrp="1"/>
          </p:cNvSpPr>
          <p:nvPr>
            <p:ph type="body" idx="1"/>
          </p:nvPr>
        </p:nvSpPr>
        <p:spPr>
          <a:xfrm>
            <a:off x="679768" y="4777188"/>
            <a:ext cx="5438100" cy="39087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de-DE" sz="1200">
                <a:solidFill>
                  <a:schemeClr val="dk1"/>
                </a:solidFill>
                <a:latin typeface="PT Sans"/>
                <a:ea typeface="PT Sans"/>
                <a:cs typeface="PT Sans"/>
                <a:sym typeface="PT Sans"/>
              </a:rPr>
              <a:t>Ziel dieser Übung ist es, einen Rahmen zu schaffen, in dem es möglich ist, die Chancen und Risiken der Digitalisierung unserer Gesellschaft zu diskutieren und zu bewerten. Es soll ein Austausch darüber stattfinden, wie wünschenswerte digitale Zukünfte aussehen könnten und was dafür notwendig ist.</a:t>
            </a:r>
            <a:endParaRPr sz="1200">
              <a:solidFill>
                <a:schemeClr val="dk1"/>
              </a:solidFill>
              <a:latin typeface="PT Sans"/>
              <a:ea typeface="PT Sans"/>
              <a:cs typeface="PT Sans"/>
              <a:sym typeface="PT Sans"/>
            </a:endParaRPr>
          </a:p>
          <a:p>
            <a:pPr marL="0" lvl="0" indent="0" algn="l" rtl="0">
              <a:spcBef>
                <a:spcPts val="0"/>
              </a:spcBef>
              <a:spcAft>
                <a:spcPts val="0"/>
              </a:spcAft>
              <a:buClr>
                <a:schemeClr val="dk1"/>
              </a:buClr>
              <a:buSzPts val="1200"/>
              <a:buFont typeface="Arial"/>
              <a:buNone/>
            </a:pPr>
            <a:endParaRPr>
              <a:solidFill>
                <a:schemeClr val="dk1"/>
              </a:solidFill>
              <a:latin typeface="PT Sans"/>
              <a:ea typeface="PT Sans"/>
              <a:cs typeface="PT Sans"/>
              <a:sym typeface="PT Sans"/>
            </a:endParaRPr>
          </a:p>
        </p:txBody>
      </p:sp>
      <p:sp>
        <p:nvSpPr>
          <p:cNvPr id="280" name="Google Shape;280;g2deebfb2daa_3_2690:notes"/>
          <p:cNvSpPr txBox="1">
            <a:spLocks noGrp="1"/>
          </p:cNvSpPr>
          <p:nvPr>
            <p:ph type="sldNum" idx="12"/>
          </p:nvPr>
        </p:nvSpPr>
        <p:spPr>
          <a:xfrm>
            <a:off x="3850443" y="9428571"/>
            <a:ext cx="2945700" cy="4980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DE"/>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2deebfb2daa_3_2924:notes"/>
          <p:cNvSpPr>
            <a:spLocks noGrp="1" noRot="1" noChangeAspect="1"/>
          </p:cNvSpPr>
          <p:nvPr>
            <p:ph type="sldImg" idx="2"/>
          </p:nvPr>
        </p:nvSpPr>
        <p:spPr>
          <a:xfrm>
            <a:off x="679768" y="1240828"/>
            <a:ext cx="5438100" cy="3350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2" name="Google Shape;292;g2deebfb2daa_3_2924:notes"/>
          <p:cNvSpPr txBox="1">
            <a:spLocks noGrp="1"/>
          </p:cNvSpPr>
          <p:nvPr>
            <p:ph type="body" idx="1"/>
          </p:nvPr>
        </p:nvSpPr>
        <p:spPr>
          <a:xfrm>
            <a:off x="679768" y="4777188"/>
            <a:ext cx="5438100" cy="39087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de-DE" sz="1200">
                <a:solidFill>
                  <a:schemeClr val="dk1"/>
                </a:solidFill>
                <a:latin typeface="PT Sans"/>
                <a:ea typeface="PT Sans"/>
                <a:cs typeface="PT Sans"/>
                <a:sym typeface="PT Sans"/>
              </a:rPr>
              <a:t>Die Zukunftswerkstatt ist nun dazu da, aktiv an der Gestaltung der Zukunft teilzuhaben. Fassen Sie anhand der Stichpunkte kurz zusammen, um was es in der Zukunftswerkstatt geht.</a:t>
            </a:r>
            <a:endParaRPr sz="1200">
              <a:solidFill>
                <a:schemeClr val="dk1"/>
              </a:solidFill>
              <a:latin typeface="PT Sans"/>
              <a:ea typeface="PT Sans"/>
              <a:cs typeface="PT Sans"/>
              <a:sym typeface="PT Sans"/>
            </a:endParaRPr>
          </a:p>
          <a:p>
            <a:pPr marL="0" lvl="0" indent="0" algn="l" rtl="0">
              <a:spcBef>
                <a:spcPts val="0"/>
              </a:spcBef>
              <a:spcAft>
                <a:spcPts val="0"/>
              </a:spcAft>
              <a:buClr>
                <a:schemeClr val="dk1"/>
              </a:buClr>
              <a:buSzPts val="1100"/>
              <a:buFont typeface="Arial"/>
              <a:buNone/>
            </a:pPr>
            <a:r>
              <a:rPr lang="de-DE" sz="1200">
                <a:solidFill>
                  <a:schemeClr val="dk1"/>
                </a:solidFill>
                <a:latin typeface="PT Sans"/>
                <a:ea typeface="PT Sans"/>
                <a:cs typeface="PT Sans"/>
                <a:sym typeface="PT Sans"/>
              </a:rPr>
              <a:t>Auf der nächsten Folie werden die drei Schritte genauer erläutert.</a:t>
            </a:r>
            <a:endParaRPr sz="1200">
              <a:solidFill>
                <a:schemeClr val="dk1"/>
              </a:solidFill>
              <a:latin typeface="PT Sans"/>
              <a:ea typeface="PT Sans"/>
              <a:cs typeface="PT Sans"/>
              <a:sym typeface="PT Sans"/>
            </a:endParaRPr>
          </a:p>
          <a:p>
            <a:pPr marL="0" lvl="0" indent="0" algn="l" rtl="0">
              <a:spcBef>
                <a:spcPts val="0"/>
              </a:spcBef>
              <a:spcAft>
                <a:spcPts val="0"/>
              </a:spcAft>
              <a:buClr>
                <a:schemeClr val="dk1"/>
              </a:buClr>
              <a:buSzPts val="1100"/>
              <a:buFont typeface="Arial"/>
              <a:buNone/>
            </a:pPr>
            <a:endParaRPr sz="1200">
              <a:solidFill>
                <a:schemeClr val="dk1"/>
              </a:solidFill>
              <a:latin typeface="PT Sans"/>
              <a:ea typeface="PT Sans"/>
              <a:cs typeface="PT Sans"/>
              <a:sym typeface="PT Sans"/>
            </a:endParaRPr>
          </a:p>
          <a:p>
            <a:pPr marL="0" lvl="0" indent="0" algn="l" rtl="0">
              <a:spcBef>
                <a:spcPts val="0"/>
              </a:spcBef>
              <a:spcAft>
                <a:spcPts val="0"/>
              </a:spcAft>
              <a:buClr>
                <a:schemeClr val="dk1"/>
              </a:buClr>
              <a:buSzPts val="1100"/>
              <a:buFont typeface="Arial"/>
              <a:buNone/>
            </a:pPr>
            <a:r>
              <a:rPr lang="de-DE" sz="1200">
                <a:solidFill>
                  <a:schemeClr val="dk1"/>
                </a:solidFill>
                <a:latin typeface="PT Sans"/>
                <a:ea typeface="PT Sans"/>
                <a:cs typeface="PT Sans"/>
                <a:sym typeface="PT Sans"/>
              </a:rPr>
              <a:t>Quellen:</a:t>
            </a:r>
            <a:endParaRPr sz="1200">
              <a:solidFill>
                <a:schemeClr val="dk1"/>
              </a:solidFill>
              <a:latin typeface="PT Sans"/>
              <a:ea typeface="PT Sans"/>
              <a:cs typeface="PT Sans"/>
              <a:sym typeface="PT Sans"/>
            </a:endParaRPr>
          </a:p>
          <a:p>
            <a:pPr marL="457200" lvl="0" indent="-323850" algn="l" rtl="0">
              <a:spcBef>
                <a:spcPts val="0"/>
              </a:spcBef>
              <a:spcAft>
                <a:spcPts val="0"/>
              </a:spcAft>
              <a:buClr>
                <a:schemeClr val="dk1"/>
              </a:buClr>
              <a:buSzPts val="1500"/>
              <a:buFont typeface="PT Sans"/>
              <a:buChar char="-"/>
            </a:pPr>
            <a:r>
              <a:rPr lang="de-DE" sz="1200">
                <a:solidFill>
                  <a:schemeClr val="dk1"/>
                </a:solidFill>
                <a:latin typeface="PT Sans"/>
                <a:ea typeface="PT Sans"/>
                <a:cs typeface="PT Sans"/>
                <a:sym typeface="PT Sans"/>
              </a:rPr>
              <a:t>Zukunftswerkstatt, Robert Jungk Bibliothek für Zukunftsfragen, https://jungk-bibliothek.org/zukunftswerkstaetten/aufbau-und-methoden-der-zukunftswerkstatt.</a:t>
            </a:r>
            <a:endParaRPr sz="1200">
              <a:solidFill>
                <a:schemeClr val="dk1"/>
              </a:solidFill>
              <a:latin typeface="PT Sans"/>
              <a:ea typeface="PT Sans"/>
              <a:cs typeface="PT Sans"/>
              <a:sym typeface="PT Sans"/>
            </a:endParaRPr>
          </a:p>
          <a:p>
            <a:pPr marL="457200" lvl="0" indent="-323850" algn="l" rtl="0">
              <a:spcBef>
                <a:spcPts val="0"/>
              </a:spcBef>
              <a:spcAft>
                <a:spcPts val="0"/>
              </a:spcAft>
              <a:buClr>
                <a:schemeClr val="dk1"/>
              </a:buClr>
              <a:buSzPts val="1500"/>
              <a:buFont typeface="PT Sans"/>
              <a:buChar char="-"/>
            </a:pPr>
            <a:r>
              <a:rPr lang="de-DE" sz="1200">
                <a:solidFill>
                  <a:schemeClr val="dk1"/>
                </a:solidFill>
                <a:latin typeface="PT Sans"/>
                <a:ea typeface="PT Sans"/>
                <a:cs typeface="PT Sans"/>
                <a:sym typeface="PT Sans"/>
              </a:rPr>
              <a:t>Zukunftswerkstatt zum Thema Big Data, Bundeszentrale für politische Bildung, https://www.bpb.de/lernen/digitale-bildung/medienpaedagogik/bigdata/253169/zukunftswerkstatt.</a:t>
            </a:r>
            <a:endParaRPr sz="1200">
              <a:solidFill>
                <a:schemeClr val="dk1"/>
              </a:solidFill>
              <a:latin typeface="PT Sans"/>
              <a:ea typeface="PT Sans"/>
              <a:cs typeface="PT Sans"/>
              <a:sym typeface="PT Sans"/>
            </a:endParaRPr>
          </a:p>
        </p:txBody>
      </p:sp>
      <p:sp>
        <p:nvSpPr>
          <p:cNvPr id="293" name="Google Shape;293;g2deebfb2daa_3_2924:notes"/>
          <p:cNvSpPr txBox="1">
            <a:spLocks noGrp="1"/>
          </p:cNvSpPr>
          <p:nvPr>
            <p:ph type="sldNum" idx="12"/>
          </p:nvPr>
        </p:nvSpPr>
        <p:spPr>
          <a:xfrm>
            <a:off x="3850443" y="9428571"/>
            <a:ext cx="2945700" cy="4980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DE"/>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g2df25871336_0_215:notes"/>
          <p:cNvSpPr>
            <a:spLocks noGrp="1" noRot="1" noChangeAspect="1"/>
          </p:cNvSpPr>
          <p:nvPr>
            <p:ph type="sldImg" idx="2"/>
          </p:nvPr>
        </p:nvSpPr>
        <p:spPr>
          <a:xfrm>
            <a:off x="679768" y="1240828"/>
            <a:ext cx="5438100" cy="3350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3" name="Google Shape;303;g2df25871336_0_215:notes"/>
          <p:cNvSpPr txBox="1">
            <a:spLocks noGrp="1"/>
          </p:cNvSpPr>
          <p:nvPr>
            <p:ph type="body" idx="1"/>
          </p:nvPr>
        </p:nvSpPr>
        <p:spPr>
          <a:xfrm>
            <a:off x="679768" y="4777188"/>
            <a:ext cx="5438100" cy="39087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de-DE" sz="1200">
                <a:solidFill>
                  <a:schemeClr val="dk1"/>
                </a:solidFill>
                <a:latin typeface="PT Sans"/>
                <a:ea typeface="PT Sans"/>
                <a:cs typeface="PT Sans"/>
                <a:sym typeface="PT Sans"/>
              </a:rPr>
              <a:t>Zeigen Sie in Kürze auf, dass die Zukunftswerkstatt aus drei Phasen besteht und durch was diese gekennzeichnet sind. </a:t>
            </a:r>
            <a:endParaRPr sz="1200">
              <a:solidFill>
                <a:schemeClr val="dk1"/>
              </a:solidFill>
              <a:latin typeface="PT Sans"/>
              <a:ea typeface="PT Sans"/>
              <a:cs typeface="PT Sans"/>
              <a:sym typeface="PT Sans"/>
            </a:endParaRPr>
          </a:p>
          <a:p>
            <a:pPr marL="0" lvl="0" indent="0" algn="just" rtl="0">
              <a:lnSpc>
                <a:spcPct val="115000"/>
              </a:lnSpc>
              <a:spcBef>
                <a:spcPts val="0"/>
              </a:spcBef>
              <a:spcAft>
                <a:spcPts val="0"/>
              </a:spcAft>
              <a:buNone/>
            </a:pPr>
            <a:endParaRPr sz="1100">
              <a:solidFill>
                <a:schemeClr val="dk1"/>
              </a:solidFill>
              <a:latin typeface="PT Sans"/>
              <a:ea typeface="PT Sans"/>
              <a:cs typeface="PT Sans"/>
              <a:sym typeface="PT Sans"/>
            </a:endParaRPr>
          </a:p>
          <a:p>
            <a:pPr marL="0" lvl="0" indent="0" algn="just" rtl="0">
              <a:lnSpc>
                <a:spcPct val="115000"/>
              </a:lnSpc>
              <a:spcBef>
                <a:spcPts val="0"/>
              </a:spcBef>
              <a:spcAft>
                <a:spcPts val="0"/>
              </a:spcAft>
              <a:buNone/>
            </a:pPr>
            <a:r>
              <a:rPr lang="de-DE" sz="1200">
                <a:solidFill>
                  <a:schemeClr val="dk1"/>
                </a:solidFill>
                <a:latin typeface="PT Sans"/>
                <a:ea typeface="PT Sans"/>
                <a:cs typeface="PT Sans"/>
                <a:sym typeface="PT Sans"/>
              </a:rPr>
              <a:t>Auf den nächsten Folien werden als optionales Thema im Fokus Fälle von Macht und Daten im Netz vorgestellt. Dazu wird zuerst der Überwachungskapitalismus besprochen und darauffolgend anhand eines spezifischen Fallbeispiels, dem Streitfall um TikTok in den USA im Jahr 2024, die Zukunftswerkstatt geübt. </a:t>
            </a:r>
            <a:endParaRPr sz="1300">
              <a:solidFill>
                <a:schemeClr val="dk1"/>
              </a:solidFill>
              <a:latin typeface="PT Sans"/>
              <a:ea typeface="PT Sans"/>
              <a:cs typeface="PT Sans"/>
              <a:sym typeface="PT Sans"/>
            </a:endParaRPr>
          </a:p>
        </p:txBody>
      </p:sp>
      <p:sp>
        <p:nvSpPr>
          <p:cNvPr id="304" name="Google Shape;304;g2df25871336_0_215:notes"/>
          <p:cNvSpPr txBox="1">
            <a:spLocks noGrp="1"/>
          </p:cNvSpPr>
          <p:nvPr>
            <p:ph type="sldNum" idx="12"/>
          </p:nvPr>
        </p:nvSpPr>
        <p:spPr>
          <a:xfrm>
            <a:off x="3850443" y="9428571"/>
            <a:ext cx="2945700" cy="4980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DE"/>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g2e112952ca3_0_0:notes"/>
          <p:cNvSpPr>
            <a:spLocks noGrp="1" noRot="1" noChangeAspect="1"/>
          </p:cNvSpPr>
          <p:nvPr>
            <p:ph type="sldImg" idx="2"/>
          </p:nvPr>
        </p:nvSpPr>
        <p:spPr>
          <a:xfrm>
            <a:off x="679768" y="1240828"/>
            <a:ext cx="5438100" cy="3350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4" name="Google Shape;314;g2e112952ca3_0_0:notes"/>
          <p:cNvSpPr txBox="1">
            <a:spLocks noGrp="1"/>
          </p:cNvSpPr>
          <p:nvPr>
            <p:ph type="body" idx="1"/>
          </p:nvPr>
        </p:nvSpPr>
        <p:spPr>
          <a:xfrm>
            <a:off x="679768" y="4777188"/>
            <a:ext cx="5438100" cy="39087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de-DE" sz="1200">
                <a:solidFill>
                  <a:schemeClr val="dk1"/>
                </a:solidFill>
                <a:latin typeface="PT Sans"/>
                <a:ea typeface="PT Sans"/>
                <a:cs typeface="PT Sans"/>
                <a:sym typeface="PT Sans"/>
              </a:rPr>
              <a:t>Als die Theorien der Toolbox ergänzendes, optionales Thema im Fokus werden nun zwei Szenarien von Macht und Daten im Netz besprochen. Zuerst auf den folgenden Folien etwas allgemeiner den Überwachungskapitalismus, darauffolgend ein konkretes Beispiel.</a:t>
            </a:r>
            <a:endParaRPr sz="1200">
              <a:solidFill>
                <a:schemeClr val="dk1"/>
              </a:solidFill>
              <a:latin typeface="PT Sans"/>
              <a:ea typeface="PT Sans"/>
              <a:cs typeface="PT Sans"/>
              <a:sym typeface="PT Sans"/>
            </a:endParaRPr>
          </a:p>
        </p:txBody>
      </p:sp>
      <p:sp>
        <p:nvSpPr>
          <p:cNvPr id="315" name="Google Shape;315;g2e112952ca3_0_0:notes"/>
          <p:cNvSpPr txBox="1">
            <a:spLocks noGrp="1"/>
          </p:cNvSpPr>
          <p:nvPr>
            <p:ph type="sldNum" idx="12"/>
          </p:nvPr>
        </p:nvSpPr>
        <p:spPr>
          <a:xfrm>
            <a:off x="3850443" y="9428571"/>
            <a:ext cx="2945700" cy="4980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DE"/>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g20db33f875c_0_131:notes"/>
          <p:cNvSpPr>
            <a:spLocks noGrp="1" noRot="1" noChangeAspect="1"/>
          </p:cNvSpPr>
          <p:nvPr>
            <p:ph type="sldImg" idx="2"/>
          </p:nvPr>
        </p:nvSpPr>
        <p:spPr>
          <a:xfrm>
            <a:off x="679768" y="1240828"/>
            <a:ext cx="5438100" cy="3350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5" name="Google Shape;325;g20db33f875c_0_131:notes"/>
          <p:cNvSpPr txBox="1">
            <a:spLocks noGrp="1"/>
          </p:cNvSpPr>
          <p:nvPr>
            <p:ph type="body" idx="1"/>
          </p:nvPr>
        </p:nvSpPr>
        <p:spPr>
          <a:xfrm>
            <a:off x="679768" y="4777188"/>
            <a:ext cx="5438100" cy="39087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de-DE" sz="1200">
                <a:solidFill>
                  <a:schemeClr val="dk1"/>
                </a:solidFill>
                <a:latin typeface="PT Sans"/>
                <a:ea typeface="PT Sans"/>
                <a:cs typeface="PT Sans"/>
                <a:sym typeface="PT Sans"/>
              </a:rPr>
              <a:t>Leiten Sie mit Shoshana Zuboffs Zitat in das Thema im Fokus ein: den Überwachungskapitalismus. Auf der nächsten Folie werden die Studierenden dazu aufgeboten, in Anknüpfung an das von Zuboff angeschaute Video zu sammeln, was Sie unter dem Begriff verstehen.</a:t>
            </a:r>
            <a:endParaRPr sz="1200">
              <a:solidFill>
                <a:schemeClr val="dk1"/>
              </a:solidFill>
              <a:latin typeface="PT Sans"/>
              <a:ea typeface="PT Sans"/>
              <a:cs typeface="PT Sans"/>
              <a:sym typeface="PT Sans"/>
            </a:endParaRPr>
          </a:p>
        </p:txBody>
      </p:sp>
      <p:sp>
        <p:nvSpPr>
          <p:cNvPr id="326" name="Google Shape;326;g20db33f875c_0_131:notes"/>
          <p:cNvSpPr txBox="1">
            <a:spLocks noGrp="1"/>
          </p:cNvSpPr>
          <p:nvPr>
            <p:ph type="sldNum" idx="12"/>
          </p:nvPr>
        </p:nvSpPr>
        <p:spPr>
          <a:xfrm>
            <a:off x="3850443" y="9428571"/>
            <a:ext cx="2945700" cy="4980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DE"/>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g2df25871336_0_202:notes"/>
          <p:cNvSpPr>
            <a:spLocks noGrp="1" noRot="1" noChangeAspect="1"/>
          </p:cNvSpPr>
          <p:nvPr>
            <p:ph type="sldImg" idx="2"/>
          </p:nvPr>
        </p:nvSpPr>
        <p:spPr>
          <a:xfrm>
            <a:off x="679768" y="1240828"/>
            <a:ext cx="5438100" cy="3350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7" name="Google Shape;337;g2df25871336_0_202:notes"/>
          <p:cNvSpPr txBox="1">
            <a:spLocks noGrp="1"/>
          </p:cNvSpPr>
          <p:nvPr>
            <p:ph type="body" idx="1"/>
          </p:nvPr>
        </p:nvSpPr>
        <p:spPr>
          <a:xfrm>
            <a:off x="679768" y="4777188"/>
            <a:ext cx="5438100" cy="39087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de-DE" sz="1200">
                <a:solidFill>
                  <a:schemeClr val="dk1"/>
                </a:solidFill>
                <a:latin typeface="PT Sans"/>
                <a:ea typeface="PT Sans"/>
                <a:cs typeface="PT Sans"/>
                <a:sym typeface="PT Sans"/>
              </a:rPr>
              <a:t>Bitten Sie die Studierenden, Kleingruppen zu bilden und während 10 Minuten über Zuboffs Beschreibung des Überwachungskapitalismus zu diskutieren. </a:t>
            </a:r>
            <a:endParaRPr sz="1200">
              <a:solidFill>
                <a:schemeClr val="dk1"/>
              </a:solidFill>
              <a:latin typeface="PT Sans"/>
              <a:ea typeface="PT Sans"/>
              <a:cs typeface="PT Sans"/>
              <a:sym typeface="PT Sans"/>
            </a:endParaRPr>
          </a:p>
        </p:txBody>
      </p:sp>
      <p:sp>
        <p:nvSpPr>
          <p:cNvPr id="338" name="Google Shape;338;g2df25871336_0_202:notes"/>
          <p:cNvSpPr txBox="1">
            <a:spLocks noGrp="1"/>
          </p:cNvSpPr>
          <p:nvPr>
            <p:ph type="sldNum" idx="12"/>
          </p:nvPr>
        </p:nvSpPr>
        <p:spPr>
          <a:xfrm>
            <a:off x="3850443" y="9428571"/>
            <a:ext cx="2945700" cy="4980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DE"/>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g2deebfb2daa_3_2846:notes"/>
          <p:cNvSpPr>
            <a:spLocks noGrp="1" noRot="1" noChangeAspect="1"/>
          </p:cNvSpPr>
          <p:nvPr>
            <p:ph type="sldImg" idx="2"/>
          </p:nvPr>
        </p:nvSpPr>
        <p:spPr>
          <a:xfrm>
            <a:off x="679768" y="1240828"/>
            <a:ext cx="5438100" cy="3350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1" name="Google Shape;351;g2deebfb2daa_3_2846:notes"/>
          <p:cNvSpPr txBox="1">
            <a:spLocks noGrp="1"/>
          </p:cNvSpPr>
          <p:nvPr>
            <p:ph type="body" idx="1"/>
          </p:nvPr>
        </p:nvSpPr>
        <p:spPr>
          <a:xfrm>
            <a:off x="679768" y="4777188"/>
            <a:ext cx="5438100" cy="39087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de-DE" sz="1200">
                <a:solidFill>
                  <a:schemeClr val="dk1"/>
                </a:solidFill>
                <a:latin typeface="PT Sans"/>
                <a:ea typeface="PT Sans"/>
                <a:cs typeface="PT Sans"/>
                <a:sym typeface="PT Sans"/>
              </a:rPr>
              <a:t>Bitten Sie die Studierenden, die diskutierten Kernelemente des Überwachungskapitalismus zu teilen und ergänzen sie anhand der Folie, was noch nicht genannt wurde.</a:t>
            </a:r>
            <a:endParaRPr sz="1200">
              <a:solidFill>
                <a:schemeClr val="dk1"/>
              </a:solidFill>
              <a:latin typeface="PT Sans"/>
              <a:ea typeface="PT Sans"/>
              <a:cs typeface="PT Sans"/>
              <a:sym typeface="PT Sans"/>
            </a:endParaRPr>
          </a:p>
          <a:p>
            <a:pPr marL="0" lvl="0" indent="0" algn="l" rtl="0">
              <a:lnSpc>
                <a:spcPct val="115000"/>
              </a:lnSpc>
              <a:spcBef>
                <a:spcPts val="0"/>
              </a:spcBef>
              <a:spcAft>
                <a:spcPts val="0"/>
              </a:spcAft>
              <a:buClr>
                <a:schemeClr val="dk1"/>
              </a:buClr>
              <a:buSzPts val="1100"/>
              <a:buFont typeface="Arial"/>
              <a:buNone/>
            </a:pPr>
            <a:endParaRPr sz="1100">
              <a:solidFill>
                <a:schemeClr val="dk1"/>
              </a:solidFill>
              <a:latin typeface="PT Sans"/>
              <a:ea typeface="PT Sans"/>
              <a:cs typeface="PT Sans"/>
              <a:sym typeface="PT Sans"/>
            </a:endParaRPr>
          </a:p>
          <a:p>
            <a:pPr marL="0" lvl="0" indent="0" algn="l" rtl="0">
              <a:lnSpc>
                <a:spcPct val="115000"/>
              </a:lnSpc>
              <a:spcBef>
                <a:spcPts val="0"/>
              </a:spcBef>
              <a:spcAft>
                <a:spcPts val="0"/>
              </a:spcAft>
              <a:buClr>
                <a:schemeClr val="dk1"/>
              </a:buClr>
              <a:buSzPts val="1100"/>
              <a:buFont typeface="Arial"/>
              <a:buNone/>
            </a:pPr>
            <a:r>
              <a:rPr lang="de-DE" sz="1200">
                <a:solidFill>
                  <a:schemeClr val="dk1"/>
                </a:solidFill>
                <a:latin typeface="PT Sans"/>
                <a:ea typeface="PT Sans"/>
                <a:cs typeface="PT Sans"/>
                <a:sym typeface="PT Sans"/>
              </a:rPr>
              <a:t>Mehr Informationen zum Überwachungskapitalismus finden Sie </a:t>
            </a:r>
            <a:r>
              <a:rPr lang="de-DE" sz="1200" u="sng">
                <a:solidFill>
                  <a:srgbClr val="1155CC"/>
                </a:solidFill>
                <a:latin typeface="PT Sans"/>
                <a:ea typeface="PT Sans"/>
                <a:cs typeface="PT Sans"/>
                <a:sym typeface="PT Sans"/>
                <a:hlinkClick r:id="rId3">
                  <a:extLst>
                    <a:ext uri="{A12FA001-AC4F-418D-AE19-62706E023703}">
                      <ahyp:hlinkClr xmlns:ahyp="http://schemas.microsoft.com/office/drawing/2018/hyperlinkcolor" val="tx"/>
                    </a:ext>
                  </a:extLst>
                </a:hlinkClick>
              </a:rPr>
              <a:t>hier</a:t>
            </a:r>
            <a:r>
              <a:rPr lang="de-DE" sz="1200">
                <a:solidFill>
                  <a:schemeClr val="dk1"/>
                </a:solidFill>
                <a:latin typeface="PT Sans"/>
                <a:ea typeface="PT Sans"/>
                <a:cs typeface="PT Sans"/>
                <a:sym typeface="PT Sans"/>
              </a:rPr>
              <a:t>. Der Überwachungskapitalismus steht in einem engen Zusammenhang mit der Praxis der Datafizierung. Mehr Informationen im Artikel “Datafication”, der </a:t>
            </a:r>
            <a:r>
              <a:rPr lang="de-DE" sz="1200" u="sng">
                <a:solidFill>
                  <a:srgbClr val="1155CC"/>
                </a:solidFill>
                <a:latin typeface="PT Sans"/>
                <a:ea typeface="PT Sans"/>
                <a:cs typeface="PT Sans"/>
                <a:sym typeface="PT Sans"/>
                <a:hlinkClick r:id="rId4">
                  <a:extLst>
                    <a:ext uri="{A12FA001-AC4F-418D-AE19-62706E023703}">
                      <ahyp:hlinkClr xmlns:ahyp="http://schemas.microsoft.com/office/drawing/2018/hyperlinkcolor" val="tx"/>
                    </a:ext>
                  </a:extLst>
                </a:hlinkClick>
              </a:rPr>
              <a:t>hier</a:t>
            </a:r>
            <a:r>
              <a:rPr lang="de-DE" sz="1200">
                <a:solidFill>
                  <a:schemeClr val="dk1"/>
                </a:solidFill>
                <a:latin typeface="PT Sans"/>
                <a:ea typeface="PT Sans"/>
                <a:cs typeface="PT Sans"/>
                <a:sym typeface="PT Sans"/>
              </a:rPr>
              <a:t> abrufbar ist.</a:t>
            </a:r>
            <a:endParaRPr sz="1200" b="1">
              <a:solidFill>
                <a:schemeClr val="dk1"/>
              </a:solidFill>
            </a:endParaRPr>
          </a:p>
          <a:p>
            <a:pPr marL="0" lvl="0" indent="0" algn="l" rtl="0">
              <a:spcBef>
                <a:spcPts val="0"/>
              </a:spcBef>
              <a:spcAft>
                <a:spcPts val="0"/>
              </a:spcAft>
              <a:buNone/>
            </a:pPr>
            <a:endParaRPr sz="1200">
              <a:solidFill>
                <a:srgbClr val="3A3838"/>
              </a:solidFill>
              <a:latin typeface="PT Sans"/>
              <a:ea typeface="PT Sans"/>
              <a:cs typeface="PT Sans"/>
              <a:sym typeface="PT Sans"/>
            </a:endParaRPr>
          </a:p>
        </p:txBody>
      </p:sp>
      <p:sp>
        <p:nvSpPr>
          <p:cNvPr id="352" name="Google Shape;352;g2deebfb2daa_3_2846:notes"/>
          <p:cNvSpPr txBox="1">
            <a:spLocks noGrp="1"/>
          </p:cNvSpPr>
          <p:nvPr>
            <p:ph type="sldNum" idx="12"/>
          </p:nvPr>
        </p:nvSpPr>
        <p:spPr>
          <a:xfrm>
            <a:off x="3850443" y="9428571"/>
            <a:ext cx="2945700" cy="4980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DE"/>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g2e6996e7778_0_1:notes"/>
          <p:cNvSpPr>
            <a:spLocks noGrp="1" noRot="1" noChangeAspect="1"/>
          </p:cNvSpPr>
          <p:nvPr>
            <p:ph type="sldImg" idx="2"/>
          </p:nvPr>
        </p:nvSpPr>
        <p:spPr>
          <a:xfrm>
            <a:off x="679768" y="1240828"/>
            <a:ext cx="5438100" cy="3350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2" name="Google Shape;362;g2e6996e7778_0_1:notes"/>
          <p:cNvSpPr txBox="1">
            <a:spLocks noGrp="1"/>
          </p:cNvSpPr>
          <p:nvPr>
            <p:ph type="body" idx="1"/>
          </p:nvPr>
        </p:nvSpPr>
        <p:spPr>
          <a:xfrm>
            <a:off x="679768" y="4777188"/>
            <a:ext cx="5438100" cy="39087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de-DE" sz="1200">
                <a:solidFill>
                  <a:schemeClr val="dk1"/>
                </a:solidFill>
                <a:latin typeface="PT Sans"/>
                <a:ea typeface="PT Sans"/>
                <a:cs typeface="PT Sans"/>
                <a:sym typeface="PT Sans"/>
              </a:rPr>
              <a:t>Das Zitat von Zuboff zeigt einmal mehr, dass es an uns Bürger*innen liegt, uns eine wünschenswerte Zukunft zu gestalten – dies könnte etwa mit der Methode der Zukunftswerkstatt angegangen werden. </a:t>
            </a:r>
            <a:endParaRPr sz="1200">
              <a:solidFill>
                <a:schemeClr val="dk1"/>
              </a:solidFill>
              <a:latin typeface="PT Sans"/>
              <a:ea typeface="PT Sans"/>
              <a:cs typeface="PT Sans"/>
              <a:sym typeface="PT Sans"/>
            </a:endParaRPr>
          </a:p>
        </p:txBody>
      </p:sp>
      <p:sp>
        <p:nvSpPr>
          <p:cNvPr id="363" name="Google Shape;363;g2e6996e7778_0_1:notes"/>
          <p:cNvSpPr txBox="1">
            <a:spLocks noGrp="1"/>
          </p:cNvSpPr>
          <p:nvPr>
            <p:ph type="sldNum" idx="12"/>
          </p:nvPr>
        </p:nvSpPr>
        <p:spPr>
          <a:xfrm>
            <a:off x="3850443" y="9428571"/>
            <a:ext cx="2945700" cy="4980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DE"/>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2"/>
        <p:cNvGrpSpPr/>
        <p:nvPr/>
      </p:nvGrpSpPr>
      <p:grpSpPr>
        <a:xfrm>
          <a:off x="0" y="0"/>
          <a:ext cx="0" cy="0"/>
          <a:chOff x="0" y="0"/>
          <a:chExt cx="0" cy="0"/>
        </a:xfrm>
      </p:grpSpPr>
      <p:sp>
        <p:nvSpPr>
          <p:cNvPr id="373" name="Google Shape;373;g2deebfb2daa_3_2909:notes"/>
          <p:cNvSpPr>
            <a:spLocks noGrp="1" noRot="1" noChangeAspect="1"/>
          </p:cNvSpPr>
          <p:nvPr>
            <p:ph type="sldImg" idx="2"/>
          </p:nvPr>
        </p:nvSpPr>
        <p:spPr>
          <a:xfrm>
            <a:off x="679768" y="1240828"/>
            <a:ext cx="5438100" cy="3350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4" name="Google Shape;374;g2deebfb2daa_3_2909:notes"/>
          <p:cNvSpPr txBox="1">
            <a:spLocks noGrp="1"/>
          </p:cNvSpPr>
          <p:nvPr>
            <p:ph type="body" idx="1"/>
          </p:nvPr>
        </p:nvSpPr>
        <p:spPr>
          <a:xfrm>
            <a:off x="679768" y="4777188"/>
            <a:ext cx="5438100" cy="39087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de-DE" sz="1200">
                <a:solidFill>
                  <a:schemeClr val="dk1"/>
                </a:solidFill>
                <a:latin typeface="PT Sans"/>
                <a:ea typeface="PT Sans"/>
                <a:cs typeface="PT Sans"/>
                <a:sym typeface="PT Sans"/>
              </a:rPr>
              <a:t>Erläutern Sie, dass der Streitfall um TikTok im Jahr 2024 ein Beispiel dafür ist, wie Nutzer*innen und der öffentliche Diskurs durch die Machtkonzentration von Medienplattformen sowie die gesammelten Daten gefährdet ist. </a:t>
            </a:r>
            <a:endParaRPr sz="1200">
              <a:solidFill>
                <a:schemeClr val="dk1"/>
              </a:solidFill>
              <a:latin typeface="PT Sans"/>
              <a:ea typeface="PT Sans"/>
              <a:cs typeface="PT Sans"/>
              <a:sym typeface="PT Sans"/>
            </a:endParaRPr>
          </a:p>
          <a:p>
            <a:pPr marL="0" lvl="0" indent="0" algn="l" rtl="0">
              <a:spcBef>
                <a:spcPts val="0"/>
              </a:spcBef>
              <a:spcAft>
                <a:spcPts val="0"/>
              </a:spcAft>
              <a:buClr>
                <a:schemeClr val="dk1"/>
              </a:buClr>
              <a:buSzPts val="1100"/>
              <a:buFont typeface="Arial"/>
              <a:buNone/>
            </a:pPr>
            <a:r>
              <a:rPr lang="de-DE" sz="1200">
                <a:solidFill>
                  <a:schemeClr val="dk1"/>
                </a:solidFill>
                <a:latin typeface="PT Sans"/>
                <a:ea typeface="PT Sans"/>
                <a:cs typeface="PT Sans"/>
                <a:sym typeface="PT Sans"/>
              </a:rPr>
              <a:t>Die Zukunftswerkstatt soll nun einen Weg aufzeigen, wie man die Zukunft von digitalen Plattformen wie TikTok wünschenswert gestalten kann.</a:t>
            </a:r>
            <a:endParaRPr sz="1200">
              <a:solidFill>
                <a:schemeClr val="dk1"/>
              </a:solidFill>
              <a:latin typeface="PT Sans"/>
              <a:ea typeface="PT Sans"/>
              <a:cs typeface="PT Sans"/>
              <a:sym typeface="PT Sans"/>
            </a:endParaRPr>
          </a:p>
          <a:p>
            <a:pPr marL="0" lvl="0" indent="0" algn="l" rtl="0">
              <a:spcBef>
                <a:spcPts val="0"/>
              </a:spcBef>
              <a:spcAft>
                <a:spcPts val="0"/>
              </a:spcAft>
              <a:buClr>
                <a:schemeClr val="dk1"/>
              </a:buClr>
              <a:buSzPts val="1100"/>
              <a:buFont typeface="Arial"/>
              <a:buNone/>
            </a:pPr>
            <a:endParaRPr sz="1200">
              <a:solidFill>
                <a:schemeClr val="dk1"/>
              </a:solidFill>
              <a:latin typeface="PT Sans"/>
              <a:ea typeface="PT Sans"/>
              <a:cs typeface="PT Sans"/>
              <a:sym typeface="PT Sans"/>
            </a:endParaRPr>
          </a:p>
          <a:p>
            <a:pPr marL="0" lvl="0" indent="0" algn="l" rtl="0">
              <a:lnSpc>
                <a:spcPct val="115000"/>
              </a:lnSpc>
              <a:spcBef>
                <a:spcPts val="0"/>
              </a:spcBef>
              <a:spcAft>
                <a:spcPts val="0"/>
              </a:spcAft>
              <a:buNone/>
            </a:pPr>
            <a:endParaRPr b="1"/>
          </a:p>
          <a:p>
            <a:pPr marL="0" lvl="0" indent="0" algn="l" rtl="0">
              <a:spcBef>
                <a:spcPts val="0"/>
              </a:spcBef>
              <a:spcAft>
                <a:spcPts val="0"/>
              </a:spcAft>
              <a:buNone/>
            </a:pPr>
            <a:endParaRPr>
              <a:solidFill>
                <a:srgbClr val="3A3838"/>
              </a:solidFill>
              <a:latin typeface="PT Sans"/>
              <a:ea typeface="PT Sans"/>
              <a:cs typeface="PT Sans"/>
              <a:sym typeface="PT Sans"/>
            </a:endParaRPr>
          </a:p>
        </p:txBody>
      </p:sp>
      <p:sp>
        <p:nvSpPr>
          <p:cNvPr id="375" name="Google Shape;375;g2deebfb2daa_3_2909:notes"/>
          <p:cNvSpPr txBox="1">
            <a:spLocks noGrp="1"/>
          </p:cNvSpPr>
          <p:nvPr>
            <p:ph type="sldNum" idx="12"/>
          </p:nvPr>
        </p:nvSpPr>
        <p:spPr>
          <a:xfrm>
            <a:off x="3850443" y="9428571"/>
            <a:ext cx="2945700" cy="4980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DE"/>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Google Shape;384;g2e52f4066e5_0_16:notes"/>
          <p:cNvSpPr>
            <a:spLocks noGrp="1" noRot="1" noChangeAspect="1"/>
          </p:cNvSpPr>
          <p:nvPr>
            <p:ph type="sldImg" idx="2"/>
          </p:nvPr>
        </p:nvSpPr>
        <p:spPr>
          <a:xfrm>
            <a:off x="679768" y="1240828"/>
            <a:ext cx="5438100" cy="3350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5" name="Google Shape;385;g2e52f4066e5_0_16:notes"/>
          <p:cNvSpPr txBox="1">
            <a:spLocks noGrp="1"/>
          </p:cNvSpPr>
          <p:nvPr>
            <p:ph type="body" idx="1"/>
          </p:nvPr>
        </p:nvSpPr>
        <p:spPr>
          <a:xfrm>
            <a:off x="679768" y="4777188"/>
            <a:ext cx="5438100" cy="39087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de-DE" sz="1200">
                <a:solidFill>
                  <a:schemeClr val="dk1"/>
                </a:solidFill>
                <a:latin typeface="PT Sans"/>
                <a:ea typeface="PT Sans"/>
                <a:cs typeface="PT Sans"/>
                <a:sym typeface="PT Sans"/>
              </a:rPr>
              <a:t>Auf dieser und den nächsten zwei Folien wird das Schema der Zukunftswerkstatt in Hinblick auf den Streitfall TikTok und die damit verknüpfte Problematik von Macht und Daten im Netz angewendet.</a:t>
            </a:r>
            <a:endParaRPr sz="1200">
              <a:solidFill>
                <a:schemeClr val="dk1"/>
              </a:solidFill>
              <a:latin typeface="PT Sans"/>
              <a:ea typeface="PT Sans"/>
              <a:cs typeface="PT Sans"/>
              <a:sym typeface="PT Sans"/>
            </a:endParaRPr>
          </a:p>
          <a:p>
            <a:pPr marL="0" lvl="0" indent="0" algn="l" rtl="0">
              <a:spcBef>
                <a:spcPts val="0"/>
              </a:spcBef>
              <a:spcAft>
                <a:spcPts val="0"/>
              </a:spcAft>
              <a:buNone/>
            </a:pPr>
            <a:endParaRPr sz="1200">
              <a:solidFill>
                <a:schemeClr val="dk1"/>
              </a:solidFill>
              <a:latin typeface="PT Sans"/>
              <a:ea typeface="PT Sans"/>
              <a:cs typeface="PT Sans"/>
              <a:sym typeface="PT Sans"/>
            </a:endParaRPr>
          </a:p>
          <a:p>
            <a:pPr marL="0" lvl="0" indent="0" algn="l" rtl="0">
              <a:spcBef>
                <a:spcPts val="0"/>
              </a:spcBef>
              <a:spcAft>
                <a:spcPts val="0"/>
              </a:spcAft>
              <a:buNone/>
            </a:pPr>
            <a:r>
              <a:rPr lang="de-DE" sz="1200">
                <a:solidFill>
                  <a:schemeClr val="dk1"/>
                </a:solidFill>
                <a:latin typeface="PT Sans"/>
                <a:ea typeface="PT Sans"/>
                <a:cs typeface="PT Sans"/>
                <a:sym typeface="PT Sans"/>
              </a:rPr>
              <a:t>Fordern Sie die Studierenden dazu auf, sich während 10 Minuten der ersten Phase der Zukunftswerkstatt zu widmen. Was ist die aktuelle Problemlage, welches sind die Herausforderungen und Schwierigkeiten?</a:t>
            </a:r>
            <a:endParaRPr sz="1200">
              <a:solidFill>
                <a:schemeClr val="dk1"/>
              </a:solidFill>
              <a:latin typeface="PT Sans"/>
              <a:ea typeface="PT Sans"/>
              <a:cs typeface="PT Sans"/>
              <a:sym typeface="PT Sans"/>
            </a:endParaRPr>
          </a:p>
          <a:p>
            <a:pPr marL="0" lvl="0" indent="0" algn="l" rtl="0">
              <a:spcBef>
                <a:spcPts val="0"/>
              </a:spcBef>
              <a:spcAft>
                <a:spcPts val="0"/>
              </a:spcAft>
              <a:buNone/>
            </a:pPr>
            <a:endParaRPr sz="1200">
              <a:solidFill>
                <a:schemeClr val="dk1"/>
              </a:solidFill>
              <a:latin typeface="PT Sans"/>
              <a:ea typeface="PT Sans"/>
              <a:cs typeface="PT Sans"/>
              <a:sym typeface="PT Sans"/>
            </a:endParaRPr>
          </a:p>
          <a:p>
            <a:pPr marL="0" lvl="0" indent="0" algn="just" rtl="0">
              <a:lnSpc>
                <a:spcPct val="115000"/>
              </a:lnSpc>
              <a:spcBef>
                <a:spcPts val="0"/>
              </a:spcBef>
              <a:spcAft>
                <a:spcPts val="0"/>
              </a:spcAft>
              <a:buClr>
                <a:schemeClr val="dk1"/>
              </a:buClr>
              <a:buSzPts val="1100"/>
              <a:buFont typeface="Arial"/>
              <a:buNone/>
            </a:pPr>
            <a:endParaRPr sz="1200">
              <a:solidFill>
                <a:schemeClr val="dk1"/>
              </a:solidFill>
              <a:latin typeface="PT Sans"/>
              <a:ea typeface="PT Sans"/>
              <a:cs typeface="PT Sans"/>
              <a:sym typeface="PT Sans"/>
            </a:endParaRPr>
          </a:p>
          <a:p>
            <a:pPr marL="0" lvl="0" indent="0" algn="l" rtl="0">
              <a:spcBef>
                <a:spcPts val="0"/>
              </a:spcBef>
              <a:spcAft>
                <a:spcPts val="0"/>
              </a:spcAft>
              <a:buNone/>
            </a:pPr>
            <a:endParaRPr sz="1200">
              <a:solidFill>
                <a:schemeClr val="dk1"/>
              </a:solidFill>
              <a:latin typeface="PT Sans"/>
              <a:ea typeface="PT Sans"/>
              <a:cs typeface="PT Sans"/>
              <a:sym typeface="PT Sans"/>
            </a:endParaRPr>
          </a:p>
          <a:p>
            <a:pPr marL="0" lvl="0" indent="0" algn="l" rtl="0">
              <a:spcBef>
                <a:spcPts val="0"/>
              </a:spcBef>
              <a:spcAft>
                <a:spcPts val="0"/>
              </a:spcAft>
              <a:buNone/>
            </a:pPr>
            <a:endParaRPr sz="1200">
              <a:solidFill>
                <a:srgbClr val="404040"/>
              </a:solidFill>
              <a:latin typeface="PT Sans"/>
              <a:ea typeface="PT Sans"/>
              <a:cs typeface="PT Sans"/>
              <a:sym typeface="PT Sans"/>
            </a:endParaRPr>
          </a:p>
        </p:txBody>
      </p:sp>
      <p:sp>
        <p:nvSpPr>
          <p:cNvPr id="386" name="Google Shape;386;g2e52f4066e5_0_16:notes"/>
          <p:cNvSpPr txBox="1">
            <a:spLocks noGrp="1"/>
          </p:cNvSpPr>
          <p:nvPr>
            <p:ph type="sldNum" idx="12"/>
          </p:nvPr>
        </p:nvSpPr>
        <p:spPr>
          <a:xfrm>
            <a:off x="3850443" y="9428571"/>
            <a:ext cx="2945700" cy="4980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DE"/>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g2e52f4066e5_0_1:notes"/>
          <p:cNvSpPr>
            <a:spLocks noGrp="1" noRot="1" noChangeAspect="1"/>
          </p:cNvSpPr>
          <p:nvPr>
            <p:ph type="sldImg" idx="2"/>
          </p:nvPr>
        </p:nvSpPr>
        <p:spPr>
          <a:xfrm>
            <a:off x="679768" y="1240828"/>
            <a:ext cx="5438100" cy="3350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0" name="Google Shape;400;g2e52f4066e5_0_1:notes"/>
          <p:cNvSpPr txBox="1">
            <a:spLocks noGrp="1"/>
          </p:cNvSpPr>
          <p:nvPr>
            <p:ph type="body" idx="1"/>
          </p:nvPr>
        </p:nvSpPr>
        <p:spPr>
          <a:xfrm>
            <a:off x="679768" y="4777188"/>
            <a:ext cx="5438100" cy="39087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de-DE" sz="1200">
                <a:solidFill>
                  <a:schemeClr val="dk1"/>
                </a:solidFill>
                <a:latin typeface="PT Sans"/>
                <a:ea typeface="PT Sans"/>
                <a:cs typeface="PT Sans"/>
                <a:sym typeface="PT Sans"/>
              </a:rPr>
              <a:t>Fordern Sie die Studierenden dazu auf, sich während 10 Minuten über ideale Medienplattformen Gedanken zu machen. In der zweiten Phase der Zukunftswerkstatt geht darum, sich vorzustellen, wie die Situation idealerweise (ohne die zuvor identifizierten Probleme) aussehen würde. </a:t>
            </a:r>
            <a:endParaRPr sz="1200">
              <a:solidFill>
                <a:srgbClr val="404040"/>
              </a:solidFill>
              <a:latin typeface="PT Sans"/>
              <a:ea typeface="PT Sans"/>
              <a:cs typeface="PT Sans"/>
              <a:sym typeface="PT Sans"/>
            </a:endParaRPr>
          </a:p>
        </p:txBody>
      </p:sp>
      <p:sp>
        <p:nvSpPr>
          <p:cNvPr id="401" name="Google Shape;401;g2e52f4066e5_0_1:notes"/>
          <p:cNvSpPr txBox="1">
            <a:spLocks noGrp="1"/>
          </p:cNvSpPr>
          <p:nvPr>
            <p:ph type="sldNum" idx="12"/>
          </p:nvPr>
        </p:nvSpPr>
        <p:spPr>
          <a:xfrm>
            <a:off x="3850443" y="9428571"/>
            <a:ext cx="2945700" cy="4980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DE"/>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Google Shape;414;g2deebfb2daa_3_2964:notes"/>
          <p:cNvSpPr>
            <a:spLocks noGrp="1" noRot="1" noChangeAspect="1"/>
          </p:cNvSpPr>
          <p:nvPr>
            <p:ph type="sldImg" idx="2"/>
          </p:nvPr>
        </p:nvSpPr>
        <p:spPr>
          <a:xfrm>
            <a:off x="679768" y="1240828"/>
            <a:ext cx="5438100" cy="3350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5" name="Google Shape;415;g2deebfb2daa_3_2964:notes"/>
          <p:cNvSpPr txBox="1">
            <a:spLocks noGrp="1"/>
          </p:cNvSpPr>
          <p:nvPr>
            <p:ph type="body" idx="1"/>
          </p:nvPr>
        </p:nvSpPr>
        <p:spPr>
          <a:xfrm>
            <a:off x="679768" y="4777188"/>
            <a:ext cx="5438100" cy="39087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de-DE" sz="1200">
                <a:solidFill>
                  <a:schemeClr val="dk1"/>
                </a:solidFill>
                <a:latin typeface="PT Sans"/>
                <a:ea typeface="PT Sans"/>
                <a:cs typeface="PT Sans"/>
                <a:sym typeface="PT Sans"/>
              </a:rPr>
              <a:t>Fordern Sie die Studierenden dazu auf, sich während 10 Minuten Strategien zur Umsetzung ihrer Idealvorstellung zu überlegen. In der dritten Phase der Zukunftswerkstatt geht es darum, eine risikofreie und autonome Zukunft herbeizuführen und herauszuarbeiten, welche Mittel es zur Erreichung der Ziele benötigt.</a:t>
            </a:r>
            <a:endParaRPr sz="1200">
              <a:solidFill>
                <a:schemeClr val="dk1"/>
              </a:solidFill>
              <a:latin typeface="PT Sans"/>
              <a:ea typeface="PT Sans"/>
              <a:cs typeface="PT Sans"/>
              <a:sym typeface="PT Sans"/>
            </a:endParaRPr>
          </a:p>
          <a:p>
            <a:pPr marL="0" lvl="0" indent="0" algn="just" rtl="0">
              <a:lnSpc>
                <a:spcPct val="115000"/>
              </a:lnSpc>
              <a:spcBef>
                <a:spcPts val="0"/>
              </a:spcBef>
              <a:spcAft>
                <a:spcPts val="0"/>
              </a:spcAft>
              <a:buClr>
                <a:schemeClr val="dk1"/>
              </a:buClr>
              <a:buSzPts val="1100"/>
              <a:buFont typeface="Arial"/>
              <a:buNone/>
            </a:pPr>
            <a:endParaRPr sz="1200">
              <a:solidFill>
                <a:schemeClr val="dk1"/>
              </a:solidFill>
              <a:latin typeface="PT Sans"/>
              <a:ea typeface="PT Sans"/>
              <a:cs typeface="PT Sans"/>
              <a:sym typeface="PT Sans"/>
            </a:endParaRPr>
          </a:p>
          <a:p>
            <a:pPr marL="0" lvl="0" indent="0" algn="l" rtl="0">
              <a:spcBef>
                <a:spcPts val="0"/>
              </a:spcBef>
              <a:spcAft>
                <a:spcPts val="0"/>
              </a:spcAft>
              <a:buNone/>
            </a:pPr>
            <a:r>
              <a:rPr lang="de-DE" sz="1200">
                <a:solidFill>
                  <a:schemeClr val="dk1"/>
                </a:solidFill>
                <a:latin typeface="PT Sans"/>
                <a:ea typeface="PT Sans"/>
                <a:cs typeface="PT Sans"/>
                <a:sym typeface="PT Sans"/>
              </a:rPr>
              <a:t>Beispiel-Ideen: </a:t>
            </a:r>
            <a:endParaRPr sz="1200">
              <a:solidFill>
                <a:schemeClr val="dk1"/>
              </a:solidFill>
              <a:latin typeface="PT Sans"/>
              <a:ea typeface="PT Sans"/>
              <a:cs typeface="PT Sans"/>
              <a:sym typeface="PT Sans"/>
            </a:endParaRPr>
          </a:p>
          <a:p>
            <a:pPr marL="457200" lvl="0" indent="-304800" algn="l" rtl="0">
              <a:spcBef>
                <a:spcPts val="0"/>
              </a:spcBef>
              <a:spcAft>
                <a:spcPts val="0"/>
              </a:spcAft>
              <a:buClr>
                <a:schemeClr val="dk1"/>
              </a:buClr>
              <a:buSzPts val="1200"/>
              <a:buFont typeface="PT Sans"/>
              <a:buChar char="-"/>
            </a:pPr>
            <a:r>
              <a:rPr lang="de-DE" sz="1200">
                <a:solidFill>
                  <a:schemeClr val="dk1"/>
                </a:solidFill>
                <a:latin typeface="PT Sans"/>
                <a:ea typeface="PT Sans"/>
                <a:cs typeface="PT Sans"/>
                <a:sym typeface="PT Sans"/>
              </a:rPr>
              <a:t>Stärkere Regulation</a:t>
            </a:r>
            <a:endParaRPr sz="1200">
              <a:solidFill>
                <a:schemeClr val="dk1"/>
              </a:solidFill>
              <a:latin typeface="PT Sans"/>
              <a:ea typeface="PT Sans"/>
              <a:cs typeface="PT Sans"/>
              <a:sym typeface="PT Sans"/>
            </a:endParaRPr>
          </a:p>
          <a:p>
            <a:pPr marL="457200" lvl="0" indent="-304800" algn="l" rtl="0">
              <a:spcBef>
                <a:spcPts val="0"/>
              </a:spcBef>
              <a:spcAft>
                <a:spcPts val="0"/>
              </a:spcAft>
              <a:buClr>
                <a:schemeClr val="dk1"/>
              </a:buClr>
              <a:buSzPts val="1200"/>
              <a:buFont typeface="PT Sans"/>
              <a:buChar char="-"/>
            </a:pPr>
            <a:r>
              <a:rPr lang="de-DE" sz="1200">
                <a:solidFill>
                  <a:schemeClr val="dk1"/>
                </a:solidFill>
                <a:latin typeface="PT Sans"/>
                <a:ea typeface="PT Sans"/>
                <a:cs typeface="PT Sans"/>
                <a:sym typeface="PT Sans"/>
              </a:rPr>
              <a:t>Medienbildung</a:t>
            </a:r>
            <a:endParaRPr sz="1200">
              <a:solidFill>
                <a:schemeClr val="dk1"/>
              </a:solidFill>
              <a:latin typeface="PT Sans"/>
              <a:ea typeface="PT Sans"/>
              <a:cs typeface="PT Sans"/>
              <a:sym typeface="PT Sans"/>
            </a:endParaRPr>
          </a:p>
          <a:p>
            <a:pPr marL="457200" lvl="0" indent="-304800" algn="l" rtl="0">
              <a:spcBef>
                <a:spcPts val="0"/>
              </a:spcBef>
              <a:spcAft>
                <a:spcPts val="0"/>
              </a:spcAft>
              <a:buClr>
                <a:schemeClr val="dk1"/>
              </a:buClr>
              <a:buSzPts val="1200"/>
              <a:buFont typeface="PT Sans"/>
              <a:buChar char="-"/>
            </a:pPr>
            <a:r>
              <a:rPr lang="de-DE" sz="1200">
                <a:solidFill>
                  <a:schemeClr val="dk1"/>
                </a:solidFill>
                <a:latin typeface="PT Sans"/>
                <a:ea typeface="PT Sans"/>
                <a:cs typeface="PT Sans"/>
                <a:sym typeface="PT Sans"/>
              </a:rPr>
              <a:t>Sensibilisierung</a:t>
            </a:r>
            <a:endParaRPr sz="1200">
              <a:solidFill>
                <a:schemeClr val="dk1"/>
              </a:solidFill>
              <a:latin typeface="PT Sans"/>
              <a:ea typeface="PT Sans"/>
              <a:cs typeface="PT Sans"/>
              <a:sym typeface="PT Sans"/>
            </a:endParaRPr>
          </a:p>
          <a:p>
            <a:pPr marL="457200" lvl="0" indent="-304800" algn="l" rtl="0">
              <a:spcBef>
                <a:spcPts val="0"/>
              </a:spcBef>
              <a:spcAft>
                <a:spcPts val="0"/>
              </a:spcAft>
              <a:buClr>
                <a:schemeClr val="dk1"/>
              </a:buClr>
              <a:buSzPts val="1200"/>
              <a:buFont typeface="PT Sans"/>
              <a:buChar char="-"/>
            </a:pPr>
            <a:r>
              <a:rPr lang="de-DE" sz="1200">
                <a:solidFill>
                  <a:schemeClr val="dk1"/>
                </a:solidFill>
                <a:latin typeface="PT Sans"/>
                <a:ea typeface="PT Sans"/>
                <a:cs typeface="PT Sans"/>
                <a:sym typeface="PT Sans"/>
              </a:rPr>
              <a:t>Demokratieprogramme…</a:t>
            </a:r>
            <a:endParaRPr sz="1200">
              <a:solidFill>
                <a:srgbClr val="404040"/>
              </a:solidFill>
              <a:latin typeface="PT Sans"/>
              <a:ea typeface="PT Sans"/>
              <a:cs typeface="PT Sans"/>
              <a:sym typeface="PT Sans"/>
            </a:endParaRPr>
          </a:p>
        </p:txBody>
      </p:sp>
      <p:sp>
        <p:nvSpPr>
          <p:cNvPr id="416" name="Google Shape;416;g2deebfb2daa_3_2964:notes"/>
          <p:cNvSpPr txBox="1">
            <a:spLocks noGrp="1"/>
          </p:cNvSpPr>
          <p:nvPr>
            <p:ph type="sldNum" idx="12"/>
          </p:nvPr>
        </p:nvSpPr>
        <p:spPr>
          <a:xfrm>
            <a:off x="3850443" y="9428571"/>
            <a:ext cx="2945700" cy="4980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DE"/>
              <a:t>31</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8"/>
        <p:cNvGrpSpPr/>
        <p:nvPr/>
      </p:nvGrpSpPr>
      <p:grpSpPr>
        <a:xfrm>
          <a:off x="0" y="0"/>
          <a:ext cx="0" cy="0"/>
          <a:chOff x="0" y="0"/>
          <a:chExt cx="0" cy="0"/>
        </a:xfrm>
      </p:grpSpPr>
      <p:sp>
        <p:nvSpPr>
          <p:cNvPr id="429" name="Google Shape;429;g2deebfb2daa_3_3036:notes"/>
          <p:cNvSpPr>
            <a:spLocks noGrp="1" noRot="1" noChangeAspect="1"/>
          </p:cNvSpPr>
          <p:nvPr>
            <p:ph type="sldImg" idx="2"/>
          </p:nvPr>
        </p:nvSpPr>
        <p:spPr>
          <a:xfrm>
            <a:off x="679768" y="1240828"/>
            <a:ext cx="5438100" cy="3350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0" name="Google Shape;430;g2deebfb2daa_3_3036:notes"/>
          <p:cNvSpPr txBox="1">
            <a:spLocks noGrp="1"/>
          </p:cNvSpPr>
          <p:nvPr>
            <p:ph type="body" idx="1"/>
          </p:nvPr>
        </p:nvSpPr>
        <p:spPr>
          <a:xfrm>
            <a:off x="679768" y="4777188"/>
            <a:ext cx="5438100" cy="39087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de-DE" sz="1200">
                <a:solidFill>
                  <a:schemeClr val="dk1"/>
                </a:solidFill>
                <a:latin typeface="PT Sans"/>
                <a:ea typeface="PT Sans"/>
                <a:cs typeface="PT Sans"/>
                <a:sym typeface="PT Sans"/>
              </a:rPr>
              <a:t>Bitten Sie die Studierenden, ihre diskutierten Strategien kurz zu präsentieren. Einige Sätze über mögliche Lösungswege zur Erreichung ihrer idealen Zukunft genügen.</a:t>
            </a:r>
            <a:endParaRPr sz="1200">
              <a:solidFill>
                <a:schemeClr val="dk1"/>
              </a:solidFill>
              <a:latin typeface="PT Sans"/>
              <a:ea typeface="PT Sans"/>
              <a:cs typeface="PT Sans"/>
              <a:sym typeface="PT Sans"/>
            </a:endParaRPr>
          </a:p>
          <a:p>
            <a:pPr marL="0" lvl="0" indent="0" algn="l" rtl="0">
              <a:spcBef>
                <a:spcPts val="0"/>
              </a:spcBef>
              <a:spcAft>
                <a:spcPts val="0"/>
              </a:spcAft>
              <a:buNone/>
            </a:pPr>
            <a:endParaRPr sz="1200">
              <a:solidFill>
                <a:schemeClr val="dk1"/>
              </a:solidFill>
              <a:latin typeface="PT Sans"/>
              <a:ea typeface="PT Sans"/>
              <a:cs typeface="PT Sans"/>
              <a:sym typeface="PT Sans"/>
            </a:endParaRPr>
          </a:p>
          <a:p>
            <a:pPr marL="0" lvl="0" indent="0" algn="l" rtl="0">
              <a:spcBef>
                <a:spcPts val="0"/>
              </a:spcBef>
              <a:spcAft>
                <a:spcPts val="0"/>
              </a:spcAft>
              <a:buNone/>
            </a:pPr>
            <a:endParaRPr sz="1200">
              <a:solidFill>
                <a:schemeClr val="dk1"/>
              </a:solidFill>
              <a:latin typeface="PT Sans"/>
              <a:ea typeface="PT Sans"/>
              <a:cs typeface="PT Sans"/>
              <a:sym typeface="PT Sans"/>
            </a:endParaRPr>
          </a:p>
        </p:txBody>
      </p:sp>
      <p:sp>
        <p:nvSpPr>
          <p:cNvPr id="431" name="Google Shape;431;g2deebfb2daa_3_3036:notes"/>
          <p:cNvSpPr txBox="1">
            <a:spLocks noGrp="1"/>
          </p:cNvSpPr>
          <p:nvPr>
            <p:ph type="sldNum" idx="12"/>
          </p:nvPr>
        </p:nvSpPr>
        <p:spPr>
          <a:xfrm>
            <a:off x="3850443" y="9428571"/>
            <a:ext cx="2945700" cy="4980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DE"/>
              <a:t>32</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9"/>
        <p:cNvGrpSpPr/>
        <p:nvPr/>
      </p:nvGrpSpPr>
      <p:grpSpPr>
        <a:xfrm>
          <a:off x="0" y="0"/>
          <a:ext cx="0" cy="0"/>
          <a:chOff x="0" y="0"/>
          <a:chExt cx="0" cy="0"/>
        </a:xfrm>
      </p:grpSpPr>
      <p:sp>
        <p:nvSpPr>
          <p:cNvPr id="440" name="Google Shape;440;g2deebfb2daa_3_3048:notes"/>
          <p:cNvSpPr>
            <a:spLocks noGrp="1" noRot="1" noChangeAspect="1"/>
          </p:cNvSpPr>
          <p:nvPr>
            <p:ph type="sldImg" idx="2"/>
          </p:nvPr>
        </p:nvSpPr>
        <p:spPr>
          <a:xfrm>
            <a:off x="679768" y="1240828"/>
            <a:ext cx="5438100" cy="3350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1" name="Google Shape;441;g2deebfb2daa_3_3048:notes"/>
          <p:cNvSpPr txBox="1">
            <a:spLocks noGrp="1"/>
          </p:cNvSpPr>
          <p:nvPr>
            <p:ph type="body" idx="1"/>
          </p:nvPr>
        </p:nvSpPr>
        <p:spPr>
          <a:xfrm>
            <a:off x="679768" y="4777188"/>
            <a:ext cx="5438100" cy="39087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Font typeface="Arial"/>
              <a:buNone/>
            </a:pPr>
            <a:endParaRPr>
              <a:solidFill>
                <a:srgbClr val="3A3838"/>
              </a:solidFill>
              <a:latin typeface="PT Sans"/>
              <a:ea typeface="PT Sans"/>
              <a:cs typeface="PT Sans"/>
              <a:sym typeface="PT Sans"/>
            </a:endParaRPr>
          </a:p>
        </p:txBody>
      </p:sp>
      <p:sp>
        <p:nvSpPr>
          <p:cNvPr id="442" name="Google Shape;442;g2deebfb2daa_3_3048:notes"/>
          <p:cNvSpPr txBox="1">
            <a:spLocks noGrp="1"/>
          </p:cNvSpPr>
          <p:nvPr>
            <p:ph type="sldNum" idx="12"/>
          </p:nvPr>
        </p:nvSpPr>
        <p:spPr>
          <a:xfrm>
            <a:off x="3850443" y="9428571"/>
            <a:ext cx="2945700" cy="4980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DE"/>
              <a:t>33</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2deebfb2daa_3_3097:notes"/>
          <p:cNvSpPr>
            <a:spLocks noGrp="1" noRot="1" noChangeAspect="1"/>
          </p:cNvSpPr>
          <p:nvPr>
            <p:ph type="sldImg" idx="2"/>
          </p:nvPr>
        </p:nvSpPr>
        <p:spPr>
          <a:xfrm>
            <a:off x="679768" y="1240828"/>
            <a:ext cx="5438100" cy="3350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3" name="Google Shape;453;g2deebfb2daa_3_3097:notes"/>
          <p:cNvSpPr txBox="1">
            <a:spLocks noGrp="1"/>
          </p:cNvSpPr>
          <p:nvPr>
            <p:ph type="body" idx="1"/>
          </p:nvPr>
        </p:nvSpPr>
        <p:spPr>
          <a:xfrm>
            <a:off x="679768" y="4777188"/>
            <a:ext cx="5438100" cy="39087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de-DE" sz="1200">
                <a:solidFill>
                  <a:schemeClr val="dk1"/>
                </a:solidFill>
                <a:latin typeface="PT Sans"/>
                <a:ea typeface="PT Sans"/>
                <a:cs typeface="PT Sans"/>
                <a:sym typeface="PT Sans"/>
              </a:rPr>
              <a:t>Fassen Sie kurz nochmals die wichtigsten Theorien und Punkte der Sitzung zusammen.</a:t>
            </a:r>
            <a:endParaRPr>
              <a:solidFill>
                <a:schemeClr val="dk1"/>
              </a:solidFill>
              <a:latin typeface="PT Sans"/>
              <a:ea typeface="PT Sans"/>
              <a:cs typeface="PT Sans"/>
              <a:sym typeface="PT Sans"/>
            </a:endParaRPr>
          </a:p>
        </p:txBody>
      </p:sp>
      <p:sp>
        <p:nvSpPr>
          <p:cNvPr id="454" name="Google Shape;454;g2deebfb2daa_3_3097:notes"/>
          <p:cNvSpPr txBox="1">
            <a:spLocks noGrp="1"/>
          </p:cNvSpPr>
          <p:nvPr>
            <p:ph type="sldNum" idx="12"/>
          </p:nvPr>
        </p:nvSpPr>
        <p:spPr>
          <a:xfrm>
            <a:off x="3850443" y="9428571"/>
            <a:ext cx="2945700" cy="4980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DE"/>
              <a:t>34</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2"/>
        <p:cNvGrpSpPr/>
        <p:nvPr/>
      </p:nvGrpSpPr>
      <p:grpSpPr>
        <a:xfrm>
          <a:off x="0" y="0"/>
          <a:ext cx="0" cy="0"/>
          <a:chOff x="0" y="0"/>
          <a:chExt cx="0" cy="0"/>
        </a:xfrm>
      </p:grpSpPr>
      <p:sp>
        <p:nvSpPr>
          <p:cNvPr id="463" name="Google Shape;463;g2deebfb2daa_3_3110:notes"/>
          <p:cNvSpPr>
            <a:spLocks noGrp="1" noRot="1" noChangeAspect="1"/>
          </p:cNvSpPr>
          <p:nvPr>
            <p:ph type="sldImg" idx="2"/>
          </p:nvPr>
        </p:nvSpPr>
        <p:spPr>
          <a:xfrm>
            <a:off x="679768" y="1240828"/>
            <a:ext cx="5438100" cy="3350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4" name="Google Shape;464;g2deebfb2daa_3_3110:notes"/>
          <p:cNvSpPr txBox="1">
            <a:spLocks noGrp="1"/>
          </p:cNvSpPr>
          <p:nvPr>
            <p:ph type="body" idx="1"/>
          </p:nvPr>
        </p:nvSpPr>
        <p:spPr>
          <a:xfrm>
            <a:off x="679768" y="4777188"/>
            <a:ext cx="5438100" cy="39087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100"/>
              <a:buNone/>
            </a:pPr>
            <a:r>
              <a:rPr lang="de-DE" sz="1200">
                <a:solidFill>
                  <a:schemeClr val="dk1"/>
                </a:solidFill>
                <a:latin typeface="PT Sans"/>
                <a:ea typeface="PT Sans"/>
                <a:cs typeface="PT Sans"/>
                <a:sym typeface="PT Sans"/>
              </a:rPr>
              <a:t>Beenden Sie die Unterrichtseinheit mit diesem Zitat, womit darauf angespielt werden soll, dass Zukunft nicht endgültig und bestimmt ist, sondern dynamisch und veränderlich durch unsere Mitgestaltung.</a:t>
            </a:r>
            <a:endParaRPr sz="1200">
              <a:solidFill>
                <a:schemeClr val="dk1"/>
              </a:solidFill>
              <a:latin typeface="PT Sans"/>
              <a:ea typeface="PT Sans"/>
              <a:cs typeface="PT Sans"/>
              <a:sym typeface="PT Sans"/>
            </a:endParaRPr>
          </a:p>
          <a:p>
            <a:pPr marL="0" lvl="0" indent="0" algn="l" rtl="0">
              <a:spcBef>
                <a:spcPts val="0"/>
              </a:spcBef>
              <a:spcAft>
                <a:spcPts val="0"/>
              </a:spcAft>
              <a:buSzPts val="1100"/>
              <a:buNone/>
            </a:pPr>
            <a:endParaRPr sz="1200">
              <a:solidFill>
                <a:schemeClr val="dk1"/>
              </a:solidFill>
              <a:latin typeface="PT Sans"/>
              <a:ea typeface="PT Sans"/>
              <a:cs typeface="PT Sans"/>
              <a:sym typeface="PT Sans"/>
            </a:endParaRPr>
          </a:p>
          <a:p>
            <a:pPr marL="0" lvl="0" indent="0" algn="l" rtl="0">
              <a:spcBef>
                <a:spcPts val="0"/>
              </a:spcBef>
              <a:spcAft>
                <a:spcPts val="0"/>
              </a:spcAft>
              <a:buSzPts val="1100"/>
              <a:buNone/>
            </a:pPr>
            <a:r>
              <a:rPr lang="de-DE" sz="1200">
                <a:solidFill>
                  <a:schemeClr val="dk1"/>
                </a:solidFill>
                <a:latin typeface="PT Sans"/>
                <a:ea typeface="PT Sans"/>
                <a:cs typeface="PT Sans"/>
                <a:sym typeface="PT Sans"/>
              </a:rPr>
              <a:t>Quelle:</a:t>
            </a:r>
            <a:endParaRPr sz="1200">
              <a:solidFill>
                <a:schemeClr val="dk1"/>
              </a:solidFill>
              <a:latin typeface="PT Sans"/>
              <a:ea typeface="PT Sans"/>
              <a:cs typeface="PT Sans"/>
              <a:sym typeface="PT Sans"/>
            </a:endParaRPr>
          </a:p>
          <a:p>
            <a:pPr marL="457200" lvl="0" indent="-304800" algn="l" rtl="0">
              <a:spcBef>
                <a:spcPts val="0"/>
              </a:spcBef>
              <a:spcAft>
                <a:spcPts val="0"/>
              </a:spcAft>
              <a:buClr>
                <a:schemeClr val="dk1"/>
              </a:buClr>
              <a:buSzPts val="1200"/>
              <a:buFont typeface="PT Sans"/>
              <a:buChar char="-"/>
            </a:pPr>
            <a:r>
              <a:rPr lang="de-DE" sz="1200">
                <a:solidFill>
                  <a:schemeClr val="dk1"/>
                </a:solidFill>
                <a:latin typeface="PT Sans"/>
                <a:ea typeface="PT Sans"/>
                <a:cs typeface="PT Sans"/>
                <a:sym typeface="PT Sans"/>
              </a:rPr>
              <a:t>https://www.researchgate.net/publication/335244766_What_Futures_Studies_Is_and_Is_Not</a:t>
            </a:r>
            <a:endParaRPr sz="1200">
              <a:solidFill>
                <a:schemeClr val="dk1"/>
              </a:solidFill>
              <a:latin typeface="PT Sans"/>
              <a:ea typeface="PT Sans"/>
              <a:cs typeface="PT Sans"/>
              <a:sym typeface="PT Sans"/>
            </a:endParaRPr>
          </a:p>
        </p:txBody>
      </p:sp>
      <p:sp>
        <p:nvSpPr>
          <p:cNvPr id="465" name="Google Shape;465;g2deebfb2daa_3_3110:notes"/>
          <p:cNvSpPr txBox="1">
            <a:spLocks noGrp="1"/>
          </p:cNvSpPr>
          <p:nvPr>
            <p:ph type="sldNum" idx="12"/>
          </p:nvPr>
        </p:nvSpPr>
        <p:spPr>
          <a:xfrm>
            <a:off x="3850443" y="9428571"/>
            <a:ext cx="2945700" cy="4980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DE"/>
              <a:t>35</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elfoli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PT Sans"/>
              <a:buNone/>
              <a:defRPr sz="6000">
                <a:latin typeface="PT Sans"/>
                <a:ea typeface="PT Sans"/>
                <a:cs typeface="PT Sans"/>
                <a:sym typeface="PT Sans"/>
              </a:defRPr>
            </a:lvl1pPr>
            <a:lvl2pPr lvl="1">
              <a:spcBef>
                <a:spcPts val="0"/>
              </a:spcBef>
              <a:spcAft>
                <a:spcPts val="0"/>
              </a:spcAft>
              <a:buSzPts val="1400"/>
              <a:buFont typeface="PT Sans"/>
              <a:buNone/>
              <a:defRPr>
                <a:latin typeface="PT Sans"/>
                <a:ea typeface="PT Sans"/>
                <a:cs typeface="PT Sans"/>
                <a:sym typeface="PT Sans"/>
              </a:defRPr>
            </a:lvl2pPr>
            <a:lvl3pPr lvl="2">
              <a:spcBef>
                <a:spcPts val="0"/>
              </a:spcBef>
              <a:spcAft>
                <a:spcPts val="0"/>
              </a:spcAft>
              <a:buSzPts val="1400"/>
              <a:buFont typeface="PT Sans"/>
              <a:buNone/>
              <a:defRPr>
                <a:latin typeface="PT Sans"/>
                <a:ea typeface="PT Sans"/>
                <a:cs typeface="PT Sans"/>
                <a:sym typeface="PT Sans"/>
              </a:defRPr>
            </a:lvl3pPr>
            <a:lvl4pPr lvl="3">
              <a:spcBef>
                <a:spcPts val="0"/>
              </a:spcBef>
              <a:spcAft>
                <a:spcPts val="0"/>
              </a:spcAft>
              <a:buSzPts val="1400"/>
              <a:buFont typeface="PT Sans"/>
              <a:buNone/>
              <a:defRPr>
                <a:latin typeface="PT Sans"/>
                <a:ea typeface="PT Sans"/>
                <a:cs typeface="PT Sans"/>
                <a:sym typeface="PT Sans"/>
              </a:defRPr>
            </a:lvl4pPr>
            <a:lvl5pPr lvl="4">
              <a:spcBef>
                <a:spcPts val="0"/>
              </a:spcBef>
              <a:spcAft>
                <a:spcPts val="0"/>
              </a:spcAft>
              <a:buSzPts val="1400"/>
              <a:buFont typeface="PT Sans"/>
              <a:buNone/>
              <a:defRPr>
                <a:latin typeface="PT Sans"/>
                <a:ea typeface="PT Sans"/>
                <a:cs typeface="PT Sans"/>
                <a:sym typeface="PT Sans"/>
              </a:defRPr>
            </a:lvl5pPr>
            <a:lvl6pPr lvl="5">
              <a:spcBef>
                <a:spcPts val="0"/>
              </a:spcBef>
              <a:spcAft>
                <a:spcPts val="0"/>
              </a:spcAft>
              <a:buSzPts val="1400"/>
              <a:buFont typeface="PT Sans"/>
              <a:buNone/>
              <a:defRPr>
                <a:latin typeface="PT Sans"/>
                <a:ea typeface="PT Sans"/>
                <a:cs typeface="PT Sans"/>
                <a:sym typeface="PT Sans"/>
              </a:defRPr>
            </a:lvl6pPr>
            <a:lvl7pPr lvl="6">
              <a:spcBef>
                <a:spcPts val="0"/>
              </a:spcBef>
              <a:spcAft>
                <a:spcPts val="0"/>
              </a:spcAft>
              <a:buSzPts val="1400"/>
              <a:buFont typeface="PT Sans"/>
              <a:buNone/>
              <a:defRPr>
                <a:latin typeface="PT Sans"/>
                <a:ea typeface="PT Sans"/>
                <a:cs typeface="PT Sans"/>
                <a:sym typeface="PT Sans"/>
              </a:defRPr>
            </a:lvl7pPr>
            <a:lvl8pPr lvl="7">
              <a:spcBef>
                <a:spcPts val="0"/>
              </a:spcBef>
              <a:spcAft>
                <a:spcPts val="0"/>
              </a:spcAft>
              <a:buSzPts val="1400"/>
              <a:buFont typeface="PT Sans"/>
              <a:buNone/>
              <a:defRPr>
                <a:latin typeface="PT Sans"/>
                <a:ea typeface="PT Sans"/>
                <a:cs typeface="PT Sans"/>
                <a:sym typeface="PT Sans"/>
              </a:defRPr>
            </a:lvl8pPr>
            <a:lvl9pPr lvl="8">
              <a:spcBef>
                <a:spcPts val="0"/>
              </a:spcBef>
              <a:spcAft>
                <a:spcPts val="0"/>
              </a:spcAft>
              <a:buSzPts val="1400"/>
              <a:buFont typeface="PT Sans"/>
              <a:buNone/>
              <a:defRPr>
                <a:latin typeface="PT Sans"/>
                <a:ea typeface="PT Sans"/>
                <a:cs typeface="PT Sans"/>
                <a:sym typeface="PT Sans"/>
              </a:defRPr>
            </a:lvl9pPr>
          </a:lstStyle>
          <a:p>
            <a:endParaRPr/>
          </a:p>
        </p:txBody>
      </p:sp>
      <p:sp>
        <p:nvSpPr>
          <p:cNvPr id="13" name="Google Shape;13;p2"/>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Font typeface="PT Sans"/>
              <a:buNone/>
              <a:defRPr sz="2400">
                <a:latin typeface="PT Sans"/>
                <a:ea typeface="PT Sans"/>
                <a:cs typeface="PT Sans"/>
                <a:sym typeface="PT Sans"/>
              </a:defRPr>
            </a:lvl1pPr>
            <a:lvl2pPr lvl="1" algn="ctr">
              <a:lnSpc>
                <a:spcPct val="90000"/>
              </a:lnSpc>
              <a:spcBef>
                <a:spcPts val="500"/>
              </a:spcBef>
              <a:spcAft>
                <a:spcPts val="0"/>
              </a:spcAft>
              <a:buClr>
                <a:schemeClr val="dk1"/>
              </a:buClr>
              <a:buSzPts val="2000"/>
              <a:buFont typeface="PT Sans"/>
              <a:buNone/>
              <a:defRPr sz="2000">
                <a:latin typeface="PT Sans"/>
                <a:ea typeface="PT Sans"/>
                <a:cs typeface="PT Sans"/>
                <a:sym typeface="PT Sans"/>
              </a:defRPr>
            </a:lvl2pPr>
            <a:lvl3pPr lvl="2" algn="ctr">
              <a:lnSpc>
                <a:spcPct val="90000"/>
              </a:lnSpc>
              <a:spcBef>
                <a:spcPts val="500"/>
              </a:spcBef>
              <a:spcAft>
                <a:spcPts val="0"/>
              </a:spcAft>
              <a:buClr>
                <a:schemeClr val="dk1"/>
              </a:buClr>
              <a:buSzPts val="1800"/>
              <a:buFont typeface="PT Sans"/>
              <a:buNone/>
              <a:defRPr sz="1800">
                <a:latin typeface="PT Sans"/>
                <a:ea typeface="PT Sans"/>
                <a:cs typeface="PT Sans"/>
                <a:sym typeface="PT Sans"/>
              </a:defRPr>
            </a:lvl3pPr>
            <a:lvl4pPr lvl="3" algn="ctr">
              <a:lnSpc>
                <a:spcPct val="90000"/>
              </a:lnSpc>
              <a:spcBef>
                <a:spcPts val="500"/>
              </a:spcBef>
              <a:spcAft>
                <a:spcPts val="0"/>
              </a:spcAft>
              <a:buClr>
                <a:schemeClr val="dk1"/>
              </a:buClr>
              <a:buSzPts val="1600"/>
              <a:buFont typeface="PT Sans"/>
              <a:buNone/>
              <a:defRPr sz="1600">
                <a:latin typeface="PT Sans"/>
                <a:ea typeface="PT Sans"/>
                <a:cs typeface="PT Sans"/>
                <a:sym typeface="PT Sans"/>
              </a:defRPr>
            </a:lvl4pPr>
            <a:lvl5pPr lvl="4" algn="ctr">
              <a:lnSpc>
                <a:spcPct val="90000"/>
              </a:lnSpc>
              <a:spcBef>
                <a:spcPts val="500"/>
              </a:spcBef>
              <a:spcAft>
                <a:spcPts val="0"/>
              </a:spcAft>
              <a:buClr>
                <a:schemeClr val="dk1"/>
              </a:buClr>
              <a:buSzPts val="1600"/>
              <a:buFont typeface="PT Sans"/>
              <a:buNone/>
              <a:defRPr sz="1600">
                <a:latin typeface="PT Sans"/>
                <a:ea typeface="PT Sans"/>
                <a:cs typeface="PT Sans"/>
                <a:sym typeface="PT Sans"/>
              </a:defRPr>
            </a:lvl5pPr>
            <a:lvl6pPr lvl="5" algn="ctr">
              <a:lnSpc>
                <a:spcPct val="90000"/>
              </a:lnSpc>
              <a:spcBef>
                <a:spcPts val="500"/>
              </a:spcBef>
              <a:spcAft>
                <a:spcPts val="0"/>
              </a:spcAft>
              <a:buClr>
                <a:schemeClr val="dk1"/>
              </a:buClr>
              <a:buSzPts val="1600"/>
              <a:buFont typeface="PT Sans"/>
              <a:buNone/>
              <a:defRPr sz="1600">
                <a:latin typeface="PT Sans"/>
                <a:ea typeface="PT Sans"/>
                <a:cs typeface="PT Sans"/>
                <a:sym typeface="PT Sans"/>
              </a:defRPr>
            </a:lvl6pPr>
            <a:lvl7pPr lvl="6" algn="ctr">
              <a:lnSpc>
                <a:spcPct val="90000"/>
              </a:lnSpc>
              <a:spcBef>
                <a:spcPts val="500"/>
              </a:spcBef>
              <a:spcAft>
                <a:spcPts val="0"/>
              </a:spcAft>
              <a:buClr>
                <a:schemeClr val="dk1"/>
              </a:buClr>
              <a:buSzPts val="1600"/>
              <a:buFont typeface="PT Sans"/>
              <a:buNone/>
              <a:defRPr sz="1600">
                <a:latin typeface="PT Sans"/>
                <a:ea typeface="PT Sans"/>
                <a:cs typeface="PT Sans"/>
                <a:sym typeface="PT Sans"/>
              </a:defRPr>
            </a:lvl7pPr>
            <a:lvl8pPr lvl="7" algn="ctr">
              <a:lnSpc>
                <a:spcPct val="90000"/>
              </a:lnSpc>
              <a:spcBef>
                <a:spcPts val="500"/>
              </a:spcBef>
              <a:spcAft>
                <a:spcPts val="0"/>
              </a:spcAft>
              <a:buClr>
                <a:schemeClr val="dk1"/>
              </a:buClr>
              <a:buSzPts val="1600"/>
              <a:buFont typeface="PT Sans"/>
              <a:buNone/>
              <a:defRPr sz="1600">
                <a:latin typeface="PT Sans"/>
                <a:ea typeface="PT Sans"/>
                <a:cs typeface="PT Sans"/>
                <a:sym typeface="PT Sans"/>
              </a:defRPr>
            </a:lvl8pPr>
            <a:lvl9pPr lvl="8" algn="ctr">
              <a:lnSpc>
                <a:spcPct val="90000"/>
              </a:lnSpc>
              <a:spcBef>
                <a:spcPts val="500"/>
              </a:spcBef>
              <a:spcAft>
                <a:spcPts val="0"/>
              </a:spcAft>
              <a:buClr>
                <a:schemeClr val="dk1"/>
              </a:buClr>
              <a:buSzPts val="1600"/>
              <a:buFont typeface="PT Sans"/>
              <a:buNone/>
              <a:defRPr sz="1600">
                <a:latin typeface="PT Sans"/>
                <a:ea typeface="PT Sans"/>
                <a:cs typeface="PT Sans"/>
                <a:sym typeface="PT Sans"/>
              </a:defRPr>
            </a:lvl9pPr>
          </a:lstStyle>
          <a:p>
            <a:endParaRPr/>
          </a:p>
        </p:txBody>
      </p:sp>
      <p:sp>
        <p:nvSpPr>
          <p:cNvPr id="14" name="Google Shape;14;p2"/>
          <p:cNvSpPr txBox="1">
            <a:spLocks noGrp="1"/>
          </p:cNvSpPr>
          <p:nvPr>
            <p:ph type="sldNum" idx="12"/>
          </p:nvPr>
        </p:nvSpPr>
        <p:spPr>
          <a:xfrm>
            <a:off x="301800" y="6495150"/>
            <a:ext cx="2743200" cy="365100"/>
          </a:xfrm>
          <a:prstGeom prst="rect">
            <a:avLst/>
          </a:prstGeom>
          <a:noFill/>
          <a:ln>
            <a:noFill/>
          </a:ln>
        </p:spPr>
        <p:txBody>
          <a:bodyPr spcFirstLastPara="1" wrap="square" lIns="91425" tIns="45700" rIns="91425" bIns="45700" anchor="ctr" anchorCtr="0">
            <a:noAutofit/>
          </a:bodyPr>
          <a:lstStyle>
            <a:lvl1pPr marL="0" lvl="0" indent="0" rtl="0">
              <a:spcBef>
                <a:spcPts val="0"/>
              </a:spcBef>
              <a:buNone/>
              <a:defRPr/>
            </a:lvl1pPr>
            <a:lvl2pPr marL="0" lvl="1" indent="0" rtl="0">
              <a:spcBef>
                <a:spcPts val="0"/>
              </a:spcBef>
              <a:buNone/>
              <a:defRPr/>
            </a:lvl2pPr>
            <a:lvl3pPr marL="0" lvl="2" indent="0" rtl="0">
              <a:spcBef>
                <a:spcPts val="0"/>
              </a:spcBef>
              <a:buNone/>
              <a:defRPr/>
            </a:lvl3pPr>
            <a:lvl4pPr marL="0" lvl="3" indent="0" rtl="0">
              <a:spcBef>
                <a:spcPts val="0"/>
              </a:spcBef>
              <a:buNone/>
              <a:defRPr/>
            </a:lvl4pPr>
            <a:lvl5pPr marL="0" lvl="4" indent="0" rtl="0">
              <a:spcBef>
                <a:spcPts val="0"/>
              </a:spcBef>
              <a:buNone/>
              <a:defRPr/>
            </a:lvl5pPr>
            <a:lvl6pPr marL="0" lvl="5" indent="0" rtl="0">
              <a:spcBef>
                <a:spcPts val="0"/>
              </a:spcBef>
              <a:buNone/>
              <a:defRPr/>
            </a:lvl6pPr>
            <a:lvl7pPr marL="0" lvl="6" indent="0" rtl="0">
              <a:spcBef>
                <a:spcPts val="0"/>
              </a:spcBef>
              <a:buNone/>
              <a:defRPr/>
            </a:lvl7pPr>
            <a:lvl8pPr marL="0" lvl="7" indent="0" rtl="0">
              <a:spcBef>
                <a:spcPts val="0"/>
              </a:spcBef>
              <a:buNone/>
              <a:defRPr/>
            </a:lvl8pPr>
            <a:lvl9pPr marL="0" lvl="8" indent="0" rtl="0">
              <a:spcBef>
                <a:spcPts val="0"/>
              </a:spcBef>
              <a:buNone/>
              <a:defRPr/>
            </a:lvl9pPr>
          </a:lstStyle>
          <a:p>
            <a:pPr marL="0" lvl="0" indent="0" algn="l"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el und Inhalt" type="obj">
  <p:cSld name="OBJECT">
    <p:spTree>
      <p:nvGrpSpPr>
        <p:cNvPr id="1" name="Shape 15"/>
        <p:cNvGrpSpPr/>
        <p:nvPr/>
      </p:nvGrpSpPr>
      <p:grpSpPr>
        <a:xfrm>
          <a:off x="0" y="0"/>
          <a:ext cx="0" cy="0"/>
          <a:chOff x="0" y="0"/>
          <a:chExt cx="0" cy="0"/>
        </a:xfrm>
      </p:grpSpPr>
      <p:sp>
        <p:nvSpPr>
          <p:cNvPr id="16" name="Google Shape;16;p3"/>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Font typeface="PT Sans"/>
              <a:buNone/>
              <a:defRPr>
                <a:latin typeface="PT Sans"/>
                <a:ea typeface="PT Sans"/>
                <a:cs typeface="PT Sans"/>
                <a:sym typeface="PT Sans"/>
              </a:defRPr>
            </a:lvl1pPr>
            <a:lvl2pPr lvl="1">
              <a:spcBef>
                <a:spcPts val="0"/>
              </a:spcBef>
              <a:spcAft>
                <a:spcPts val="0"/>
              </a:spcAft>
              <a:buSzPts val="1400"/>
              <a:buFont typeface="PT Sans"/>
              <a:buNone/>
              <a:defRPr>
                <a:latin typeface="PT Sans"/>
                <a:ea typeface="PT Sans"/>
                <a:cs typeface="PT Sans"/>
                <a:sym typeface="PT Sans"/>
              </a:defRPr>
            </a:lvl2pPr>
            <a:lvl3pPr lvl="2">
              <a:spcBef>
                <a:spcPts val="0"/>
              </a:spcBef>
              <a:spcAft>
                <a:spcPts val="0"/>
              </a:spcAft>
              <a:buSzPts val="1400"/>
              <a:buFont typeface="PT Sans"/>
              <a:buNone/>
              <a:defRPr>
                <a:latin typeface="PT Sans"/>
                <a:ea typeface="PT Sans"/>
                <a:cs typeface="PT Sans"/>
                <a:sym typeface="PT Sans"/>
              </a:defRPr>
            </a:lvl3pPr>
            <a:lvl4pPr lvl="3">
              <a:spcBef>
                <a:spcPts val="0"/>
              </a:spcBef>
              <a:spcAft>
                <a:spcPts val="0"/>
              </a:spcAft>
              <a:buSzPts val="1400"/>
              <a:buFont typeface="PT Sans"/>
              <a:buNone/>
              <a:defRPr>
                <a:latin typeface="PT Sans"/>
                <a:ea typeface="PT Sans"/>
                <a:cs typeface="PT Sans"/>
                <a:sym typeface="PT Sans"/>
              </a:defRPr>
            </a:lvl4pPr>
            <a:lvl5pPr lvl="4">
              <a:spcBef>
                <a:spcPts val="0"/>
              </a:spcBef>
              <a:spcAft>
                <a:spcPts val="0"/>
              </a:spcAft>
              <a:buSzPts val="1400"/>
              <a:buFont typeface="PT Sans"/>
              <a:buNone/>
              <a:defRPr>
                <a:latin typeface="PT Sans"/>
                <a:ea typeface="PT Sans"/>
                <a:cs typeface="PT Sans"/>
                <a:sym typeface="PT Sans"/>
              </a:defRPr>
            </a:lvl5pPr>
            <a:lvl6pPr lvl="5">
              <a:spcBef>
                <a:spcPts val="0"/>
              </a:spcBef>
              <a:spcAft>
                <a:spcPts val="0"/>
              </a:spcAft>
              <a:buSzPts val="1400"/>
              <a:buFont typeface="PT Sans"/>
              <a:buNone/>
              <a:defRPr>
                <a:latin typeface="PT Sans"/>
                <a:ea typeface="PT Sans"/>
                <a:cs typeface="PT Sans"/>
                <a:sym typeface="PT Sans"/>
              </a:defRPr>
            </a:lvl6pPr>
            <a:lvl7pPr lvl="6">
              <a:spcBef>
                <a:spcPts val="0"/>
              </a:spcBef>
              <a:spcAft>
                <a:spcPts val="0"/>
              </a:spcAft>
              <a:buSzPts val="1400"/>
              <a:buFont typeface="PT Sans"/>
              <a:buNone/>
              <a:defRPr>
                <a:latin typeface="PT Sans"/>
                <a:ea typeface="PT Sans"/>
                <a:cs typeface="PT Sans"/>
                <a:sym typeface="PT Sans"/>
              </a:defRPr>
            </a:lvl7pPr>
            <a:lvl8pPr lvl="7">
              <a:spcBef>
                <a:spcPts val="0"/>
              </a:spcBef>
              <a:spcAft>
                <a:spcPts val="0"/>
              </a:spcAft>
              <a:buSzPts val="1400"/>
              <a:buFont typeface="PT Sans"/>
              <a:buNone/>
              <a:defRPr>
                <a:latin typeface="PT Sans"/>
                <a:ea typeface="PT Sans"/>
                <a:cs typeface="PT Sans"/>
                <a:sym typeface="PT Sans"/>
              </a:defRPr>
            </a:lvl8pPr>
            <a:lvl9pPr lvl="8">
              <a:spcBef>
                <a:spcPts val="0"/>
              </a:spcBef>
              <a:spcAft>
                <a:spcPts val="0"/>
              </a:spcAft>
              <a:buSzPts val="1400"/>
              <a:buFont typeface="PT Sans"/>
              <a:buNone/>
              <a:defRPr>
                <a:latin typeface="PT Sans"/>
                <a:ea typeface="PT Sans"/>
                <a:cs typeface="PT Sans"/>
                <a:sym typeface="PT Sans"/>
              </a:defRPr>
            </a:lvl9pPr>
          </a:lstStyle>
          <a:p>
            <a:endParaRPr/>
          </a:p>
        </p:txBody>
      </p:sp>
      <p:sp>
        <p:nvSpPr>
          <p:cNvPr id="17" name="Google Shape;17;p3"/>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Font typeface="PT Sans"/>
              <a:buChar char="•"/>
              <a:defRPr>
                <a:latin typeface="PT Sans"/>
                <a:ea typeface="PT Sans"/>
                <a:cs typeface="PT Sans"/>
                <a:sym typeface="PT Sans"/>
              </a:defRPr>
            </a:lvl1pPr>
            <a:lvl2pPr marL="914400" lvl="1" indent="-342900" algn="l">
              <a:lnSpc>
                <a:spcPct val="90000"/>
              </a:lnSpc>
              <a:spcBef>
                <a:spcPts val="500"/>
              </a:spcBef>
              <a:spcAft>
                <a:spcPts val="0"/>
              </a:spcAft>
              <a:buClr>
                <a:schemeClr val="dk1"/>
              </a:buClr>
              <a:buSzPts val="1800"/>
              <a:buFont typeface="PT Sans"/>
              <a:buChar char="•"/>
              <a:defRPr>
                <a:latin typeface="PT Sans"/>
                <a:ea typeface="PT Sans"/>
                <a:cs typeface="PT Sans"/>
                <a:sym typeface="PT Sans"/>
              </a:defRPr>
            </a:lvl2pPr>
            <a:lvl3pPr marL="1371600" lvl="2" indent="-342900" algn="l">
              <a:lnSpc>
                <a:spcPct val="90000"/>
              </a:lnSpc>
              <a:spcBef>
                <a:spcPts val="500"/>
              </a:spcBef>
              <a:spcAft>
                <a:spcPts val="0"/>
              </a:spcAft>
              <a:buClr>
                <a:schemeClr val="dk1"/>
              </a:buClr>
              <a:buSzPts val="1800"/>
              <a:buFont typeface="PT Sans"/>
              <a:buChar char="•"/>
              <a:defRPr>
                <a:latin typeface="PT Sans"/>
                <a:ea typeface="PT Sans"/>
                <a:cs typeface="PT Sans"/>
                <a:sym typeface="PT Sans"/>
              </a:defRPr>
            </a:lvl3pPr>
            <a:lvl4pPr marL="1828800" lvl="3" indent="-342900" algn="l">
              <a:lnSpc>
                <a:spcPct val="90000"/>
              </a:lnSpc>
              <a:spcBef>
                <a:spcPts val="500"/>
              </a:spcBef>
              <a:spcAft>
                <a:spcPts val="0"/>
              </a:spcAft>
              <a:buClr>
                <a:schemeClr val="dk1"/>
              </a:buClr>
              <a:buSzPts val="1800"/>
              <a:buFont typeface="PT Sans"/>
              <a:buChar char="•"/>
              <a:defRPr>
                <a:latin typeface="PT Sans"/>
                <a:ea typeface="PT Sans"/>
                <a:cs typeface="PT Sans"/>
                <a:sym typeface="PT Sans"/>
              </a:defRPr>
            </a:lvl4pPr>
            <a:lvl5pPr marL="2286000" lvl="4" indent="-342900" algn="l">
              <a:lnSpc>
                <a:spcPct val="90000"/>
              </a:lnSpc>
              <a:spcBef>
                <a:spcPts val="500"/>
              </a:spcBef>
              <a:spcAft>
                <a:spcPts val="0"/>
              </a:spcAft>
              <a:buClr>
                <a:schemeClr val="dk1"/>
              </a:buClr>
              <a:buSzPts val="1800"/>
              <a:buFont typeface="PT Sans"/>
              <a:buChar char="•"/>
              <a:defRPr>
                <a:latin typeface="PT Sans"/>
                <a:ea typeface="PT Sans"/>
                <a:cs typeface="PT Sans"/>
                <a:sym typeface="PT Sans"/>
              </a:defRPr>
            </a:lvl5pPr>
            <a:lvl6pPr marL="2743200" lvl="5" indent="-342900" algn="l">
              <a:lnSpc>
                <a:spcPct val="90000"/>
              </a:lnSpc>
              <a:spcBef>
                <a:spcPts val="500"/>
              </a:spcBef>
              <a:spcAft>
                <a:spcPts val="0"/>
              </a:spcAft>
              <a:buClr>
                <a:schemeClr val="dk1"/>
              </a:buClr>
              <a:buSzPts val="1800"/>
              <a:buFont typeface="PT Sans"/>
              <a:buChar char="•"/>
              <a:defRPr>
                <a:latin typeface="PT Sans"/>
                <a:ea typeface="PT Sans"/>
                <a:cs typeface="PT Sans"/>
                <a:sym typeface="PT Sans"/>
              </a:defRPr>
            </a:lvl6pPr>
            <a:lvl7pPr marL="3200400" lvl="6" indent="-342900" algn="l">
              <a:lnSpc>
                <a:spcPct val="90000"/>
              </a:lnSpc>
              <a:spcBef>
                <a:spcPts val="500"/>
              </a:spcBef>
              <a:spcAft>
                <a:spcPts val="0"/>
              </a:spcAft>
              <a:buClr>
                <a:schemeClr val="dk1"/>
              </a:buClr>
              <a:buSzPts val="1800"/>
              <a:buFont typeface="PT Sans"/>
              <a:buChar char="•"/>
              <a:defRPr>
                <a:latin typeface="PT Sans"/>
                <a:ea typeface="PT Sans"/>
                <a:cs typeface="PT Sans"/>
                <a:sym typeface="PT Sans"/>
              </a:defRPr>
            </a:lvl7pPr>
            <a:lvl8pPr marL="3657600" lvl="7" indent="-342900" algn="l">
              <a:lnSpc>
                <a:spcPct val="90000"/>
              </a:lnSpc>
              <a:spcBef>
                <a:spcPts val="500"/>
              </a:spcBef>
              <a:spcAft>
                <a:spcPts val="0"/>
              </a:spcAft>
              <a:buClr>
                <a:schemeClr val="dk1"/>
              </a:buClr>
              <a:buSzPts val="1800"/>
              <a:buFont typeface="PT Sans"/>
              <a:buChar char="•"/>
              <a:defRPr>
                <a:latin typeface="PT Sans"/>
                <a:ea typeface="PT Sans"/>
                <a:cs typeface="PT Sans"/>
                <a:sym typeface="PT Sans"/>
              </a:defRPr>
            </a:lvl8pPr>
            <a:lvl9pPr marL="4114800" lvl="8" indent="-342900" algn="l">
              <a:lnSpc>
                <a:spcPct val="90000"/>
              </a:lnSpc>
              <a:spcBef>
                <a:spcPts val="500"/>
              </a:spcBef>
              <a:spcAft>
                <a:spcPts val="0"/>
              </a:spcAft>
              <a:buClr>
                <a:schemeClr val="dk1"/>
              </a:buClr>
              <a:buSzPts val="1800"/>
              <a:buFont typeface="PT Sans"/>
              <a:buChar char="•"/>
              <a:defRPr>
                <a:latin typeface="PT Sans"/>
                <a:ea typeface="PT Sans"/>
                <a:cs typeface="PT Sans"/>
                <a:sym typeface="PT Sans"/>
              </a:defRPr>
            </a:lvl9pPr>
          </a:lstStyle>
          <a:p>
            <a:endParaRPr/>
          </a:p>
        </p:txBody>
      </p:sp>
      <p:sp>
        <p:nvSpPr>
          <p:cNvPr id="18" name="Google Shape;18;p3"/>
          <p:cNvSpPr txBox="1">
            <a:spLocks noGrp="1"/>
          </p:cNvSpPr>
          <p:nvPr>
            <p:ph type="sldNum" idx="12"/>
          </p:nvPr>
        </p:nvSpPr>
        <p:spPr>
          <a:xfrm>
            <a:off x="301800" y="6495150"/>
            <a:ext cx="2743200" cy="365100"/>
          </a:xfrm>
          <a:prstGeom prst="rect">
            <a:avLst/>
          </a:prstGeom>
          <a:noFill/>
          <a:ln>
            <a:noFill/>
          </a:ln>
        </p:spPr>
        <p:txBody>
          <a:bodyPr spcFirstLastPara="1" wrap="square" lIns="91425" tIns="45700" rIns="91425" bIns="45700" anchor="ctr" anchorCtr="0">
            <a:noAutofit/>
          </a:bodyPr>
          <a:lstStyle>
            <a:lvl1pPr marL="0" lvl="0" indent="0">
              <a:spcBef>
                <a:spcPts val="0"/>
              </a:spcBef>
              <a:buNone/>
              <a:defRPr/>
            </a:lvl1pPr>
            <a:lvl2pPr marL="0" lvl="1" indent="0">
              <a:spcBef>
                <a:spcPts val="0"/>
              </a:spcBef>
              <a:buNone/>
              <a:defRPr/>
            </a:lvl2pPr>
            <a:lvl3pPr marL="0" lvl="2" indent="0">
              <a:spcBef>
                <a:spcPts val="0"/>
              </a:spcBef>
              <a:buNone/>
              <a:defRPr/>
            </a:lvl3pPr>
            <a:lvl4pPr marL="0" lvl="3" indent="0">
              <a:spcBef>
                <a:spcPts val="0"/>
              </a:spcBef>
              <a:buNone/>
              <a:defRPr/>
            </a:lvl4pPr>
            <a:lvl5pPr marL="0" lvl="4" indent="0">
              <a:spcBef>
                <a:spcPts val="0"/>
              </a:spcBef>
              <a:buNone/>
              <a:defRPr/>
            </a:lvl5pPr>
            <a:lvl6pPr marL="0" lvl="5" indent="0">
              <a:spcBef>
                <a:spcPts val="0"/>
              </a:spcBef>
              <a:buNone/>
              <a:defRPr/>
            </a:lvl6pPr>
            <a:lvl7pPr marL="0" lvl="6" indent="0">
              <a:spcBef>
                <a:spcPts val="0"/>
              </a:spcBef>
              <a:buNone/>
              <a:defRPr/>
            </a:lvl7pPr>
            <a:lvl8pPr marL="0" lvl="7" indent="0">
              <a:spcBef>
                <a:spcPts val="0"/>
              </a:spcBef>
              <a:buNone/>
              <a:defRPr/>
            </a:lvl8pPr>
            <a:lvl9pPr marL="0" lvl="8" indent="0">
              <a:spcBef>
                <a:spcPts val="0"/>
              </a:spcBef>
              <a:buNone/>
              <a:defRPr/>
            </a:lvl9pPr>
          </a:lstStyle>
          <a:p>
            <a:pPr marL="0" lvl="0" indent="0" algn="l"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Abschnitts-&#10;überschrift" type="secHead">
  <p:cSld name="SECTION_HEADER">
    <p:spTree>
      <p:nvGrpSpPr>
        <p:cNvPr id="1" name="Shape 19"/>
        <p:cNvGrpSpPr/>
        <p:nvPr/>
      </p:nvGrpSpPr>
      <p:grpSpPr>
        <a:xfrm>
          <a:off x="0" y="0"/>
          <a:ext cx="0" cy="0"/>
          <a:chOff x="0" y="0"/>
          <a:chExt cx="0" cy="0"/>
        </a:xfrm>
      </p:grpSpPr>
      <p:sp>
        <p:nvSpPr>
          <p:cNvPr id="20" name="Google Shape;20;p4"/>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PT Sans"/>
              <a:buNone/>
              <a:defRPr sz="6000">
                <a:latin typeface="PT Sans"/>
                <a:ea typeface="PT Sans"/>
                <a:cs typeface="PT Sans"/>
                <a:sym typeface="PT Sans"/>
              </a:defRPr>
            </a:lvl1pPr>
            <a:lvl2pPr lvl="1">
              <a:spcBef>
                <a:spcPts val="0"/>
              </a:spcBef>
              <a:spcAft>
                <a:spcPts val="0"/>
              </a:spcAft>
              <a:buSzPts val="1400"/>
              <a:buFont typeface="PT Sans"/>
              <a:buNone/>
              <a:defRPr>
                <a:latin typeface="PT Sans"/>
                <a:ea typeface="PT Sans"/>
                <a:cs typeface="PT Sans"/>
                <a:sym typeface="PT Sans"/>
              </a:defRPr>
            </a:lvl2pPr>
            <a:lvl3pPr lvl="2">
              <a:spcBef>
                <a:spcPts val="0"/>
              </a:spcBef>
              <a:spcAft>
                <a:spcPts val="0"/>
              </a:spcAft>
              <a:buSzPts val="1400"/>
              <a:buFont typeface="PT Sans"/>
              <a:buNone/>
              <a:defRPr>
                <a:latin typeface="PT Sans"/>
                <a:ea typeface="PT Sans"/>
                <a:cs typeface="PT Sans"/>
                <a:sym typeface="PT Sans"/>
              </a:defRPr>
            </a:lvl3pPr>
            <a:lvl4pPr lvl="3">
              <a:spcBef>
                <a:spcPts val="0"/>
              </a:spcBef>
              <a:spcAft>
                <a:spcPts val="0"/>
              </a:spcAft>
              <a:buSzPts val="1400"/>
              <a:buFont typeface="PT Sans"/>
              <a:buNone/>
              <a:defRPr>
                <a:latin typeface="PT Sans"/>
                <a:ea typeface="PT Sans"/>
                <a:cs typeface="PT Sans"/>
                <a:sym typeface="PT Sans"/>
              </a:defRPr>
            </a:lvl4pPr>
            <a:lvl5pPr lvl="4">
              <a:spcBef>
                <a:spcPts val="0"/>
              </a:spcBef>
              <a:spcAft>
                <a:spcPts val="0"/>
              </a:spcAft>
              <a:buSzPts val="1400"/>
              <a:buFont typeface="PT Sans"/>
              <a:buNone/>
              <a:defRPr>
                <a:latin typeface="PT Sans"/>
                <a:ea typeface="PT Sans"/>
                <a:cs typeface="PT Sans"/>
                <a:sym typeface="PT Sans"/>
              </a:defRPr>
            </a:lvl5pPr>
            <a:lvl6pPr lvl="5">
              <a:spcBef>
                <a:spcPts val="0"/>
              </a:spcBef>
              <a:spcAft>
                <a:spcPts val="0"/>
              </a:spcAft>
              <a:buSzPts val="1400"/>
              <a:buFont typeface="PT Sans"/>
              <a:buNone/>
              <a:defRPr>
                <a:latin typeface="PT Sans"/>
                <a:ea typeface="PT Sans"/>
                <a:cs typeface="PT Sans"/>
                <a:sym typeface="PT Sans"/>
              </a:defRPr>
            </a:lvl6pPr>
            <a:lvl7pPr lvl="6">
              <a:spcBef>
                <a:spcPts val="0"/>
              </a:spcBef>
              <a:spcAft>
                <a:spcPts val="0"/>
              </a:spcAft>
              <a:buSzPts val="1400"/>
              <a:buFont typeface="PT Sans"/>
              <a:buNone/>
              <a:defRPr>
                <a:latin typeface="PT Sans"/>
                <a:ea typeface="PT Sans"/>
                <a:cs typeface="PT Sans"/>
                <a:sym typeface="PT Sans"/>
              </a:defRPr>
            </a:lvl7pPr>
            <a:lvl8pPr lvl="7">
              <a:spcBef>
                <a:spcPts val="0"/>
              </a:spcBef>
              <a:spcAft>
                <a:spcPts val="0"/>
              </a:spcAft>
              <a:buSzPts val="1400"/>
              <a:buFont typeface="PT Sans"/>
              <a:buNone/>
              <a:defRPr>
                <a:latin typeface="PT Sans"/>
                <a:ea typeface="PT Sans"/>
                <a:cs typeface="PT Sans"/>
                <a:sym typeface="PT Sans"/>
              </a:defRPr>
            </a:lvl8pPr>
            <a:lvl9pPr lvl="8">
              <a:spcBef>
                <a:spcPts val="0"/>
              </a:spcBef>
              <a:spcAft>
                <a:spcPts val="0"/>
              </a:spcAft>
              <a:buSzPts val="1400"/>
              <a:buFont typeface="PT Sans"/>
              <a:buNone/>
              <a:defRPr>
                <a:latin typeface="PT Sans"/>
                <a:ea typeface="PT Sans"/>
                <a:cs typeface="PT Sans"/>
                <a:sym typeface="PT Sans"/>
              </a:defRPr>
            </a:lvl9pPr>
          </a:lstStyle>
          <a:p>
            <a:endParaRPr/>
          </a:p>
        </p:txBody>
      </p:sp>
      <p:sp>
        <p:nvSpPr>
          <p:cNvPr id="21" name="Google Shape;21;p4"/>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Font typeface="PT Sans"/>
              <a:buNone/>
              <a:defRPr sz="2400">
                <a:solidFill>
                  <a:srgbClr val="888888"/>
                </a:solidFill>
                <a:latin typeface="PT Sans"/>
                <a:ea typeface="PT Sans"/>
                <a:cs typeface="PT Sans"/>
                <a:sym typeface="PT Sans"/>
              </a:defRPr>
            </a:lvl1pPr>
            <a:lvl2pPr marL="914400" lvl="1" indent="-228600" algn="l">
              <a:lnSpc>
                <a:spcPct val="90000"/>
              </a:lnSpc>
              <a:spcBef>
                <a:spcPts val="500"/>
              </a:spcBef>
              <a:spcAft>
                <a:spcPts val="0"/>
              </a:spcAft>
              <a:buClr>
                <a:srgbClr val="888888"/>
              </a:buClr>
              <a:buSzPts val="2000"/>
              <a:buFont typeface="PT Sans"/>
              <a:buNone/>
              <a:defRPr sz="2000">
                <a:solidFill>
                  <a:srgbClr val="888888"/>
                </a:solidFill>
                <a:latin typeface="PT Sans"/>
                <a:ea typeface="PT Sans"/>
                <a:cs typeface="PT Sans"/>
                <a:sym typeface="PT Sans"/>
              </a:defRPr>
            </a:lvl2pPr>
            <a:lvl3pPr marL="1371600" lvl="2" indent="-228600" algn="l">
              <a:lnSpc>
                <a:spcPct val="90000"/>
              </a:lnSpc>
              <a:spcBef>
                <a:spcPts val="500"/>
              </a:spcBef>
              <a:spcAft>
                <a:spcPts val="0"/>
              </a:spcAft>
              <a:buClr>
                <a:srgbClr val="888888"/>
              </a:buClr>
              <a:buSzPts val="1800"/>
              <a:buFont typeface="PT Sans"/>
              <a:buNone/>
              <a:defRPr sz="1800">
                <a:solidFill>
                  <a:srgbClr val="888888"/>
                </a:solidFill>
                <a:latin typeface="PT Sans"/>
                <a:ea typeface="PT Sans"/>
                <a:cs typeface="PT Sans"/>
                <a:sym typeface="PT Sans"/>
              </a:defRPr>
            </a:lvl3pPr>
            <a:lvl4pPr marL="1828800" lvl="3" indent="-228600" algn="l">
              <a:lnSpc>
                <a:spcPct val="90000"/>
              </a:lnSpc>
              <a:spcBef>
                <a:spcPts val="500"/>
              </a:spcBef>
              <a:spcAft>
                <a:spcPts val="0"/>
              </a:spcAft>
              <a:buClr>
                <a:srgbClr val="888888"/>
              </a:buClr>
              <a:buSzPts val="1600"/>
              <a:buFont typeface="PT Sans"/>
              <a:buNone/>
              <a:defRPr sz="1600">
                <a:solidFill>
                  <a:srgbClr val="888888"/>
                </a:solidFill>
                <a:latin typeface="PT Sans"/>
                <a:ea typeface="PT Sans"/>
                <a:cs typeface="PT Sans"/>
                <a:sym typeface="PT Sans"/>
              </a:defRPr>
            </a:lvl4pPr>
            <a:lvl5pPr marL="2286000" lvl="4" indent="-228600" algn="l">
              <a:lnSpc>
                <a:spcPct val="90000"/>
              </a:lnSpc>
              <a:spcBef>
                <a:spcPts val="500"/>
              </a:spcBef>
              <a:spcAft>
                <a:spcPts val="0"/>
              </a:spcAft>
              <a:buClr>
                <a:srgbClr val="888888"/>
              </a:buClr>
              <a:buSzPts val="1600"/>
              <a:buFont typeface="PT Sans"/>
              <a:buNone/>
              <a:defRPr sz="1600">
                <a:solidFill>
                  <a:srgbClr val="888888"/>
                </a:solidFill>
                <a:latin typeface="PT Sans"/>
                <a:ea typeface="PT Sans"/>
                <a:cs typeface="PT Sans"/>
                <a:sym typeface="PT Sans"/>
              </a:defRPr>
            </a:lvl5pPr>
            <a:lvl6pPr marL="2743200" lvl="5" indent="-228600" algn="l">
              <a:lnSpc>
                <a:spcPct val="90000"/>
              </a:lnSpc>
              <a:spcBef>
                <a:spcPts val="500"/>
              </a:spcBef>
              <a:spcAft>
                <a:spcPts val="0"/>
              </a:spcAft>
              <a:buClr>
                <a:srgbClr val="888888"/>
              </a:buClr>
              <a:buSzPts val="1600"/>
              <a:buFont typeface="PT Sans"/>
              <a:buNone/>
              <a:defRPr sz="1600">
                <a:solidFill>
                  <a:srgbClr val="888888"/>
                </a:solidFill>
                <a:latin typeface="PT Sans"/>
                <a:ea typeface="PT Sans"/>
                <a:cs typeface="PT Sans"/>
                <a:sym typeface="PT Sans"/>
              </a:defRPr>
            </a:lvl6pPr>
            <a:lvl7pPr marL="3200400" lvl="6" indent="-228600" algn="l">
              <a:lnSpc>
                <a:spcPct val="90000"/>
              </a:lnSpc>
              <a:spcBef>
                <a:spcPts val="500"/>
              </a:spcBef>
              <a:spcAft>
                <a:spcPts val="0"/>
              </a:spcAft>
              <a:buClr>
                <a:srgbClr val="888888"/>
              </a:buClr>
              <a:buSzPts val="1600"/>
              <a:buFont typeface="PT Sans"/>
              <a:buNone/>
              <a:defRPr sz="1600">
                <a:solidFill>
                  <a:srgbClr val="888888"/>
                </a:solidFill>
                <a:latin typeface="PT Sans"/>
                <a:ea typeface="PT Sans"/>
                <a:cs typeface="PT Sans"/>
                <a:sym typeface="PT Sans"/>
              </a:defRPr>
            </a:lvl7pPr>
            <a:lvl8pPr marL="3657600" lvl="7" indent="-228600" algn="l">
              <a:lnSpc>
                <a:spcPct val="90000"/>
              </a:lnSpc>
              <a:spcBef>
                <a:spcPts val="500"/>
              </a:spcBef>
              <a:spcAft>
                <a:spcPts val="0"/>
              </a:spcAft>
              <a:buClr>
                <a:srgbClr val="888888"/>
              </a:buClr>
              <a:buSzPts val="1600"/>
              <a:buFont typeface="PT Sans"/>
              <a:buNone/>
              <a:defRPr sz="1600">
                <a:solidFill>
                  <a:srgbClr val="888888"/>
                </a:solidFill>
                <a:latin typeface="PT Sans"/>
                <a:ea typeface="PT Sans"/>
                <a:cs typeface="PT Sans"/>
                <a:sym typeface="PT Sans"/>
              </a:defRPr>
            </a:lvl8pPr>
            <a:lvl9pPr marL="4114800" lvl="8" indent="-228600" algn="l">
              <a:lnSpc>
                <a:spcPct val="90000"/>
              </a:lnSpc>
              <a:spcBef>
                <a:spcPts val="500"/>
              </a:spcBef>
              <a:spcAft>
                <a:spcPts val="0"/>
              </a:spcAft>
              <a:buClr>
                <a:srgbClr val="888888"/>
              </a:buClr>
              <a:buSzPts val="1600"/>
              <a:buFont typeface="PT Sans"/>
              <a:buNone/>
              <a:defRPr sz="1600">
                <a:solidFill>
                  <a:srgbClr val="888888"/>
                </a:solidFill>
                <a:latin typeface="PT Sans"/>
                <a:ea typeface="PT Sans"/>
                <a:cs typeface="PT Sans"/>
                <a:sym typeface="PT Sans"/>
              </a:defRPr>
            </a:lvl9pPr>
          </a:lstStyle>
          <a:p>
            <a:endParaRPr/>
          </a:p>
        </p:txBody>
      </p:sp>
      <p:sp>
        <p:nvSpPr>
          <p:cNvPr id="22" name="Google Shape;22;p4"/>
          <p:cNvSpPr txBox="1">
            <a:spLocks noGrp="1"/>
          </p:cNvSpPr>
          <p:nvPr>
            <p:ph type="sldNum" idx="12"/>
          </p:nvPr>
        </p:nvSpPr>
        <p:spPr>
          <a:xfrm>
            <a:off x="301800" y="6495150"/>
            <a:ext cx="2743200" cy="365100"/>
          </a:xfrm>
          <a:prstGeom prst="rect">
            <a:avLst/>
          </a:prstGeom>
          <a:noFill/>
          <a:ln>
            <a:noFill/>
          </a:ln>
        </p:spPr>
        <p:txBody>
          <a:bodyPr spcFirstLastPara="1" wrap="square" lIns="91425" tIns="45700" rIns="91425" bIns="45700" anchor="ctr" anchorCtr="0">
            <a:noAutofit/>
          </a:bodyPr>
          <a:lstStyle>
            <a:lvl1pPr marL="0" lvl="0" indent="0" rtl="0">
              <a:spcBef>
                <a:spcPts val="0"/>
              </a:spcBef>
              <a:buNone/>
              <a:defRPr/>
            </a:lvl1pPr>
            <a:lvl2pPr marL="0" lvl="1" indent="0" rtl="0">
              <a:spcBef>
                <a:spcPts val="0"/>
              </a:spcBef>
              <a:buNone/>
              <a:defRPr/>
            </a:lvl2pPr>
            <a:lvl3pPr marL="0" lvl="2" indent="0" rtl="0">
              <a:spcBef>
                <a:spcPts val="0"/>
              </a:spcBef>
              <a:buNone/>
              <a:defRPr/>
            </a:lvl3pPr>
            <a:lvl4pPr marL="0" lvl="3" indent="0" rtl="0">
              <a:spcBef>
                <a:spcPts val="0"/>
              </a:spcBef>
              <a:buNone/>
              <a:defRPr/>
            </a:lvl4pPr>
            <a:lvl5pPr marL="0" lvl="4" indent="0" rtl="0">
              <a:spcBef>
                <a:spcPts val="0"/>
              </a:spcBef>
              <a:buNone/>
              <a:defRPr/>
            </a:lvl5pPr>
            <a:lvl6pPr marL="0" lvl="5" indent="0" rtl="0">
              <a:spcBef>
                <a:spcPts val="0"/>
              </a:spcBef>
              <a:buNone/>
              <a:defRPr/>
            </a:lvl6pPr>
            <a:lvl7pPr marL="0" lvl="6" indent="0" rtl="0">
              <a:spcBef>
                <a:spcPts val="0"/>
              </a:spcBef>
              <a:buNone/>
              <a:defRPr/>
            </a:lvl7pPr>
            <a:lvl8pPr marL="0" lvl="7" indent="0" rtl="0">
              <a:spcBef>
                <a:spcPts val="0"/>
              </a:spcBef>
              <a:buNone/>
              <a:defRPr/>
            </a:lvl8pPr>
            <a:lvl9pPr marL="0" lvl="8" indent="0" rtl="0">
              <a:spcBef>
                <a:spcPts val="0"/>
              </a:spcBef>
              <a:buNone/>
              <a:defRPr/>
            </a:lvl9pPr>
          </a:lstStyle>
          <a:p>
            <a:pPr marL="0" lvl="0" indent="0" algn="l"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Zwei Inhalte" type="twoObj">
  <p:cSld name="TWO_OBJECTS">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Font typeface="PT Sans"/>
              <a:buNone/>
              <a:defRPr>
                <a:latin typeface="PT Sans"/>
                <a:ea typeface="PT Sans"/>
                <a:cs typeface="PT Sans"/>
                <a:sym typeface="PT Sans"/>
              </a:defRPr>
            </a:lvl1pPr>
            <a:lvl2pPr lvl="1">
              <a:spcBef>
                <a:spcPts val="0"/>
              </a:spcBef>
              <a:spcAft>
                <a:spcPts val="0"/>
              </a:spcAft>
              <a:buSzPts val="1400"/>
              <a:buFont typeface="PT Sans"/>
              <a:buNone/>
              <a:defRPr>
                <a:latin typeface="PT Sans"/>
                <a:ea typeface="PT Sans"/>
                <a:cs typeface="PT Sans"/>
                <a:sym typeface="PT Sans"/>
              </a:defRPr>
            </a:lvl2pPr>
            <a:lvl3pPr lvl="2">
              <a:spcBef>
                <a:spcPts val="0"/>
              </a:spcBef>
              <a:spcAft>
                <a:spcPts val="0"/>
              </a:spcAft>
              <a:buSzPts val="1400"/>
              <a:buFont typeface="PT Sans"/>
              <a:buNone/>
              <a:defRPr>
                <a:latin typeface="PT Sans"/>
                <a:ea typeface="PT Sans"/>
                <a:cs typeface="PT Sans"/>
                <a:sym typeface="PT Sans"/>
              </a:defRPr>
            </a:lvl3pPr>
            <a:lvl4pPr lvl="3">
              <a:spcBef>
                <a:spcPts val="0"/>
              </a:spcBef>
              <a:spcAft>
                <a:spcPts val="0"/>
              </a:spcAft>
              <a:buSzPts val="1400"/>
              <a:buFont typeface="PT Sans"/>
              <a:buNone/>
              <a:defRPr>
                <a:latin typeface="PT Sans"/>
                <a:ea typeface="PT Sans"/>
                <a:cs typeface="PT Sans"/>
                <a:sym typeface="PT Sans"/>
              </a:defRPr>
            </a:lvl4pPr>
            <a:lvl5pPr lvl="4">
              <a:spcBef>
                <a:spcPts val="0"/>
              </a:spcBef>
              <a:spcAft>
                <a:spcPts val="0"/>
              </a:spcAft>
              <a:buSzPts val="1400"/>
              <a:buFont typeface="PT Sans"/>
              <a:buNone/>
              <a:defRPr>
                <a:latin typeface="PT Sans"/>
                <a:ea typeface="PT Sans"/>
                <a:cs typeface="PT Sans"/>
                <a:sym typeface="PT Sans"/>
              </a:defRPr>
            </a:lvl5pPr>
            <a:lvl6pPr lvl="5">
              <a:spcBef>
                <a:spcPts val="0"/>
              </a:spcBef>
              <a:spcAft>
                <a:spcPts val="0"/>
              </a:spcAft>
              <a:buSzPts val="1400"/>
              <a:buFont typeface="PT Sans"/>
              <a:buNone/>
              <a:defRPr>
                <a:latin typeface="PT Sans"/>
                <a:ea typeface="PT Sans"/>
                <a:cs typeface="PT Sans"/>
                <a:sym typeface="PT Sans"/>
              </a:defRPr>
            </a:lvl6pPr>
            <a:lvl7pPr lvl="6">
              <a:spcBef>
                <a:spcPts val="0"/>
              </a:spcBef>
              <a:spcAft>
                <a:spcPts val="0"/>
              </a:spcAft>
              <a:buSzPts val="1400"/>
              <a:buFont typeface="PT Sans"/>
              <a:buNone/>
              <a:defRPr>
                <a:latin typeface="PT Sans"/>
                <a:ea typeface="PT Sans"/>
                <a:cs typeface="PT Sans"/>
                <a:sym typeface="PT Sans"/>
              </a:defRPr>
            </a:lvl7pPr>
            <a:lvl8pPr lvl="7">
              <a:spcBef>
                <a:spcPts val="0"/>
              </a:spcBef>
              <a:spcAft>
                <a:spcPts val="0"/>
              </a:spcAft>
              <a:buSzPts val="1400"/>
              <a:buFont typeface="PT Sans"/>
              <a:buNone/>
              <a:defRPr>
                <a:latin typeface="PT Sans"/>
                <a:ea typeface="PT Sans"/>
                <a:cs typeface="PT Sans"/>
                <a:sym typeface="PT Sans"/>
              </a:defRPr>
            </a:lvl8pPr>
            <a:lvl9pPr lvl="8">
              <a:spcBef>
                <a:spcPts val="0"/>
              </a:spcBef>
              <a:spcAft>
                <a:spcPts val="0"/>
              </a:spcAft>
              <a:buSzPts val="1400"/>
              <a:buFont typeface="PT Sans"/>
              <a:buNone/>
              <a:defRPr>
                <a:latin typeface="PT Sans"/>
                <a:ea typeface="PT Sans"/>
                <a:cs typeface="PT Sans"/>
                <a:sym typeface="PT Sans"/>
              </a:defRPr>
            </a:lvl9pPr>
          </a:lstStyle>
          <a:p>
            <a:endParaRPr/>
          </a:p>
        </p:txBody>
      </p:sp>
      <p:sp>
        <p:nvSpPr>
          <p:cNvPr id="25" name="Google Shape;25;p5"/>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Font typeface="PT Sans"/>
              <a:buChar char="•"/>
              <a:defRPr>
                <a:latin typeface="PT Sans"/>
                <a:ea typeface="PT Sans"/>
                <a:cs typeface="PT Sans"/>
                <a:sym typeface="PT Sans"/>
              </a:defRPr>
            </a:lvl1pPr>
            <a:lvl2pPr marL="914400" lvl="1" indent="-342900" algn="l">
              <a:lnSpc>
                <a:spcPct val="90000"/>
              </a:lnSpc>
              <a:spcBef>
                <a:spcPts val="500"/>
              </a:spcBef>
              <a:spcAft>
                <a:spcPts val="0"/>
              </a:spcAft>
              <a:buClr>
                <a:schemeClr val="dk1"/>
              </a:buClr>
              <a:buSzPts val="1800"/>
              <a:buFont typeface="PT Sans"/>
              <a:buChar char="•"/>
              <a:defRPr>
                <a:latin typeface="PT Sans"/>
                <a:ea typeface="PT Sans"/>
                <a:cs typeface="PT Sans"/>
                <a:sym typeface="PT Sans"/>
              </a:defRPr>
            </a:lvl2pPr>
            <a:lvl3pPr marL="1371600" lvl="2" indent="-342900" algn="l">
              <a:lnSpc>
                <a:spcPct val="90000"/>
              </a:lnSpc>
              <a:spcBef>
                <a:spcPts val="500"/>
              </a:spcBef>
              <a:spcAft>
                <a:spcPts val="0"/>
              </a:spcAft>
              <a:buClr>
                <a:schemeClr val="dk1"/>
              </a:buClr>
              <a:buSzPts val="1800"/>
              <a:buFont typeface="PT Sans"/>
              <a:buChar char="•"/>
              <a:defRPr>
                <a:latin typeface="PT Sans"/>
                <a:ea typeface="PT Sans"/>
                <a:cs typeface="PT Sans"/>
                <a:sym typeface="PT Sans"/>
              </a:defRPr>
            </a:lvl3pPr>
            <a:lvl4pPr marL="1828800" lvl="3" indent="-342900" algn="l">
              <a:lnSpc>
                <a:spcPct val="90000"/>
              </a:lnSpc>
              <a:spcBef>
                <a:spcPts val="500"/>
              </a:spcBef>
              <a:spcAft>
                <a:spcPts val="0"/>
              </a:spcAft>
              <a:buClr>
                <a:schemeClr val="dk1"/>
              </a:buClr>
              <a:buSzPts val="1800"/>
              <a:buFont typeface="PT Sans"/>
              <a:buChar char="•"/>
              <a:defRPr>
                <a:latin typeface="PT Sans"/>
                <a:ea typeface="PT Sans"/>
                <a:cs typeface="PT Sans"/>
                <a:sym typeface="PT Sans"/>
              </a:defRPr>
            </a:lvl4pPr>
            <a:lvl5pPr marL="2286000" lvl="4" indent="-342900" algn="l">
              <a:lnSpc>
                <a:spcPct val="90000"/>
              </a:lnSpc>
              <a:spcBef>
                <a:spcPts val="500"/>
              </a:spcBef>
              <a:spcAft>
                <a:spcPts val="0"/>
              </a:spcAft>
              <a:buClr>
                <a:schemeClr val="dk1"/>
              </a:buClr>
              <a:buSzPts val="1800"/>
              <a:buFont typeface="PT Sans"/>
              <a:buChar char="•"/>
              <a:defRPr>
                <a:latin typeface="PT Sans"/>
                <a:ea typeface="PT Sans"/>
                <a:cs typeface="PT Sans"/>
                <a:sym typeface="PT Sans"/>
              </a:defRPr>
            </a:lvl5pPr>
            <a:lvl6pPr marL="2743200" lvl="5" indent="-342900" algn="l">
              <a:lnSpc>
                <a:spcPct val="90000"/>
              </a:lnSpc>
              <a:spcBef>
                <a:spcPts val="500"/>
              </a:spcBef>
              <a:spcAft>
                <a:spcPts val="0"/>
              </a:spcAft>
              <a:buClr>
                <a:schemeClr val="dk1"/>
              </a:buClr>
              <a:buSzPts val="1800"/>
              <a:buFont typeface="PT Sans"/>
              <a:buChar char="•"/>
              <a:defRPr>
                <a:latin typeface="PT Sans"/>
                <a:ea typeface="PT Sans"/>
                <a:cs typeface="PT Sans"/>
                <a:sym typeface="PT Sans"/>
              </a:defRPr>
            </a:lvl6pPr>
            <a:lvl7pPr marL="3200400" lvl="6" indent="-342900" algn="l">
              <a:lnSpc>
                <a:spcPct val="90000"/>
              </a:lnSpc>
              <a:spcBef>
                <a:spcPts val="500"/>
              </a:spcBef>
              <a:spcAft>
                <a:spcPts val="0"/>
              </a:spcAft>
              <a:buClr>
                <a:schemeClr val="dk1"/>
              </a:buClr>
              <a:buSzPts val="1800"/>
              <a:buFont typeface="PT Sans"/>
              <a:buChar char="•"/>
              <a:defRPr>
                <a:latin typeface="PT Sans"/>
                <a:ea typeface="PT Sans"/>
                <a:cs typeface="PT Sans"/>
                <a:sym typeface="PT Sans"/>
              </a:defRPr>
            </a:lvl7pPr>
            <a:lvl8pPr marL="3657600" lvl="7" indent="-342900" algn="l">
              <a:lnSpc>
                <a:spcPct val="90000"/>
              </a:lnSpc>
              <a:spcBef>
                <a:spcPts val="500"/>
              </a:spcBef>
              <a:spcAft>
                <a:spcPts val="0"/>
              </a:spcAft>
              <a:buClr>
                <a:schemeClr val="dk1"/>
              </a:buClr>
              <a:buSzPts val="1800"/>
              <a:buFont typeface="PT Sans"/>
              <a:buChar char="•"/>
              <a:defRPr>
                <a:latin typeface="PT Sans"/>
                <a:ea typeface="PT Sans"/>
                <a:cs typeface="PT Sans"/>
                <a:sym typeface="PT Sans"/>
              </a:defRPr>
            </a:lvl8pPr>
            <a:lvl9pPr marL="4114800" lvl="8" indent="-342900" algn="l">
              <a:lnSpc>
                <a:spcPct val="90000"/>
              </a:lnSpc>
              <a:spcBef>
                <a:spcPts val="500"/>
              </a:spcBef>
              <a:spcAft>
                <a:spcPts val="0"/>
              </a:spcAft>
              <a:buClr>
                <a:schemeClr val="dk1"/>
              </a:buClr>
              <a:buSzPts val="1800"/>
              <a:buFont typeface="PT Sans"/>
              <a:buChar char="•"/>
              <a:defRPr>
                <a:latin typeface="PT Sans"/>
                <a:ea typeface="PT Sans"/>
                <a:cs typeface="PT Sans"/>
                <a:sym typeface="PT Sans"/>
              </a:defRPr>
            </a:lvl9pPr>
          </a:lstStyle>
          <a:p>
            <a:endParaRPr/>
          </a:p>
        </p:txBody>
      </p:sp>
      <p:sp>
        <p:nvSpPr>
          <p:cNvPr id="26" name="Google Shape;26;p5"/>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Font typeface="PT Sans"/>
              <a:buChar char="•"/>
              <a:defRPr>
                <a:latin typeface="PT Sans"/>
                <a:ea typeface="PT Sans"/>
                <a:cs typeface="PT Sans"/>
                <a:sym typeface="PT Sans"/>
              </a:defRPr>
            </a:lvl1pPr>
            <a:lvl2pPr marL="914400" lvl="1" indent="-342900" algn="l">
              <a:lnSpc>
                <a:spcPct val="90000"/>
              </a:lnSpc>
              <a:spcBef>
                <a:spcPts val="500"/>
              </a:spcBef>
              <a:spcAft>
                <a:spcPts val="0"/>
              </a:spcAft>
              <a:buClr>
                <a:schemeClr val="dk1"/>
              </a:buClr>
              <a:buSzPts val="1800"/>
              <a:buFont typeface="PT Sans"/>
              <a:buChar char="•"/>
              <a:defRPr>
                <a:latin typeface="PT Sans"/>
                <a:ea typeface="PT Sans"/>
                <a:cs typeface="PT Sans"/>
                <a:sym typeface="PT Sans"/>
              </a:defRPr>
            </a:lvl2pPr>
            <a:lvl3pPr marL="1371600" lvl="2" indent="-342900" algn="l">
              <a:lnSpc>
                <a:spcPct val="90000"/>
              </a:lnSpc>
              <a:spcBef>
                <a:spcPts val="500"/>
              </a:spcBef>
              <a:spcAft>
                <a:spcPts val="0"/>
              </a:spcAft>
              <a:buClr>
                <a:schemeClr val="dk1"/>
              </a:buClr>
              <a:buSzPts val="1800"/>
              <a:buFont typeface="PT Sans"/>
              <a:buChar char="•"/>
              <a:defRPr>
                <a:latin typeface="PT Sans"/>
                <a:ea typeface="PT Sans"/>
                <a:cs typeface="PT Sans"/>
                <a:sym typeface="PT Sans"/>
              </a:defRPr>
            </a:lvl3pPr>
            <a:lvl4pPr marL="1828800" lvl="3" indent="-342900" algn="l">
              <a:lnSpc>
                <a:spcPct val="90000"/>
              </a:lnSpc>
              <a:spcBef>
                <a:spcPts val="500"/>
              </a:spcBef>
              <a:spcAft>
                <a:spcPts val="0"/>
              </a:spcAft>
              <a:buClr>
                <a:schemeClr val="dk1"/>
              </a:buClr>
              <a:buSzPts val="1800"/>
              <a:buFont typeface="PT Sans"/>
              <a:buChar char="•"/>
              <a:defRPr>
                <a:latin typeface="PT Sans"/>
                <a:ea typeface="PT Sans"/>
                <a:cs typeface="PT Sans"/>
                <a:sym typeface="PT Sans"/>
              </a:defRPr>
            </a:lvl4pPr>
            <a:lvl5pPr marL="2286000" lvl="4" indent="-342900" algn="l">
              <a:lnSpc>
                <a:spcPct val="90000"/>
              </a:lnSpc>
              <a:spcBef>
                <a:spcPts val="500"/>
              </a:spcBef>
              <a:spcAft>
                <a:spcPts val="0"/>
              </a:spcAft>
              <a:buClr>
                <a:schemeClr val="dk1"/>
              </a:buClr>
              <a:buSzPts val="1800"/>
              <a:buFont typeface="PT Sans"/>
              <a:buChar char="•"/>
              <a:defRPr>
                <a:latin typeface="PT Sans"/>
                <a:ea typeface="PT Sans"/>
                <a:cs typeface="PT Sans"/>
                <a:sym typeface="PT Sans"/>
              </a:defRPr>
            </a:lvl5pPr>
            <a:lvl6pPr marL="2743200" lvl="5" indent="-342900" algn="l">
              <a:lnSpc>
                <a:spcPct val="90000"/>
              </a:lnSpc>
              <a:spcBef>
                <a:spcPts val="500"/>
              </a:spcBef>
              <a:spcAft>
                <a:spcPts val="0"/>
              </a:spcAft>
              <a:buClr>
                <a:schemeClr val="dk1"/>
              </a:buClr>
              <a:buSzPts val="1800"/>
              <a:buFont typeface="PT Sans"/>
              <a:buChar char="•"/>
              <a:defRPr>
                <a:latin typeface="PT Sans"/>
                <a:ea typeface="PT Sans"/>
                <a:cs typeface="PT Sans"/>
                <a:sym typeface="PT Sans"/>
              </a:defRPr>
            </a:lvl6pPr>
            <a:lvl7pPr marL="3200400" lvl="6" indent="-342900" algn="l">
              <a:lnSpc>
                <a:spcPct val="90000"/>
              </a:lnSpc>
              <a:spcBef>
                <a:spcPts val="500"/>
              </a:spcBef>
              <a:spcAft>
                <a:spcPts val="0"/>
              </a:spcAft>
              <a:buClr>
                <a:schemeClr val="dk1"/>
              </a:buClr>
              <a:buSzPts val="1800"/>
              <a:buFont typeface="PT Sans"/>
              <a:buChar char="•"/>
              <a:defRPr>
                <a:latin typeface="PT Sans"/>
                <a:ea typeface="PT Sans"/>
                <a:cs typeface="PT Sans"/>
                <a:sym typeface="PT Sans"/>
              </a:defRPr>
            </a:lvl7pPr>
            <a:lvl8pPr marL="3657600" lvl="7" indent="-342900" algn="l">
              <a:lnSpc>
                <a:spcPct val="90000"/>
              </a:lnSpc>
              <a:spcBef>
                <a:spcPts val="500"/>
              </a:spcBef>
              <a:spcAft>
                <a:spcPts val="0"/>
              </a:spcAft>
              <a:buClr>
                <a:schemeClr val="dk1"/>
              </a:buClr>
              <a:buSzPts val="1800"/>
              <a:buFont typeface="PT Sans"/>
              <a:buChar char="•"/>
              <a:defRPr>
                <a:latin typeface="PT Sans"/>
                <a:ea typeface="PT Sans"/>
                <a:cs typeface="PT Sans"/>
                <a:sym typeface="PT Sans"/>
              </a:defRPr>
            </a:lvl8pPr>
            <a:lvl9pPr marL="4114800" lvl="8" indent="-342900" algn="l">
              <a:lnSpc>
                <a:spcPct val="90000"/>
              </a:lnSpc>
              <a:spcBef>
                <a:spcPts val="500"/>
              </a:spcBef>
              <a:spcAft>
                <a:spcPts val="0"/>
              </a:spcAft>
              <a:buClr>
                <a:schemeClr val="dk1"/>
              </a:buClr>
              <a:buSzPts val="1800"/>
              <a:buFont typeface="PT Sans"/>
              <a:buChar char="•"/>
              <a:defRPr>
                <a:latin typeface="PT Sans"/>
                <a:ea typeface="PT Sans"/>
                <a:cs typeface="PT Sans"/>
                <a:sym typeface="PT Sans"/>
              </a:defRPr>
            </a:lvl9pPr>
          </a:lstStyle>
          <a:p>
            <a:endParaRPr/>
          </a:p>
        </p:txBody>
      </p:sp>
      <p:sp>
        <p:nvSpPr>
          <p:cNvPr id="27" name="Google Shape;27;p5"/>
          <p:cNvSpPr txBox="1">
            <a:spLocks noGrp="1"/>
          </p:cNvSpPr>
          <p:nvPr>
            <p:ph type="sldNum" idx="12"/>
          </p:nvPr>
        </p:nvSpPr>
        <p:spPr>
          <a:xfrm>
            <a:off x="301800" y="6495150"/>
            <a:ext cx="2743200" cy="365100"/>
          </a:xfrm>
          <a:prstGeom prst="rect">
            <a:avLst/>
          </a:prstGeom>
          <a:noFill/>
          <a:ln>
            <a:noFill/>
          </a:ln>
        </p:spPr>
        <p:txBody>
          <a:bodyPr spcFirstLastPara="1" wrap="square" lIns="91425" tIns="45700" rIns="91425" bIns="45700" anchor="ctr" anchorCtr="0">
            <a:noAutofit/>
          </a:bodyPr>
          <a:lstStyle>
            <a:lvl1pPr marL="0" lvl="0" indent="0" rtl="0">
              <a:spcBef>
                <a:spcPts val="0"/>
              </a:spcBef>
              <a:buNone/>
              <a:defRPr/>
            </a:lvl1pPr>
            <a:lvl2pPr marL="0" lvl="1" indent="0" rtl="0">
              <a:spcBef>
                <a:spcPts val="0"/>
              </a:spcBef>
              <a:buNone/>
              <a:defRPr/>
            </a:lvl2pPr>
            <a:lvl3pPr marL="0" lvl="2" indent="0" rtl="0">
              <a:spcBef>
                <a:spcPts val="0"/>
              </a:spcBef>
              <a:buNone/>
              <a:defRPr/>
            </a:lvl3pPr>
            <a:lvl4pPr marL="0" lvl="3" indent="0" rtl="0">
              <a:spcBef>
                <a:spcPts val="0"/>
              </a:spcBef>
              <a:buNone/>
              <a:defRPr/>
            </a:lvl4pPr>
            <a:lvl5pPr marL="0" lvl="4" indent="0" rtl="0">
              <a:spcBef>
                <a:spcPts val="0"/>
              </a:spcBef>
              <a:buNone/>
              <a:defRPr/>
            </a:lvl5pPr>
            <a:lvl6pPr marL="0" lvl="5" indent="0" rtl="0">
              <a:spcBef>
                <a:spcPts val="0"/>
              </a:spcBef>
              <a:buNone/>
              <a:defRPr/>
            </a:lvl6pPr>
            <a:lvl7pPr marL="0" lvl="6" indent="0" rtl="0">
              <a:spcBef>
                <a:spcPts val="0"/>
              </a:spcBef>
              <a:buNone/>
              <a:defRPr/>
            </a:lvl7pPr>
            <a:lvl8pPr marL="0" lvl="7" indent="0" rtl="0">
              <a:spcBef>
                <a:spcPts val="0"/>
              </a:spcBef>
              <a:buNone/>
              <a:defRPr/>
            </a:lvl8pPr>
            <a:lvl9pPr marL="0" lvl="8" indent="0" rtl="0">
              <a:spcBef>
                <a:spcPts val="0"/>
              </a:spcBef>
              <a:buNone/>
              <a:defRPr/>
            </a:lvl9pPr>
          </a:lstStyle>
          <a:p>
            <a:pPr marL="0" lvl="0" indent="0" algn="l"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Nur Titel" type="titleOnly">
  <p:cSld name="TITLE_ONLY">
    <p:spTree>
      <p:nvGrpSpPr>
        <p:cNvPr id="1" name="Shape 28"/>
        <p:cNvGrpSpPr/>
        <p:nvPr/>
      </p:nvGrpSpPr>
      <p:grpSpPr>
        <a:xfrm>
          <a:off x="0" y="0"/>
          <a:ext cx="0" cy="0"/>
          <a:chOff x="0" y="0"/>
          <a:chExt cx="0" cy="0"/>
        </a:xfrm>
      </p:grpSpPr>
      <p:sp>
        <p:nvSpPr>
          <p:cNvPr id="29" name="Google Shape;29;p6"/>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6"/>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6"/>
          <p:cNvSpPr txBox="1">
            <a:spLocks noGrp="1"/>
          </p:cNvSpPr>
          <p:nvPr>
            <p:ph type="sldNum" idx="12"/>
          </p:nvPr>
        </p:nvSpPr>
        <p:spPr>
          <a:xfrm>
            <a:off x="301800" y="6495150"/>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Leer" type="blank">
  <p:cSld name="BLANK">
    <p:bg>
      <p:bgPr>
        <a:solidFill>
          <a:srgbClr val="E6E6DE"/>
        </a:solidFill>
        <a:effectLst/>
      </p:bgPr>
    </p:bg>
    <p:spTree>
      <p:nvGrpSpPr>
        <p:cNvPr id="1" name="Shape 33"/>
        <p:cNvGrpSpPr/>
        <p:nvPr/>
      </p:nvGrpSpPr>
      <p:grpSpPr>
        <a:xfrm>
          <a:off x="0" y="0"/>
          <a:ext cx="0" cy="0"/>
          <a:chOff x="0" y="0"/>
          <a:chExt cx="0" cy="0"/>
        </a:xfrm>
      </p:grpSpPr>
      <p:sp>
        <p:nvSpPr>
          <p:cNvPr id="34" name="Google Shape;34;p7"/>
          <p:cNvSpPr txBox="1">
            <a:spLocks noGrp="1"/>
          </p:cNvSpPr>
          <p:nvPr>
            <p:ph type="sldNum" idx="12"/>
          </p:nvPr>
        </p:nvSpPr>
        <p:spPr>
          <a:xfrm>
            <a:off x="301800" y="6495150"/>
            <a:ext cx="2743200" cy="365100"/>
          </a:xfrm>
          <a:prstGeom prst="rect">
            <a:avLst/>
          </a:prstGeom>
          <a:noFill/>
          <a:ln>
            <a:noFill/>
          </a:ln>
        </p:spPr>
        <p:txBody>
          <a:bodyPr spcFirstLastPara="1" wrap="square" lIns="91425" tIns="45700" rIns="91425" bIns="45700" anchor="ctr" anchorCtr="0">
            <a:noAutofit/>
          </a:bodyPr>
          <a:lstStyle>
            <a:lvl1pPr marL="0" lvl="0" indent="0" rtl="0">
              <a:spcBef>
                <a:spcPts val="0"/>
              </a:spcBef>
              <a:buNone/>
              <a:defRPr/>
            </a:lvl1pPr>
            <a:lvl2pPr marL="0" lvl="1" indent="0" rtl="0">
              <a:spcBef>
                <a:spcPts val="0"/>
              </a:spcBef>
              <a:buNone/>
              <a:defRPr/>
            </a:lvl2pPr>
            <a:lvl3pPr marL="0" lvl="2" indent="0" rtl="0">
              <a:spcBef>
                <a:spcPts val="0"/>
              </a:spcBef>
              <a:buNone/>
              <a:defRPr/>
            </a:lvl3pPr>
            <a:lvl4pPr marL="0" lvl="3" indent="0" rtl="0">
              <a:spcBef>
                <a:spcPts val="0"/>
              </a:spcBef>
              <a:buNone/>
              <a:defRPr/>
            </a:lvl4pPr>
            <a:lvl5pPr marL="0" lvl="4" indent="0" rtl="0">
              <a:spcBef>
                <a:spcPts val="0"/>
              </a:spcBef>
              <a:buNone/>
              <a:defRPr/>
            </a:lvl5pPr>
            <a:lvl6pPr marL="0" lvl="5" indent="0" rtl="0">
              <a:spcBef>
                <a:spcPts val="0"/>
              </a:spcBef>
              <a:buNone/>
              <a:defRPr/>
            </a:lvl6pPr>
            <a:lvl7pPr marL="0" lvl="6" indent="0" rtl="0">
              <a:spcBef>
                <a:spcPts val="0"/>
              </a:spcBef>
              <a:buNone/>
              <a:defRPr/>
            </a:lvl7pPr>
            <a:lvl8pPr marL="0" lvl="7" indent="0" rtl="0">
              <a:spcBef>
                <a:spcPts val="0"/>
              </a:spcBef>
              <a:buNone/>
              <a:defRPr/>
            </a:lvl8pPr>
            <a:lvl9pPr marL="0" lvl="8" indent="0" rtl="0">
              <a:spcBef>
                <a:spcPts val="0"/>
              </a:spcBef>
              <a:buNone/>
              <a:defRPr/>
            </a:lvl9pPr>
          </a:lstStyle>
          <a:p>
            <a:pPr marL="0" lvl="0" indent="0" algn="l"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Inhalt mit Überschrift" type="objTx">
  <p:cSld name="OBJECT_WITH_CAPTION_TEXT">
    <p:spTree>
      <p:nvGrpSpPr>
        <p:cNvPr id="1" name="Shape 35"/>
        <p:cNvGrpSpPr/>
        <p:nvPr/>
      </p:nvGrpSpPr>
      <p:grpSpPr>
        <a:xfrm>
          <a:off x="0" y="0"/>
          <a:ext cx="0" cy="0"/>
          <a:chOff x="0" y="0"/>
          <a:chExt cx="0" cy="0"/>
        </a:xfrm>
      </p:grpSpPr>
      <p:sp>
        <p:nvSpPr>
          <p:cNvPr id="36" name="Google Shape;36;p8"/>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T Sans"/>
              <a:buNone/>
              <a:defRPr sz="3200">
                <a:latin typeface="PT Sans"/>
                <a:ea typeface="PT Sans"/>
                <a:cs typeface="PT Sans"/>
                <a:sym typeface="PT Sans"/>
              </a:defRPr>
            </a:lvl1pPr>
            <a:lvl2pPr lvl="1">
              <a:spcBef>
                <a:spcPts val="0"/>
              </a:spcBef>
              <a:spcAft>
                <a:spcPts val="0"/>
              </a:spcAft>
              <a:buSzPts val="1400"/>
              <a:buFont typeface="PT Sans"/>
              <a:buNone/>
              <a:defRPr>
                <a:latin typeface="PT Sans"/>
                <a:ea typeface="PT Sans"/>
                <a:cs typeface="PT Sans"/>
                <a:sym typeface="PT Sans"/>
              </a:defRPr>
            </a:lvl2pPr>
            <a:lvl3pPr lvl="2">
              <a:spcBef>
                <a:spcPts val="0"/>
              </a:spcBef>
              <a:spcAft>
                <a:spcPts val="0"/>
              </a:spcAft>
              <a:buSzPts val="1400"/>
              <a:buFont typeface="PT Sans"/>
              <a:buNone/>
              <a:defRPr>
                <a:latin typeface="PT Sans"/>
                <a:ea typeface="PT Sans"/>
                <a:cs typeface="PT Sans"/>
                <a:sym typeface="PT Sans"/>
              </a:defRPr>
            </a:lvl3pPr>
            <a:lvl4pPr lvl="3">
              <a:spcBef>
                <a:spcPts val="0"/>
              </a:spcBef>
              <a:spcAft>
                <a:spcPts val="0"/>
              </a:spcAft>
              <a:buSzPts val="1400"/>
              <a:buFont typeface="PT Sans"/>
              <a:buNone/>
              <a:defRPr>
                <a:latin typeface="PT Sans"/>
                <a:ea typeface="PT Sans"/>
                <a:cs typeface="PT Sans"/>
                <a:sym typeface="PT Sans"/>
              </a:defRPr>
            </a:lvl4pPr>
            <a:lvl5pPr lvl="4">
              <a:spcBef>
                <a:spcPts val="0"/>
              </a:spcBef>
              <a:spcAft>
                <a:spcPts val="0"/>
              </a:spcAft>
              <a:buSzPts val="1400"/>
              <a:buFont typeface="PT Sans"/>
              <a:buNone/>
              <a:defRPr>
                <a:latin typeface="PT Sans"/>
                <a:ea typeface="PT Sans"/>
                <a:cs typeface="PT Sans"/>
                <a:sym typeface="PT Sans"/>
              </a:defRPr>
            </a:lvl5pPr>
            <a:lvl6pPr lvl="5">
              <a:spcBef>
                <a:spcPts val="0"/>
              </a:spcBef>
              <a:spcAft>
                <a:spcPts val="0"/>
              </a:spcAft>
              <a:buSzPts val="1400"/>
              <a:buFont typeface="PT Sans"/>
              <a:buNone/>
              <a:defRPr>
                <a:latin typeface="PT Sans"/>
                <a:ea typeface="PT Sans"/>
                <a:cs typeface="PT Sans"/>
                <a:sym typeface="PT Sans"/>
              </a:defRPr>
            </a:lvl6pPr>
            <a:lvl7pPr lvl="6">
              <a:spcBef>
                <a:spcPts val="0"/>
              </a:spcBef>
              <a:spcAft>
                <a:spcPts val="0"/>
              </a:spcAft>
              <a:buSzPts val="1400"/>
              <a:buFont typeface="PT Sans"/>
              <a:buNone/>
              <a:defRPr>
                <a:latin typeface="PT Sans"/>
                <a:ea typeface="PT Sans"/>
                <a:cs typeface="PT Sans"/>
                <a:sym typeface="PT Sans"/>
              </a:defRPr>
            </a:lvl7pPr>
            <a:lvl8pPr lvl="7">
              <a:spcBef>
                <a:spcPts val="0"/>
              </a:spcBef>
              <a:spcAft>
                <a:spcPts val="0"/>
              </a:spcAft>
              <a:buSzPts val="1400"/>
              <a:buFont typeface="PT Sans"/>
              <a:buNone/>
              <a:defRPr>
                <a:latin typeface="PT Sans"/>
                <a:ea typeface="PT Sans"/>
                <a:cs typeface="PT Sans"/>
                <a:sym typeface="PT Sans"/>
              </a:defRPr>
            </a:lvl8pPr>
            <a:lvl9pPr lvl="8">
              <a:spcBef>
                <a:spcPts val="0"/>
              </a:spcBef>
              <a:spcAft>
                <a:spcPts val="0"/>
              </a:spcAft>
              <a:buSzPts val="1400"/>
              <a:buFont typeface="PT Sans"/>
              <a:buNone/>
              <a:defRPr>
                <a:latin typeface="PT Sans"/>
                <a:ea typeface="PT Sans"/>
                <a:cs typeface="PT Sans"/>
                <a:sym typeface="PT Sans"/>
              </a:defRPr>
            </a:lvl9pPr>
          </a:lstStyle>
          <a:p>
            <a:endParaRPr/>
          </a:p>
        </p:txBody>
      </p:sp>
      <p:sp>
        <p:nvSpPr>
          <p:cNvPr id="37" name="Google Shape;37;p8"/>
          <p:cNvSpPr txBox="1">
            <a:spLocks noGrp="1"/>
          </p:cNvSpPr>
          <p:nvPr>
            <p:ph type="body" idx="1"/>
          </p:nvPr>
        </p:nvSpPr>
        <p:spPr>
          <a:xfrm>
            <a:off x="5183188" y="987425"/>
            <a:ext cx="6172200" cy="4873500"/>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Font typeface="PT Sans"/>
              <a:buChar char="•"/>
              <a:defRPr sz="3200">
                <a:latin typeface="PT Sans"/>
                <a:ea typeface="PT Sans"/>
                <a:cs typeface="PT Sans"/>
                <a:sym typeface="PT Sans"/>
              </a:defRPr>
            </a:lvl1pPr>
            <a:lvl2pPr marL="914400" lvl="1" indent="-406400" algn="l">
              <a:lnSpc>
                <a:spcPct val="90000"/>
              </a:lnSpc>
              <a:spcBef>
                <a:spcPts val="500"/>
              </a:spcBef>
              <a:spcAft>
                <a:spcPts val="0"/>
              </a:spcAft>
              <a:buClr>
                <a:schemeClr val="dk1"/>
              </a:buClr>
              <a:buSzPts val="2800"/>
              <a:buFont typeface="PT Sans"/>
              <a:buChar char="•"/>
              <a:defRPr sz="2800">
                <a:latin typeface="PT Sans"/>
                <a:ea typeface="PT Sans"/>
                <a:cs typeface="PT Sans"/>
                <a:sym typeface="PT Sans"/>
              </a:defRPr>
            </a:lvl2pPr>
            <a:lvl3pPr marL="1371600" lvl="2" indent="-381000" algn="l">
              <a:lnSpc>
                <a:spcPct val="90000"/>
              </a:lnSpc>
              <a:spcBef>
                <a:spcPts val="500"/>
              </a:spcBef>
              <a:spcAft>
                <a:spcPts val="0"/>
              </a:spcAft>
              <a:buClr>
                <a:schemeClr val="dk1"/>
              </a:buClr>
              <a:buSzPts val="2400"/>
              <a:buFont typeface="PT Sans"/>
              <a:buChar char="•"/>
              <a:defRPr sz="2400">
                <a:latin typeface="PT Sans"/>
                <a:ea typeface="PT Sans"/>
                <a:cs typeface="PT Sans"/>
                <a:sym typeface="PT Sans"/>
              </a:defRPr>
            </a:lvl3pPr>
            <a:lvl4pPr marL="1828800" lvl="3" indent="-355600" algn="l">
              <a:lnSpc>
                <a:spcPct val="90000"/>
              </a:lnSpc>
              <a:spcBef>
                <a:spcPts val="500"/>
              </a:spcBef>
              <a:spcAft>
                <a:spcPts val="0"/>
              </a:spcAft>
              <a:buClr>
                <a:schemeClr val="dk1"/>
              </a:buClr>
              <a:buSzPts val="2000"/>
              <a:buFont typeface="PT Sans"/>
              <a:buChar char="•"/>
              <a:defRPr sz="2000">
                <a:latin typeface="PT Sans"/>
                <a:ea typeface="PT Sans"/>
                <a:cs typeface="PT Sans"/>
                <a:sym typeface="PT Sans"/>
              </a:defRPr>
            </a:lvl4pPr>
            <a:lvl5pPr marL="2286000" lvl="4" indent="-355600" algn="l">
              <a:lnSpc>
                <a:spcPct val="90000"/>
              </a:lnSpc>
              <a:spcBef>
                <a:spcPts val="500"/>
              </a:spcBef>
              <a:spcAft>
                <a:spcPts val="0"/>
              </a:spcAft>
              <a:buClr>
                <a:schemeClr val="dk1"/>
              </a:buClr>
              <a:buSzPts val="2000"/>
              <a:buFont typeface="PT Sans"/>
              <a:buChar char="•"/>
              <a:defRPr sz="2000">
                <a:latin typeface="PT Sans"/>
                <a:ea typeface="PT Sans"/>
                <a:cs typeface="PT Sans"/>
                <a:sym typeface="PT Sans"/>
              </a:defRPr>
            </a:lvl5pPr>
            <a:lvl6pPr marL="2743200" lvl="5" indent="-355600" algn="l">
              <a:lnSpc>
                <a:spcPct val="90000"/>
              </a:lnSpc>
              <a:spcBef>
                <a:spcPts val="500"/>
              </a:spcBef>
              <a:spcAft>
                <a:spcPts val="0"/>
              </a:spcAft>
              <a:buClr>
                <a:schemeClr val="dk1"/>
              </a:buClr>
              <a:buSzPts val="2000"/>
              <a:buFont typeface="PT Sans"/>
              <a:buChar char="•"/>
              <a:defRPr sz="2000">
                <a:latin typeface="PT Sans"/>
                <a:ea typeface="PT Sans"/>
                <a:cs typeface="PT Sans"/>
                <a:sym typeface="PT Sans"/>
              </a:defRPr>
            </a:lvl6pPr>
            <a:lvl7pPr marL="3200400" lvl="6" indent="-355600" algn="l">
              <a:lnSpc>
                <a:spcPct val="90000"/>
              </a:lnSpc>
              <a:spcBef>
                <a:spcPts val="500"/>
              </a:spcBef>
              <a:spcAft>
                <a:spcPts val="0"/>
              </a:spcAft>
              <a:buClr>
                <a:schemeClr val="dk1"/>
              </a:buClr>
              <a:buSzPts val="2000"/>
              <a:buFont typeface="PT Sans"/>
              <a:buChar char="•"/>
              <a:defRPr sz="2000">
                <a:latin typeface="PT Sans"/>
                <a:ea typeface="PT Sans"/>
                <a:cs typeface="PT Sans"/>
                <a:sym typeface="PT Sans"/>
              </a:defRPr>
            </a:lvl7pPr>
            <a:lvl8pPr marL="3657600" lvl="7" indent="-355600" algn="l">
              <a:lnSpc>
                <a:spcPct val="90000"/>
              </a:lnSpc>
              <a:spcBef>
                <a:spcPts val="500"/>
              </a:spcBef>
              <a:spcAft>
                <a:spcPts val="0"/>
              </a:spcAft>
              <a:buClr>
                <a:schemeClr val="dk1"/>
              </a:buClr>
              <a:buSzPts val="2000"/>
              <a:buFont typeface="PT Sans"/>
              <a:buChar char="•"/>
              <a:defRPr sz="2000">
                <a:latin typeface="PT Sans"/>
                <a:ea typeface="PT Sans"/>
                <a:cs typeface="PT Sans"/>
                <a:sym typeface="PT Sans"/>
              </a:defRPr>
            </a:lvl8pPr>
            <a:lvl9pPr marL="4114800" lvl="8" indent="-355600" algn="l">
              <a:lnSpc>
                <a:spcPct val="90000"/>
              </a:lnSpc>
              <a:spcBef>
                <a:spcPts val="500"/>
              </a:spcBef>
              <a:spcAft>
                <a:spcPts val="0"/>
              </a:spcAft>
              <a:buClr>
                <a:schemeClr val="dk1"/>
              </a:buClr>
              <a:buSzPts val="2000"/>
              <a:buFont typeface="PT Sans"/>
              <a:buChar char="•"/>
              <a:defRPr sz="2000">
                <a:latin typeface="PT Sans"/>
                <a:ea typeface="PT Sans"/>
                <a:cs typeface="PT Sans"/>
                <a:sym typeface="PT Sans"/>
              </a:defRPr>
            </a:lvl9pPr>
          </a:lstStyle>
          <a:p>
            <a:endParaRPr/>
          </a:p>
        </p:txBody>
      </p:sp>
      <p:sp>
        <p:nvSpPr>
          <p:cNvPr id="38" name="Google Shape;38;p8"/>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Font typeface="PT Sans"/>
              <a:buNone/>
              <a:defRPr sz="1600">
                <a:latin typeface="PT Sans"/>
                <a:ea typeface="PT Sans"/>
                <a:cs typeface="PT Sans"/>
                <a:sym typeface="PT Sans"/>
              </a:defRPr>
            </a:lvl1pPr>
            <a:lvl2pPr marL="914400" lvl="1" indent="-228600" algn="l">
              <a:lnSpc>
                <a:spcPct val="90000"/>
              </a:lnSpc>
              <a:spcBef>
                <a:spcPts val="500"/>
              </a:spcBef>
              <a:spcAft>
                <a:spcPts val="0"/>
              </a:spcAft>
              <a:buClr>
                <a:schemeClr val="dk1"/>
              </a:buClr>
              <a:buSzPts val="1400"/>
              <a:buFont typeface="PT Sans"/>
              <a:buNone/>
              <a:defRPr sz="1400">
                <a:latin typeface="PT Sans"/>
                <a:ea typeface="PT Sans"/>
                <a:cs typeface="PT Sans"/>
                <a:sym typeface="PT Sans"/>
              </a:defRPr>
            </a:lvl2pPr>
            <a:lvl3pPr marL="1371600" lvl="2" indent="-228600" algn="l">
              <a:lnSpc>
                <a:spcPct val="90000"/>
              </a:lnSpc>
              <a:spcBef>
                <a:spcPts val="500"/>
              </a:spcBef>
              <a:spcAft>
                <a:spcPts val="0"/>
              </a:spcAft>
              <a:buClr>
                <a:schemeClr val="dk1"/>
              </a:buClr>
              <a:buSzPts val="1200"/>
              <a:buFont typeface="PT Sans"/>
              <a:buNone/>
              <a:defRPr sz="1200">
                <a:latin typeface="PT Sans"/>
                <a:ea typeface="PT Sans"/>
                <a:cs typeface="PT Sans"/>
                <a:sym typeface="PT Sans"/>
              </a:defRPr>
            </a:lvl3pPr>
            <a:lvl4pPr marL="1828800" lvl="3" indent="-228600" algn="l">
              <a:lnSpc>
                <a:spcPct val="90000"/>
              </a:lnSpc>
              <a:spcBef>
                <a:spcPts val="500"/>
              </a:spcBef>
              <a:spcAft>
                <a:spcPts val="0"/>
              </a:spcAft>
              <a:buClr>
                <a:schemeClr val="dk1"/>
              </a:buClr>
              <a:buSzPts val="1000"/>
              <a:buFont typeface="PT Sans"/>
              <a:buNone/>
              <a:defRPr sz="1000">
                <a:latin typeface="PT Sans"/>
                <a:ea typeface="PT Sans"/>
                <a:cs typeface="PT Sans"/>
                <a:sym typeface="PT Sans"/>
              </a:defRPr>
            </a:lvl4pPr>
            <a:lvl5pPr marL="2286000" lvl="4" indent="-228600" algn="l">
              <a:lnSpc>
                <a:spcPct val="90000"/>
              </a:lnSpc>
              <a:spcBef>
                <a:spcPts val="500"/>
              </a:spcBef>
              <a:spcAft>
                <a:spcPts val="0"/>
              </a:spcAft>
              <a:buClr>
                <a:schemeClr val="dk1"/>
              </a:buClr>
              <a:buSzPts val="1000"/>
              <a:buFont typeface="PT Sans"/>
              <a:buNone/>
              <a:defRPr sz="1000">
                <a:latin typeface="PT Sans"/>
                <a:ea typeface="PT Sans"/>
                <a:cs typeface="PT Sans"/>
                <a:sym typeface="PT Sans"/>
              </a:defRPr>
            </a:lvl5pPr>
            <a:lvl6pPr marL="2743200" lvl="5" indent="-228600" algn="l">
              <a:lnSpc>
                <a:spcPct val="90000"/>
              </a:lnSpc>
              <a:spcBef>
                <a:spcPts val="500"/>
              </a:spcBef>
              <a:spcAft>
                <a:spcPts val="0"/>
              </a:spcAft>
              <a:buClr>
                <a:schemeClr val="dk1"/>
              </a:buClr>
              <a:buSzPts val="1000"/>
              <a:buFont typeface="PT Sans"/>
              <a:buNone/>
              <a:defRPr sz="1000">
                <a:latin typeface="PT Sans"/>
                <a:ea typeface="PT Sans"/>
                <a:cs typeface="PT Sans"/>
                <a:sym typeface="PT Sans"/>
              </a:defRPr>
            </a:lvl6pPr>
            <a:lvl7pPr marL="3200400" lvl="6" indent="-228600" algn="l">
              <a:lnSpc>
                <a:spcPct val="90000"/>
              </a:lnSpc>
              <a:spcBef>
                <a:spcPts val="500"/>
              </a:spcBef>
              <a:spcAft>
                <a:spcPts val="0"/>
              </a:spcAft>
              <a:buClr>
                <a:schemeClr val="dk1"/>
              </a:buClr>
              <a:buSzPts val="1000"/>
              <a:buFont typeface="PT Sans"/>
              <a:buNone/>
              <a:defRPr sz="1000">
                <a:latin typeface="PT Sans"/>
                <a:ea typeface="PT Sans"/>
                <a:cs typeface="PT Sans"/>
                <a:sym typeface="PT Sans"/>
              </a:defRPr>
            </a:lvl7pPr>
            <a:lvl8pPr marL="3657600" lvl="7" indent="-228600" algn="l">
              <a:lnSpc>
                <a:spcPct val="90000"/>
              </a:lnSpc>
              <a:spcBef>
                <a:spcPts val="500"/>
              </a:spcBef>
              <a:spcAft>
                <a:spcPts val="0"/>
              </a:spcAft>
              <a:buClr>
                <a:schemeClr val="dk1"/>
              </a:buClr>
              <a:buSzPts val="1000"/>
              <a:buFont typeface="PT Sans"/>
              <a:buNone/>
              <a:defRPr sz="1000">
                <a:latin typeface="PT Sans"/>
                <a:ea typeface="PT Sans"/>
                <a:cs typeface="PT Sans"/>
                <a:sym typeface="PT Sans"/>
              </a:defRPr>
            </a:lvl8pPr>
            <a:lvl9pPr marL="4114800" lvl="8" indent="-228600" algn="l">
              <a:lnSpc>
                <a:spcPct val="90000"/>
              </a:lnSpc>
              <a:spcBef>
                <a:spcPts val="500"/>
              </a:spcBef>
              <a:spcAft>
                <a:spcPts val="0"/>
              </a:spcAft>
              <a:buClr>
                <a:schemeClr val="dk1"/>
              </a:buClr>
              <a:buSzPts val="1000"/>
              <a:buFont typeface="PT Sans"/>
              <a:buNone/>
              <a:defRPr sz="1000">
                <a:latin typeface="PT Sans"/>
                <a:ea typeface="PT Sans"/>
                <a:cs typeface="PT Sans"/>
                <a:sym typeface="PT Sans"/>
              </a:defRPr>
            </a:lvl9pPr>
          </a:lstStyle>
          <a:p>
            <a:endParaRPr/>
          </a:p>
        </p:txBody>
      </p:sp>
      <p:sp>
        <p:nvSpPr>
          <p:cNvPr id="39" name="Google Shape;39;p8"/>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8"/>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8"/>
          <p:cNvSpPr txBox="1">
            <a:spLocks noGrp="1"/>
          </p:cNvSpPr>
          <p:nvPr>
            <p:ph type="sldNum" idx="12"/>
          </p:nvPr>
        </p:nvSpPr>
        <p:spPr>
          <a:xfrm>
            <a:off x="301800" y="6495150"/>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Titelfolie 1">
  <p:cSld name="Titelfolie">
    <p:spTree>
      <p:nvGrpSpPr>
        <p:cNvPr id="1" name="Shape 42"/>
        <p:cNvGrpSpPr/>
        <p:nvPr/>
      </p:nvGrpSpPr>
      <p:grpSpPr>
        <a:xfrm>
          <a:off x="0" y="0"/>
          <a:ext cx="0" cy="0"/>
          <a:chOff x="0" y="0"/>
          <a:chExt cx="0" cy="0"/>
        </a:xfrm>
      </p:grpSpPr>
      <p:pic>
        <p:nvPicPr>
          <p:cNvPr id="43" name="Google Shape;43;p9" descr="logo_HIIG_white.eps"/>
          <p:cNvPicPr preferRelativeResize="0"/>
          <p:nvPr/>
        </p:nvPicPr>
        <p:blipFill rotWithShape="1">
          <a:blip r:embed="rId2">
            <a:alphaModFix/>
          </a:blip>
          <a:srcRect/>
          <a:stretch/>
        </p:blipFill>
        <p:spPr>
          <a:xfrm>
            <a:off x="10348913" y="476250"/>
            <a:ext cx="682500" cy="865200"/>
          </a:xfrm>
          <a:prstGeom prst="rect">
            <a:avLst/>
          </a:prstGeom>
          <a:noFill/>
          <a:ln>
            <a:noFill/>
          </a:ln>
        </p:spPr>
      </p:pic>
      <p:sp>
        <p:nvSpPr>
          <p:cNvPr id="44" name="Google Shape;44;p9"/>
          <p:cNvSpPr txBox="1">
            <a:spLocks noGrp="1"/>
          </p:cNvSpPr>
          <p:nvPr>
            <p:ph type="title"/>
          </p:nvPr>
        </p:nvSpPr>
        <p:spPr>
          <a:xfrm>
            <a:off x="900000" y="2880000"/>
            <a:ext cx="10440000" cy="1368000"/>
          </a:xfrm>
          <a:prstGeom prst="rect">
            <a:avLst/>
          </a:prstGeom>
          <a:noFill/>
          <a:ln>
            <a:noFill/>
          </a:ln>
        </p:spPr>
        <p:txBody>
          <a:bodyPr spcFirstLastPara="1" wrap="square" lIns="91425" tIns="45700" rIns="91425" bIns="45700" anchor="t" anchorCtr="0">
            <a:normAutofit/>
          </a:bodyPr>
          <a:lstStyle>
            <a:lvl1pPr marL="0" marR="0" lvl="0" indent="0" algn="l" rtl="0">
              <a:lnSpc>
                <a:spcPct val="100000"/>
              </a:lnSpc>
              <a:spcBef>
                <a:spcPts val="0"/>
              </a:spcBef>
              <a:spcAft>
                <a:spcPts val="0"/>
              </a:spcAft>
              <a:buClr>
                <a:srgbClr val="A2A2A4"/>
              </a:buClr>
              <a:buSzPts val="4400"/>
              <a:buNone/>
              <a:defRPr sz="4000" b="1" i="0" u="none" strike="noStrike" cap="none">
                <a:solidFill>
                  <a:srgbClr val="A2A2A4"/>
                </a:solidFill>
              </a:defRPr>
            </a:lvl1pPr>
            <a:lvl2pPr marL="0" marR="0" lvl="1" indent="0" algn="l" rtl="0">
              <a:lnSpc>
                <a:spcPct val="89627"/>
              </a:lnSpc>
              <a:spcBef>
                <a:spcPts val="0"/>
              </a:spcBef>
              <a:spcAft>
                <a:spcPts val="0"/>
              </a:spcAft>
              <a:buSzPts val="1400"/>
              <a:buNone/>
              <a:defRPr sz="5900" b="0" i="0" u="none" strike="noStrike" cap="none">
                <a:solidFill>
                  <a:srgbClr val="404040"/>
                </a:solidFill>
              </a:defRPr>
            </a:lvl2pPr>
            <a:lvl3pPr marL="0" marR="0" lvl="2" indent="0" algn="l" rtl="0">
              <a:lnSpc>
                <a:spcPct val="89627"/>
              </a:lnSpc>
              <a:spcBef>
                <a:spcPts val="0"/>
              </a:spcBef>
              <a:spcAft>
                <a:spcPts val="0"/>
              </a:spcAft>
              <a:buSzPts val="1400"/>
              <a:buNone/>
              <a:defRPr sz="5900" b="0" i="0" u="none" strike="noStrike" cap="none">
                <a:solidFill>
                  <a:srgbClr val="404040"/>
                </a:solidFill>
              </a:defRPr>
            </a:lvl3pPr>
            <a:lvl4pPr marL="0" marR="0" lvl="3" indent="0" algn="l" rtl="0">
              <a:lnSpc>
                <a:spcPct val="89627"/>
              </a:lnSpc>
              <a:spcBef>
                <a:spcPts val="0"/>
              </a:spcBef>
              <a:spcAft>
                <a:spcPts val="0"/>
              </a:spcAft>
              <a:buSzPts val="1400"/>
              <a:buNone/>
              <a:defRPr sz="5900" b="0" i="0" u="none" strike="noStrike" cap="none">
                <a:solidFill>
                  <a:srgbClr val="404040"/>
                </a:solidFill>
              </a:defRPr>
            </a:lvl4pPr>
            <a:lvl5pPr marL="0" marR="0" lvl="4" indent="0" algn="l" rtl="0">
              <a:lnSpc>
                <a:spcPct val="89627"/>
              </a:lnSpc>
              <a:spcBef>
                <a:spcPts val="0"/>
              </a:spcBef>
              <a:spcAft>
                <a:spcPts val="0"/>
              </a:spcAft>
              <a:buSzPts val="1400"/>
              <a:buNone/>
              <a:defRPr sz="5900" b="0" i="0" u="none" strike="noStrike" cap="none">
                <a:solidFill>
                  <a:srgbClr val="404040"/>
                </a:solidFill>
              </a:defRPr>
            </a:lvl5pPr>
            <a:lvl6pPr marL="562721" marR="0" lvl="5" indent="-3921" algn="l" rtl="0">
              <a:lnSpc>
                <a:spcPct val="89573"/>
              </a:lnSpc>
              <a:spcBef>
                <a:spcPts val="0"/>
              </a:spcBef>
              <a:spcAft>
                <a:spcPts val="0"/>
              </a:spcAft>
              <a:buSzPts val="1400"/>
              <a:buNone/>
              <a:defRPr sz="5908" b="0" i="0" u="none" strike="noStrike" cap="none">
                <a:solidFill>
                  <a:srgbClr val="646466"/>
                </a:solidFill>
              </a:defRPr>
            </a:lvl6pPr>
            <a:lvl7pPr marL="1125443" marR="0" lvl="6" indent="-7843" algn="l" rtl="0">
              <a:lnSpc>
                <a:spcPct val="89573"/>
              </a:lnSpc>
              <a:spcBef>
                <a:spcPts val="0"/>
              </a:spcBef>
              <a:spcAft>
                <a:spcPts val="0"/>
              </a:spcAft>
              <a:buSzPts val="1400"/>
              <a:buNone/>
              <a:defRPr sz="5908" b="0" i="0" u="none" strike="noStrike" cap="none">
                <a:solidFill>
                  <a:srgbClr val="646466"/>
                </a:solidFill>
              </a:defRPr>
            </a:lvl7pPr>
            <a:lvl8pPr marL="1688165" marR="0" lvl="7" indent="-11765" algn="l" rtl="0">
              <a:lnSpc>
                <a:spcPct val="89573"/>
              </a:lnSpc>
              <a:spcBef>
                <a:spcPts val="0"/>
              </a:spcBef>
              <a:spcAft>
                <a:spcPts val="0"/>
              </a:spcAft>
              <a:buSzPts val="1400"/>
              <a:buNone/>
              <a:defRPr sz="5908" b="0" i="0" u="none" strike="noStrike" cap="none">
                <a:solidFill>
                  <a:srgbClr val="646466"/>
                </a:solidFill>
              </a:defRPr>
            </a:lvl8pPr>
            <a:lvl9pPr marL="2250887" marR="0" lvl="8" indent="-2987" algn="l" rtl="0">
              <a:lnSpc>
                <a:spcPct val="89573"/>
              </a:lnSpc>
              <a:spcBef>
                <a:spcPts val="0"/>
              </a:spcBef>
              <a:spcAft>
                <a:spcPts val="0"/>
              </a:spcAft>
              <a:buSzPts val="1400"/>
              <a:buNone/>
              <a:defRPr sz="5908" b="0" i="0" u="none" strike="noStrike" cap="none">
                <a:solidFill>
                  <a:srgbClr val="646466"/>
                </a:solidFill>
              </a:defRPr>
            </a:lvl9pPr>
          </a:lstStyle>
          <a:p>
            <a:endParaRPr/>
          </a:p>
        </p:txBody>
      </p:sp>
      <p:sp>
        <p:nvSpPr>
          <p:cNvPr id="45" name="Google Shape;45;p9"/>
          <p:cNvSpPr txBox="1">
            <a:spLocks noGrp="1"/>
          </p:cNvSpPr>
          <p:nvPr>
            <p:ph type="body" idx="1"/>
          </p:nvPr>
        </p:nvSpPr>
        <p:spPr>
          <a:xfrm>
            <a:off x="900000" y="4500000"/>
            <a:ext cx="10440000" cy="1260000"/>
          </a:xfrm>
          <a:prstGeom prst="rect">
            <a:avLst/>
          </a:prstGeom>
          <a:noFill/>
          <a:ln>
            <a:noFill/>
          </a:ln>
        </p:spPr>
        <p:txBody>
          <a:bodyPr spcFirstLastPara="1" wrap="square" lIns="91425" tIns="45700" rIns="91425" bIns="45700" anchor="t" anchorCtr="0">
            <a:normAutofit/>
          </a:bodyPr>
          <a:lstStyle>
            <a:lvl1pPr marL="457200" marR="0" lvl="0" indent="-406400" algn="l" rtl="0">
              <a:spcBef>
                <a:spcPts val="0"/>
              </a:spcBef>
              <a:spcAft>
                <a:spcPts val="0"/>
              </a:spcAft>
              <a:buClr>
                <a:schemeClr val="dk2"/>
              </a:buClr>
              <a:buSzPts val="2800"/>
              <a:buChar char="●"/>
              <a:defRPr sz="2200" b="0" i="0" u="none" strike="noStrike" cap="none">
                <a:solidFill>
                  <a:srgbClr val="A2A2A4"/>
                </a:solidFill>
              </a:defRPr>
            </a:lvl1pPr>
            <a:lvl2pPr marL="914400" marR="0" lvl="1" indent="-381000" algn="l" rtl="0">
              <a:spcBef>
                <a:spcPts val="738"/>
              </a:spcBef>
              <a:spcAft>
                <a:spcPts val="0"/>
              </a:spcAft>
              <a:buClr>
                <a:schemeClr val="dk1"/>
              </a:buClr>
              <a:buSzPts val="2400"/>
              <a:buChar char="○"/>
              <a:defRPr sz="2200" b="0" i="0" u="none" strike="noStrike" cap="none">
                <a:solidFill>
                  <a:srgbClr val="4A4A4C"/>
                </a:solidFill>
              </a:defRPr>
            </a:lvl2pPr>
            <a:lvl3pPr marL="1371600" marR="0" lvl="2" indent="-317500" algn="l" rtl="0">
              <a:spcBef>
                <a:spcPts val="738"/>
              </a:spcBef>
              <a:spcAft>
                <a:spcPts val="0"/>
              </a:spcAft>
              <a:buClr>
                <a:schemeClr val="dk1"/>
              </a:buClr>
              <a:buSzPts val="1400"/>
              <a:buChar char="■"/>
              <a:defRPr sz="2200" b="0" i="0" u="none" strike="noStrike" cap="none">
                <a:solidFill>
                  <a:srgbClr val="4A4A4C"/>
                </a:solidFill>
              </a:defRPr>
            </a:lvl3pPr>
            <a:lvl4pPr marL="1828800" marR="0" lvl="3" indent="-342900" algn="l" rtl="0">
              <a:spcBef>
                <a:spcPts val="738"/>
              </a:spcBef>
              <a:spcAft>
                <a:spcPts val="0"/>
              </a:spcAft>
              <a:buClr>
                <a:schemeClr val="dk1"/>
              </a:buClr>
              <a:buSzPts val="1800"/>
              <a:buChar char="●"/>
              <a:defRPr sz="2200" b="0" i="0" u="none" strike="noStrike" cap="none">
                <a:solidFill>
                  <a:srgbClr val="4A4A4C"/>
                </a:solidFill>
              </a:defRPr>
            </a:lvl4pPr>
            <a:lvl5pPr marL="2286000" marR="0" lvl="4" indent="-342900" algn="l" rtl="0">
              <a:spcBef>
                <a:spcPts val="738"/>
              </a:spcBef>
              <a:spcAft>
                <a:spcPts val="0"/>
              </a:spcAft>
              <a:buClr>
                <a:schemeClr val="dk1"/>
              </a:buClr>
              <a:buSzPts val="1800"/>
              <a:buChar char="○"/>
              <a:defRPr sz="2200" b="0" i="0" u="none" strike="noStrike" cap="none">
                <a:solidFill>
                  <a:srgbClr val="4A4A4C"/>
                </a:solidFill>
              </a:defRPr>
            </a:lvl5pPr>
            <a:lvl6pPr marL="2743200" marR="0" lvl="5" indent="-317500" algn="l" rtl="0">
              <a:spcBef>
                <a:spcPts val="738"/>
              </a:spcBef>
              <a:spcAft>
                <a:spcPts val="0"/>
              </a:spcAft>
              <a:buSzPts val="1400"/>
              <a:buChar char="■"/>
              <a:defRPr sz="2462" b="0" i="0" u="none" strike="noStrike" cap="none">
                <a:solidFill>
                  <a:schemeClr val="dk1"/>
                </a:solidFill>
              </a:defRPr>
            </a:lvl6pPr>
            <a:lvl7pPr marL="3200400" marR="0" lvl="6" indent="-342900" algn="l" rtl="0">
              <a:spcBef>
                <a:spcPts val="492"/>
              </a:spcBef>
              <a:spcAft>
                <a:spcPts val="0"/>
              </a:spcAft>
              <a:buClr>
                <a:schemeClr val="dk1"/>
              </a:buClr>
              <a:buSzPts val="1800"/>
              <a:buChar char="●"/>
              <a:defRPr sz="2462" b="0" i="0" u="none" strike="noStrike" cap="none">
                <a:solidFill>
                  <a:schemeClr val="dk1"/>
                </a:solidFill>
              </a:defRPr>
            </a:lvl7pPr>
            <a:lvl8pPr marL="3657600" marR="0" lvl="7" indent="-342900" algn="l" rtl="0">
              <a:spcBef>
                <a:spcPts val="492"/>
              </a:spcBef>
              <a:spcAft>
                <a:spcPts val="0"/>
              </a:spcAft>
              <a:buSzPts val="1800"/>
              <a:buChar char="○"/>
              <a:defRPr sz="2462" b="0" i="0" u="none" strike="noStrike" cap="none">
                <a:solidFill>
                  <a:schemeClr val="dk1"/>
                </a:solidFill>
              </a:defRPr>
            </a:lvl8pPr>
            <a:lvl9pPr marL="4114800" marR="0" lvl="8" indent="-317500" algn="l" rtl="0">
              <a:spcBef>
                <a:spcPts val="492"/>
              </a:spcBef>
              <a:spcAft>
                <a:spcPts val="0"/>
              </a:spcAft>
              <a:buClr>
                <a:schemeClr val="dk1"/>
              </a:buClr>
              <a:buSzPts val="1400"/>
              <a:buChar char="■"/>
              <a:defRPr sz="2462" b="0" i="0" u="none" strike="noStrike" cap="none">
                <a:solidFill>
                  <a:schemeClr val="dk1"/>
                </a:solidFill>
              </a:defRPr>
            </a:lvl9pPr>
          </a:lstStyle>
          <a:p>
            <a:endParaRPr/>
          </a:p>
        </p:txBody>
      </p:sp>
      <p:pic>
        <p:nvPicPr>
          <p:cNvPr id="46" name="Google Shape;46;p9" descr="002_Logo_RGB.jpg"/>
          <p:cNvPicPr preferRelativeResize="0"/>
          <p:nvPr/>
        </p:nvPicPr>
        <p:blipFill>
          <a:blip r:embed="rId3">
            <a:alphaModFix/>
          </a:blip>
          <a:stretch>
            <a:fillRect/>
          </a:stretch>
        </p:blipFill>
        <p:spPr>
          <a:xfrm>
            <a:off x="7453023" y="826350"/>
            <a:ext cx="3886977" cy="1368000"/>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Inhalt mit Text">
  <p:cSld name="Inhalt mit Text">
    <p:spTree>
      <p:nvGrpSpPr>
        <p:cNvPr id="1" name="Shape 47"/>
        <p:cNvGrpSpPr/>
        <p:nvPr/>
      </p:nvGrpSpPr>
      <p:grpSpPr>
        <a:xfrm>
          <a:off x="0" y="0"/>
          <a:ext cx="0" cy="0"/>
          <a:chOff x="0" y="0"/>
          <a:chExt cx="0" cy="0"/>
        </a:xfrm>
      </p:grpSpPr>
      <p:sp>
        <p:nvSpPr>
          <p:cNvPr id="48" name="Google Shape;48;p10"/>
          <p:cNvSpPr txBox="1">
            <a:spLocks noGrp="1"/>
          </p:cNvSpPr>
          <p:nvPr>
            <p:ph type="title"/>
          </p:nvPr>
        </p:nvSpPr>
        <p:spPr>
          <a:xfrm>
            <a:off x="900000" y="827187"/>
            <a:ext cx="10440000" cy="720000"/>
          </a:xfrm>
          <a:prstGeom prst="rect">
            <a:avLst/>
          </a:prstGeom>
          <a:noFill/>
          <a:ln>
            <a:noFill/>
          </a:ln>
        </p:spPr>
        <p:txBody>
          <a:bodyPr spcFirstLastPara="1" wrap="square" lIns="91425" tIns="45700" rIns="91425" bIns="45700" anchor="t" anchorCtr="0">
            <a:normAutofit/>
          </a:bodyPr>
          <a:lstStyle>
            <a:lvl1pPr marL="0" marR="0" lvl="0" indent="0" algn="l" rtl="0">
              <a:lnSpc>
                <a:spcPct val="100000"/>
              </a:lnSpc>
              <a:spcBef>
                <a:spcPts val="0"/>
              </a:spcBef>
              <a:spcAft>
                <a:spcPts val="0"/>
              </a:spcAft>
              <a:buSzPts val="4400"/>
              <a:buNone/>
              <a:defRPr sz="2200" b="1" i="0" u="none" strike="noStrike" cap="none">
                <a:solidFill>
                  <a:srgbClr val="4A4A4C"/>
                </a:solidFill>
              </a:defRPr>
            </a:lvl1pPr>
            <a:lvl2pPr marL="0" marR="0" lvl="1" indent="0" algn="l" rtl="0">
              <a:lnSpc>
                <a:spcPct val="89627"/>
              </a:lnSpc>
              <a:spcBef>
                <a:spcPts val="0"/>
              </a:spcBef>
              <a:spcAft>
                <a:spcPts val="0"/>
              </a:spcAft>
              <a:buSzPts val="1400"/>
              <a:buNone/>
              <a:defRPr sz="5900" b="0" i="0" u="none" strike="noStrike" cap="none">
                <a:solidFill>
                  <a:srgbClr val="404040"/>
                </a:solidFill>
              </a:defRPr>
            </a:lvl2pPr>
            <a:lvl3pPr marL="0" marR="0" lvl="2" indent="0" algn="l" rtl="0">
              <a:lnSpc>
                <a:spcPct val="89627"/>
              </a:lnSpc>
              <a:spcBef>
                <a:spcPts val="0"/>
              </a:spcBef>
              <a:spcAft>
                <a:spcPts val="0"/>
              </a:spcAft>
              <a:buSzPts val="1400"/>
              <a:buNone/>
              <a:defRPr sz="5900" b="0" i="0" u="none" strike="noStrike" cap="none">
                <a:solidFill>
                  <a:srgbClr val="404040"/>
                </a:solidFill>
              </a:defRPr>
            </a:lvl3pPr>
            <a:lvl4pPr marL="0" marR="0" lvl="3" indent="0" algn="l" rtl="0">
              <a:lnSpc>
                <a:spcPct val="89627"/>
              </a:lnSpc>
              <a:spcBef>
                <a:spcPts val="0"/>
              </a:spcBef>
              <a:spcAft>
                <a:spcPts val="0"/>
              </a:spcAft>
              <a:buSzPts val="1400"/>
              <a:buNone/>
              <a:defRPr sz="5900" b="0" i="0" u="none" strike="noStrike" cap="none">
                <a:solidFill>
                  <a:srgbClr val="404040"/>
                </a:solidFill>
              </a:defRPr>
            </a:lvl4pPr>
            <a:lvl5pPr marL="0" marR="0" lvl="4" indent="0" algn="l" rtl="0">
              <a:lnSpc>
                <a:spcPct val="89627"/>
              </a:lnSpc>
              <a:spcBef>
                <a:spcPts val="0"/>
              </a:spcBef>
              <a:spcAft>
                <a:spcPts val="0"/>
              </a:spcAft>
              <a:buSzPts val="1400"/>
              <a:buNone/>
              <a:defRPr sz="5900" b="0" i="0" u="none" strike="noStrike" cap="none">
                <a:solidFill>
                  <a:srgbClr val="404040"/>
                </a:solidFill>
              </a:defRPr>
            </a:lvl5pPr>
            <a:lvl6pPr marL="562721" marR="0" lvl="5" indent="-3921" algn="l" rtl="0">
              <a:lnSpc>
                <a:spcPct val="89573"/>
              </a:lnSpc>
              <a:spcBef>
                <a:spcPts val="0"/>
              </a:spcBef>
              <a:spcAft>
                <a:spcPts val="0"/>
              </a:spcAft>
              <a:buSzPts val="1400"/>
              <a:buNone/>
              <a:defRPr sz="5908" b="0" i="0" u="none" strike="noStrike" cap="none">
                <a:solidFill>
                  <a:srgbClr val="646466"/>
                </a:solidFill>
              </a:defRPr>
            </a:lvl6pPr>
            <a:lvl7pPr marL="1125443" marR="0" lvl="6" indent="-7843" algn="l" rtl="0">
              <a:lnSpc>
                <a:spcPct val="89573"/>
              </a:lnSpc>
              <a:spcBef>
                <a:spcPts val="0"/>
              </a:spcBef>
              <a:spcAft>
                <a:spcPts val="0"/>
              </a:spcAft>
              <a:buSzPts val="1400"/>
              <a:buNone/>
              <a:defRPr sz="5908" b="0" i="0" u="none" strike="noStrike" cap="none">
                <a:solidFill>
                  <a:srgbClr val="646466"/>
                </a:solidFill>
              </a:defRPr>
            </a:lvl7pPr>
            <a:lvl8pPr marL="1688165" marR="0" lvl="7" indent="-11765" algn="l" rtl="0">
              <a:lnSpc>
                <a:spcPct val="89573"/>
              </a:lnSpc>
              <a:spcBef>
                <a:spcPts val="0"/>
              </a:spcBef>
              <a:spcAft>
                <a:spcPts val="0"/>
              </a:spcAft>
              <a:buSzPts val="1400"/>
              <a:buNone/>
              <a:defRPr sz="5908" b="0" i="0" u="none" strike="noStrike" cap="none">
                <a:solidFill>
                  <a:srgbClr val="646466"/>
                </a:solidFill>
              </a:defRPr>
            </a:lvl8pPr>
            <a:lvl9pPr marL="2250887" marR="0" lvl="8" indent="-2987" algn="l" rtl="0">
              <a:lnSpc>
                <a:spcPct val="89573"/>
              </a:lnSpc>
              <a:spcBef>
                <a:spcPts val="0"/>
              </a:spcBef>
              <a:spcAft>
                <a:spcPts val="0"/>
              </a:spcAft>
              <a:buSzPts val="1400"/>
              <a:buNone/>
              <a:defRPr sz="5908" b="0" i="0" u="none" strike="noStrike" cap="none">
                <a:solidFill>
                  <a:srgbClr val="646466"/>
                </a:solidFill>
              </a:defRPr>
            </a:lvl9pPr>
          </a:lstStyle>
          <a:p>
            <a:endParaRPr/>
          </a:p>
        </p:txBody>
      </p:sp>
      <p:sp>
        <p:nvSpPr>
          <p:cNvPr id="49" name="Google Shape;49;p10"/>
          <p:cNvSpPr txBox="1">
            <a:spLocks noGrp="1"/>
          </p:cNvSpPr>
          <p:nvPr>
            <p:ph type="body" idx="1"/>
          </p:nvPr>
        </p:nvSpPr>
        <p:spPr>
          <a:xfrm>
            <a:off x="900000" y="1866900"/>
            <a:ext cx="10440000" cy="40860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115000"/>
              </a:lnSpc>
              <a:spcBef>
                <a:spcPts val="0"/>
              </a:spcBef>
              <a:spcAft>
                <a:spcPts val="0"/>
              </a:spcAft>
              <a:buClr>
                <a:schemeClr val="dk2"/>
              </a:buClr>
              <a:buSzPts val="2800"/>
              <a:buChar char="●"/>
              <a:defRPr b="0" i="0" u="none" strike="noStrike" cap="none">
                <a:solidFill>
                  <a:srgbClr val="4A4A4C"/>
                </a:solidFill>
              </a:defRPr>
            </a:lvl1pPr>
            <a:lvl2pPr marL="914400" marR="0" lvl="1" indent="-381000" algn="l" rtl="0">
              <a:lnSpc>
                <a:spcPct val="115000"/>
              </a:lnSpc>
              <a:spcBef>
                <a:spcPts val="738"/>
              </a:spcBef>
              <a:spcAft>
                <a:spcPts val="0"/>
              </a:spcAft>
              <a:buClr>
                <a:schemeClr val="dk1"/>
              </a:buClr>
              <a:buSzPts val="2400"/>
              <a:buChar char="○"/>
              <a:defRPr b="0" i="0" u="none" strike="noStrike" cap="none">
                <a:solidFill>
                  <a:srgbClr val="4A4A4C"/>
                </a:solidFill>
              </a:defRPr>
            </a:lvl2pPr>
            <a:lvl3pPr marL="1371600" marR="0" lvl="2" indent="-304800" algn="l" rtl="0">
              <a:lnSpc>
                <a:spcPct val="115000"/>
              </a:lnSpc>
              <a:spcBef>
                <a:spcPts val="738"/>
              </a:spcBef>
              <a:spcAft>
                <a:spcPts val="0"/>
              </a:spcAft>
              <a:buClr>
                <a:schemeClr val="dk1"/>
              </a:buClr>
              <a:buSzPts val="1200"/>
              <a:buChar char="■"/>
              <a:defRPr b="0" i="0" u="none" strike="noStrike" cap="none">
                <a:solidFill>
                  <a:srgbClr val="4A4A4C"/>
                </a:solidFill>
              </a:defRPr>
            </a:lvl3pPr>
            <a:lvl4pPr marL="1828800" marR="0" lvl="3" indent="-342900" algn="l" rtl="0">
              <a:lnSpc>
                <a:spcPct val="115000"/>
              </a:lnSpc>
              <a:spcBef>
                <a:spcPts val="738"/>
              </a:spcBef>
              <a:spcAft>
                <a:spcPts val="0"/>
              </a:spcAft>
              <a:buClr>
                <a:schemeClr val="dk1"/>
              </a:buClr>
              <a:buSzPts val="1800"/>
              <a:buChar char="●"/>
              <a:defRPr b="0" i="0" u="none" strike="noStrike" cap="none">
                <a:solidFill>
                  <a:srgbClr val="4A4A4C"/>
                </a:solidFill>
              </a:defRPr>
            </a:lvl4pPr>
            <a:lvl5pPr marL="2286000" marR="0" lvl="4" indent="-342900" algn="l" rtl="0">
              <a:lnSpc>
                <a:spcPct val="115000"/>
              </a:lnSpc>
              <a:spcBef>
                <a:spcPts val="738"/>
              </a:spcBef>
              <a:spcAft>
                <a:spcPts val="0"/>
              </a:spcAft>
              <a:buClr>
                <a:srgbClr val="4A4A4C"/>
              </a:buClr>
              <a:buSzPts val="1800"/>
              <a:buChar char="○"/>
              <a:defRPr b="0" i="0" u="none" strike="noStrike" cap="none">
                <a:solidFill>
                  <a:srgbClr val="4A4A4C"/>
                </a:solidFill>
              </a:defRPr>
            </a:lvl5pPr>
            <a:lvl6pPr marL="2743200" marR="0" lvl="5" indent="-317500" algn="l" rtl="0">
              <a:lnSpc>
                <a:spcPct val="115000"/>
              </a:lnSpc>
              <a:spcBef>
                <a:spcPts val="738"/>
              </a:spcBef>
              <a:spcAft>
                <a:spcPts val="0"/>
              </a:spcAft>
              <a:buClr>
                <a:schemeClr val="dk1"/>
              </a:buClr>
              <a:buSzPts val="1400"/>
              <a:buChar char="■"/>
              <a:defRPr b="0" i="0" u="none" strike="noStrike" cap="none">
                <a:solidFill>
                  <a:schemeClr val="dk1"/>
                </a:solidFill>
              </a:defRPr>
            </a:lvl6pPr>
            <a:lvl7pPr marL="3200400" marR="0" lvl="6" indent="-342900" algn="l" rtl="0">
              <a:lnSpc>
                <a:spcPct val="115000"/>
              </a:lnSpc>
              <a:spcBef>
                <a:spcPts val="492"/>
              </a:spcBef>
              <a:spcAft>
                <a:spcPts val="0"/>
              </a:spcAft>
              <a:buClr>
                <a:schemeClr val="dk1"/>
              </a:buClr>
              <a:buSzPts val="1800"/>
              <a:buChar char="●"/>
              <a:defRPr b="0" i="0" u="none" strike="noStrike" cap="none">
                <a:solidFill>
                  <a:schemeClr val="dk1"/>
                </a:solidFill>
              </a:defRPr>
            </a:lvl7pPr>
            <a:lvl8pPr marL="3657600" marR="0" lvl="7" indent="-342900" algn="l" rtl="0">
              <a:lnSpc>
                <a:spcPct val="115000"/>
              </a:lnSpc>
              <a:spcBef>
                <a:spcPts val="492"/>
              </a:spcBef>
              <a:spcAft>
                <a:spcPts val="0"/>
              </a:spcAft>
              <a:buClr>
                <a:schemeClr val="dk1"/>
              </a:buClr>
              <a:buSzPts val="1800"/>
              <a:buChar char="○"/>
              <a:defRPr b="0" i="0" u="none" strike="noStrike" cap="none">
                <a:solidFill>
                  <a:schemeClr val="dk1"/>
                </a:solidFill>
              </a:defRPr>
            </a:lvl8pPr>
            <a:lvl9pPr marL="4114800" marR="0" lvl="8" indent="-317500" algn="l" rtl="0">
              <a:lnSpc>
                <a:spcPct val="115000"/>
              </a:lnSpc>
              <a:spcBef>
                <a:spcPts val="492"/>
              </a:spcBef>
              <a:spcAft>
                <a:spcPts val="0"/>
              </a:spcAft>
              <a:buClr>
                <a:schemeClr val="dk1"/>
              </a:buClr>
              <a:buSzPts val="1400"/>
              <a:buChar char="■"/>
              <a:defRPr b="0" i="0" u="none" strike="noStrike" cap="none">
                <a:solidFill>
                  <a:schemeClr val="dk1"/>
                </a:solidFill>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6E6DE"/>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sldNum" idx="12"/>
          </p:nvPr>
        </p:nvSpPr>
        <p:spPr>
          <a:xfrm>
            <a:off x="301800" y="6495150"/>
            <a:ext cx="2743200" cy="365100"/>
          </a:xfrm>
          <a:prstGeom prst="rect">
            <a:avLst/>
          </a:prstGeom>
          <a:noFill/>
          <a:ln>
            <a:noFill/>
          </a:ln>
        </p:spPr>
        <p:txBody>
          <a:bodyPr spcFirstLastPara="1" wrap="square" lIns="91425" tIns="45700" rIns="91425" bIns="45700" anchor="ctr" anchorCtr="0">
            <a:noAutofit/>
          </a:bodyPr>
          <a:lstStyle>
            <a:lvl1pPr marL="0" marR="0" lvl="0" indent="0" rtl="0">
              <a:spcBef>
                <a:spcPts val="0"/>
              </a:spcBef>
              <a:buNone/>
              <a:defRPr sz="1200" i="0" u="none" strike="noStrike" cap="none">
                <a:solidFill>
                  <a:srgbClr val="888888"/>
                </a:solidFill>
                <a:latin typeface="PT Sans"/>
                <a:ea typeface="PT Sans"/>
                <a:cs typeface="PT Sans"/>
                <a:sym typeface="PT Sans"/>
              </a:defRPr>
            </a:lvl1pPr>
            <a:lvl2pPr marL="0" marR="0" lvl="1" indent="0" rtl="0">
              <a:spcBef>
                <a:spcPts val="0"/>
              </a:spcBef>
              <a:buNone/>
              <a:defRPr sz="1200" i="0" u="none" strike="noStrike" cap="none">
                <a:solidFill>
                  <a:srgbClr val="888888"/>
                </a:solidFill>
                <a:latin typeface="PT Sans"/>
                <a:ea typeface="PT Sans"/>
                <a:cs typeface="PT Sans"/>
                <a:sym typeface="PT Sans"/>
              </a:defRPr>
            </a:lvl2pPr>
            <a:lvl3pPr marL="0" marR="0" lvl="2" indent="0" rtl="0">
              <a:spcBef>
                <a:spcPts val="0"/>
              </a:spcBef>
              <a:buNone/>
              <a:defRPr sz="1200" i="0" u="none" strike="noStrike" cap="none">
                <a:solidFill>
                  <a:srgbClr val="888888"/>
                </a:solidFill>
                <a:latin typeface="PT Sans"/>
                <a:ea typeface="PT Sans"/>
                <a:cs typeface="PT Sans"/>
                <a:sym typeface="PT Sans"/>
              </a:defRPr>
            </a:lvl3pPr>
            <a:lvl4pPr marL="0" marR="0" lvl="3" indent="0" rtl="0">
              <a:spcBef>
                <a:spcPts val="0"/>
              </a:spcBef>
              <a:buNone/>
              <a:defRPr sz="1200" i="0" u="none" strike="noStrike" cap="none">
                <a:solidFill>
                  <a:srgbClr val="888888"/>
                </a:solidFill>
                <a:latin typeface="PT Sans"/>
                <a:ea typeface="PT Sans"/>
                <a:cs typeface="PT Sans"/>
                <a:sym typeface="PT Sans"/>
              </a:defRPr>
            </a:lvl4pPr>
            <a:lvl5pPr marL="0" marR="0" lvl="4" indent="0" rtl="0">
              <a:spcBef>
                <a:spcPts val="0"/>
              </a:spcBef>
              <a:buNone/>
              <a:defRPr sz="1200" i="0" u="none" strike="noStrike" cap="none">
                <a:solidFill>
                  <a:srgbClr val="888888"/>
                </a:solidFill>
                <a:latin typeface="PT Sans"/>
                <a:ea typeface="PT Sans"/>
                <a:cs typeface="PT Sans"/>
                <a:sym typeface="PT Sans"/>
              </a:defRPr>
            </a:lvl5pPr>
            <a:lvl6pPr marL="0" marR="0" lvl="5" indent="0" rtl="0">
              <a:spcBef>
                <a:spcPts val="0"/>
              </a:spcBef>
              <a:buNone/>
              <a:defRPr sz="1200" i="0" u="none" strike="noStrike" cap="none">
                <a:solidFill>
                  <a:srgbClr val="888888"/>
                </a:solidFill>
                <a:latin typeface="PT Sans"/>
                <a:ea typeface="PT Sans"/>
                <a:cs typeface="PT Sans"/>
                <a:sym typeface="PT Sans"/>
              </a:defRPr>
            </a:lvl6pPr>
            <a:lvl7pPr marL="0" marR="0" lvl="6" indent="0" rtl="0">
              <a:spcBef>
                <a:spcPts val="0"/>
              </a:spcBef>
              <a:buNone/>
              <a:defRPr sz="1200" i="0" u="none" strike="noStrike" cap="none">
                <a:solidFill>
                  <a:srgbClr val="888888"/>
                </a:solidFill>
                <a:latin typeface="PT Sans"/>
                <a:ea typeface="PT Sans"/>
                <a:cs typeface="PT Sans"/>
                <a:sym typeface="PT Sans"/>
              </a:defRPr>
            </a:lvl7pPr>
            <a:lvl8pPr marL="0" marR="0" lvl="7" indent="0" rtl="0">
              <a:spcBef>
                <a:spcPts val="0"/>
              </a:spcBef>
              <a:buNone/>
              <a:defRPr sz="1200" i="0" u="none" strike="noStrike" cap="none">
                <a:solidFill>
                  <a:srgbClr val="888888"/>
                </a:solidFill>
                <a:latin typeface="PT Sans"/>
                <a:ea typeface="PT Sans"/>
                <a:cs typeface="PT Sans"/>
                <a:sym typeface="PT Sans"/>
              </a:defRPr>
            </a:lvl8pPr>
            <a:lvl9pPr marL="0" marR="0" lvl="8" indent="0" rtl="0">
              <a:spcBef>
                <a:spcPts val="0"/>
              </a:spcBef>
              <a:buNone/>
              <a:defRPr sz="1200" i="0" u="none" strike="noStrike" cap="none">
                <a:solidFill>
                  <a:srgbClr val="888888"/>
                </a:solidFill>
                <a:latin typeface="PT Sans"/>
                <a:ea typeface="PT Sans"/>
                <a:cs typeface="PT Sans"/>
                <a:sym typeface="PT Sans"/>
              </a:defRPr>
            </a:lvl9pPr>
          </a:lstStyle>
          <a:p>
            <a:pPr marL="0" lvl="0" indent="0" algn="l" rtl="0">
              <a:spcBef>
                <a:spcPts val="0"/>
              </a:spcBef>
              <a:spcAft>
                <a:spcPts val="0"/>
              </a:spcAft>
              <a:buNone/>
            </a:pPr>
            <a:fld id="{00000000-1234-1234-1234-123412341234}" type="slidenum">
              <a:rPr lang="de-DE"/>
              <a:t>‹Nr.›</a:t>
            </a:fld>
            <a:endParaRPr/>
          </a:p>
        </p:txBody>
      </p:sp>
      <p:sp>
        <p:nvSpPr>
          <p:cNvPr id="9" name="Google Shape;9;p1"/>
          <p:cNvSpPr/>
          <p:nvPr/>
        </p:nvSpPr>
        <p:spPr>
          <a:xfrm>
            <a:off x="301800" y="249750"/>
            <a:ext cx="11577000" cy="6245400"/>
          </a:xfrm>
          <a:prstGeom prst="rect">
            <a:avLst/>
          </a:prstGeom>
          <a:solidFill>
            <a:schemeClr val="lt1"/>
          </a:solidFill>
          <a:ln w="1905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0" name="Google Shape;10;p1"/>
          <p:cNvSpPr/>
          <p:nvPr/>
        </p:nvSpPr>
        <p:spPr>
          <a:xfrm>
            <a:off x="6114375" y="6496200"/>
            <a:ext cx="5764500" cy="3630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de-DE" sz="1000">
                <a:solidFill>
                  <a:srgbClr val="888888"/>
                </a:solidFill>
                <a:latin typeface="PT Sans"/>
                <a:ea typeface="PT Sans"/>
                <a:cs typeface="PT Sans"/>
                <a:sym typeface="PT Sans"/>
              </a:rPr>
              <a:t>ALEXANDER VON HUMBOLDT INSTITUT FÜR INTERNET UND GESELLSCHAFT · hiig.de</a:t>
            </a:r>
            <a:endParaRPr sz="1000">
              <a:solidFill>
                <a:srgbClr val="888888"/>
              </a:solidFill>
              <a:latin typeface="PT Sans"/>
              <a:ea typeface="PT Sans"/>
              <a:cs typeface="PT Sans"/>
              <a:sym typeface="PT Sans"/>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hyperlink" Target="https://www.youtube.com/watch?v=q-Fmd21Jopo"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4"/>
        <p:cNvGrpSpPr/>
        <p:nvPr/>
      </p:nvGrpSpPr>
      <p:grpSpPr>
        <a:xfrm>
          <a:off x="0" y="0"/>
          <a:ext cx="0" cy="0"/>
          <a:chOff x="0" y="0"/>
          <a:chExt cx="0" cy="0"/>
        </a:xfrm>
      </p:grpSpPr>
      <p:sp>
        <p:nvSpPr>
          <p:cNvPr id="55" name="Google Shape;55;p11"/>
          <p:cNvSpPr/>
          <p:nvPr/>
        </p:nvSpPr>
        <p:spPr>
          <a:xfrm>
            <a:off x="6098400" y="877350"/>
            <a:ext cx="5780400" cy="4990200"/>
          </a:xfrm>
          <a:prstGeom prst="rect">
            <a:avLst/>
          </a:prstGeom>
          <a:solidFill>
            <a:srgbClr val="A9E8CE"/>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endParaRPr>
              <a:solidFill>
                <a:srgbClr val="000000"/>
              </a:solidFill>
              <a:latin typeface="Droid Sans Mono"/>
              <a:ea typeface="Droid Sans Mono"/>
              <a:cs typeface="Droid Sans Mono"/>
              <a:sym typeface="Droid Sans Mono"/>
            </a:endParaRPr>
          </a:p>
        </p:txBody>
      </p:sp>
      <p:sp>
        <p:nvSpPr>
          <p:cNvPr id="56" name="Google Shape;56;p11"/>
          <p:cNvSpPr/>
          <p:nvPr/>
        </p:nvSpPr>
        <p:spPr>
          <a:xfrm>
            <a:off x="301800" y="249775"/>
            <a:ext cx="11577000" cy="6276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de-DE">
                <a:solidFill>
                  <a:schemeClr val="dk1"/>
                </a:solidFill>
                <a:latin typeface="Droid Sans Mono"/>
                <a:ea typeface="Droid Sans Mono"/>
                <a:cs typeface="Droid Sans Mono"/>
                <a:sym typeface="Droid Sans Mono"/>
              </a:rPr>
              <a:t>MAKING SENSE OF THE FUTURE</a:t>
            </a:r>
            <a:endParaRPr>
              <a:solidFill>
                <a:schemeClr val="dk1"/>
              </a:solidFill>
              <a:latin typeface="Droid Sans Mono"/>
              <a:ea typeface="Droid Sans Mono"/>
              <a:cs typeface="Droid Sans Mono"/>
              <a:sym typeface="Droid Sans Mono"/>
            </a:endParaRPr>
          </a:p>
        </p:txBody>
      </p:sp>
      <p:sp>
        <p:nvSpPr>
          <p:cNvPr id="57" name="Google Shape;57;p11"/>
          <p:cNvSpPr/>
          <p:nvPr/>
        </p:nvSpPr>
        <p:spPr>
          <a:xfrm>
            <a:off x="301800" y="5867525"/>
            <a:ext cx="5796600" cy="627600"/>
          </a:xfrm>
          <a:prstGeom prst="rect">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de-DE">
                <a:solidFill>
                  <a:schemeClr val="dk1"/>
                </a:solidFill>
                <a:latin typeface="Droid Sans Mono"/>
                <a:ea typeface="Droid Sans Mono"/>
                <a:cs typeface="Droid Sans Mono"/>
                <a:sym typeface="Droid Sans Mono"/>
              </a:rPr>
              <a:t>OPEN EDUCATIONAL RESOURCE (OER)</a:t>
            </a:r>
            <a:endParaRPr>
              <a:solidFill>
                <a:schemeClr val="dk1"/>
              </a:solidFill>
              <a:latin typeface="Droid Sans Mono"/>
              <a:ea typeface="Droid Sans Mono"/>
              <a:cs typeface="Droid Sans Mono"/>
              <a:sym typeface="Droid Sans Mono"/>
            </a:endParaRPr>
          </a:p>
        </p:txBody>
      </p:sp>
      <p:sp>
        <p:nvSpPr>
          <p:cNvPr id="58" name="Google Shape;58;p11"/>
          <p:cNvSpPr/>
          <p:nvPr/>
        </p:nvSpPr>
        <p:spPr>
          <a:xfrm>
            <a:off x="6098400" y="5867525"/>
            <a:ext cx="5780400" cy="627600"/>
          </a:xfrm>
          <a:prstGeom prst="rect">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dk1"/>
              </a:buClr>
              <a:buFont typeface="Arial"/>
              <a:buNone/>
            </a:pPr>
            <a:r>
              <a:rPr lang="de-DE">
                <a:solidFill>
                  <a:srgbClr val="3A3838"/>
                </a:solidFill>
                <a:latin typeface="Droid Sans Mono"/>
                <a:ea typeface="Droid Sans Mono"/>
                <a:cs typeface="Droid Sans Mono"/>
                <a:sym typeface="Droid Sans Mono"/>
              </a:rPr>
              <a:t>Creative Commons Attribution 4.0 Licence</a:t>
            </a:r>
            <a:endParaRPr>
              <a:solidFill>
                <a:schemeClr val="dk1"/>
              </a:solidFill>
              <a:latin typeface="Droid Sans Mono"/>
              <a:ea typeface="Droid Sans Mono"/>
              <a:cs typeface="Droid Sans Mono"/>
              <a:sym typeface="Droid Sans Mono"/>
            </a:endParaRPr>
          </a:p>
        </p:txBody>
      </p:sp>
      <p:sp>
        <p:nvSpPr>
          <p:cNvPr id="59" name="Google Shape;59;p11"/>
          <p:cNvSpPr/>
          <p:nvPr/>
        </p:nvSpPr>
        <p:spPr>
          <a:xfrm>
            <a:off x="301800" y="877350"/>
            <a:ext cx="5780400" cy="4990200"/>
          </a:xfrm>
          <a:prstGeom prst="rect">
            <a:avLst/>
          </a:prstGeom>
          <a:noFill/>
          <a:ln>
            <a:noFill/>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r>
              <a:rPr lang="de-DE" sz="4700" b="1">
                <a:solidFill>
                  <a:srgbClr val="3A3838"/>
                </a:solidFill>
                <a:latin typeface="Droid Sans Mono"/>
                <a:ea typeface="Droid Sans Mono"/>
                <a:cs typeface="Droid Sans Mono"/>
                <a:sym typeface="Droid Sans Mono"/>
              </a:rPr>
              <a:t>Making sense </a:t>
            </a:r>
            <a:endParaRPr sz="4700" b="1">
              <a:solidFill>
                <a:srgbClr val="3A3838"/>
              </a:solidFill>
              <a:latin typeface="Droid Sans Mono"/>
              <a:ea typeface="Droid Sans Mono"/>
              <a:cs typeface="Droid Sans Mono"/>
              <a:sym typeface="Droid Sans Mono"/>
            </a:endParaRPr>
          </a:p>
          <a:p>
            <a:pPr marL="0" lvl="0" indent="0" algn="ctr" rtl="0">
              <a:lnSpc>
                <a:spcPct val="115000"/>
              </a:lnSpc>
              <a:spcBef>
                <a:spcPts val="0"/>
              </a:spcBef>
              <a:spcAft>
                <a:spcPts val="0"/>
              </a:spcAft>
              <a:buNone/>
            </a:pPr>
            <a:r>
              <a:rPr lang="de-DE" sz="4700" b="1">
                <a:solidFill>
                  <a:srgbClr val="3A3838"/>
                </a:solidFill>
                <a:latin typeface="Droid Sans Mono"/>
                <a:ea typeface="Droid Sans Mono"/>
                <a:cs typeface="Droid Sans Mono"/>
                <a:sym typeface="Droid Sans Mono"/>
              </a:rPr>
              <a:t>of the future</a:t>
            </a:r>
            <a:endParaRPr sz="700">
              <a:solidFill>
                <a:schemeClr val="dk1"/>
              </a:solidFill>
              <a:latin typeface="Droid Sans Mono"/>
              <a:ea typeface="Droid Sans Mono"/>
              <a:cs typeface="Droid Sans Mono"/>
              <a:sym typeface="Droid Sans Mono"/>
            </a:endParaRPr>
          </a:p>
        </p:txBody>
      </p:sp>
      <p:pic>
        <p:nvPicPr>
          <p:cNvPr id="60" name="Google Shape;60;p11"/>
          <p:cNvPicPr preferRelativeResize="0"/>
          <p:nvPr/>
        </p:nvPicPr>
        <p:blipFill>
          <a:blip r:embed="rId3">
            <a:alphaModFix/>
          </a:blip>
          <a:stretch>
            <a:fillRect/>
          </a:stretch>
        </p:blipFill>
        <p:spPr>
          <a:xfrm>
            <a:off x="6735625" y="1119463"/>
            <a:ext cx="4505950" cy="4505950"/>
          </a:xfrm>
          <a:prstGeom prst="rect">
            <a:avLst/>
          </a:prstGeom>
          <a:noFill/>
          <a:ln>
            <a:noFill/>
          </a:ln>
        </p:spPr>
      </p:pic>
      <p:sp>
        <p:nvSpPr>
          <p:cNvPr id="61" name="Google Shape;61;p11"/>
          <p:cNvSpPr txBox="1">
            <a:spLocks noGrp="1"/>
          </p:cNvSpPr>
          <p:nvPr>
            <p:ph type="sldNum" idx="12"/>
          </p:nvPr>
        </p:nvSpPr>
        <p:spPr>
          <a:xfrm>
            <a:off x="301800" y="6495150"/>
            <a:ext cx="2743200" cy="3651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Clr>
                <a:srgbClr val="000000"/>
              </a:buClr>
              <a:buFont typeface="Arial"/>
              <a:buNone/>
            </a:pPr>
            <a:fld id="{00000000-1234-1234-1234-123412341234}" type="slidenum">
              <a:rPr lang="de-DE"/>
              <a:t>1</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12"/>
          <p:cNvSpPr/>
          <p:nvPr/>
        </p:nvSpPr>
        <p:spPr>
          <a:xfrm>
            <a:off x="301800" y="877375"/>
            <a:ext cx="11577000" cy="4990200"/>
          </a:xfrm>
          <a:prstGeom prst="rect">
            <a:avLst/>
          </a:prstGeom>
          <a:solidFill>
            <a:srgbClr val="E6E6DE"/>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endParaRPr>
              <a:solidFill>
                <a:schemeClr val="dk1"/>
              </a:solidFill>
              <a:latin typeface="Droid Sans Mono"/>
              <a:ea typeface="Droid Sans Mono"/>
              <a:cs typeface="Droid Sans Mono"/>
              <a:sym typeface="Droid Sans Mono"/>
            </a:endParaRPr>
          </a:p>
        </p:txBody>
      </p:sp>
      <p:sp>
        <p:nvSpPr>
          <p:cNvPr id="68" name="Google Shape;68;p12"/>
          <p:cNvSpPr/>
          <p:nvPr/>
        </p:nvSpPr>
        <p:spPr>
          <a:xfrm>
            <a:off x="301800" y="5867525"/>
            <a:ext cx="5796600" cy="627600"/>
          </a:xfrm>
          <a:prstGeom prst="rect">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de-DE">
                <a:solidFill>
                  <a:schemeClr val="dk1"/>
                </a:solidFill>
                <a:latin typeface="Droid Sans Mono"/>
                <a:ea typeface="Droid Sans Mono"/>
                <a:cs typeface="Droid Sans Mono"/>
                <a:sym typeface="Droid Sans Mono"/>
              </a:rPr>
              <a:t>Aufbau</a:t>
            </a:r>
            <a:endParaRPr>
              <a:solidFill>
                <a:schemeClr val="dk1"/>
              </a:solidFill>
              <a:latin typeface="Droid Sans Mono"/>
              <a:ea typeface="Droid Sans Mono"/>
              <a:cs typeface="Droid Sans Mono"/>
              <a:sym typeface="Droid Sans Mono"/>
            </a:endParaRPr>
          </a:p>
        </p:txBody>
      </p:sp>
      <p:sp>
        <p:nvSpPr>
          <p:cNvPr id="69" name="Google Shape;69;p12"/>
          <p:cNvSpPr txBox="1"/>
          <p:nvPr/>
        </p:nvSpPr>
        <p:spPr>
          <a:xfrm>
            <a:off x="848700" y="1451875"/>
            <a:ext cx="10391400" cy="4033200"/>
          </a:xfrm>
          <a:prstGeom prst="rect">
            <a:avLst/>
          </a:prstGeom>
          <a:noFill/>
          <a:ln>
            <a:noFill/>
          </a:ln>
        </p:spPr>
        <p:txBody>
          <a:bodyPr spcFirstLastPara="1" wrap="square" lIns="91425" tIns="91425" rIns="91425" bIns="91425" anchor="t" anchorCtr="0">
            <a:spAutoFit/>
          </a:bodyPr>
          <a:lstStyle/>
          <a:p>
            <a:pPr marL="514350" marR="0" lvl="0" indent="-463550" algn="l" rtl="0">
              <a:lnSpc>
                <a:spcPct val="90000"/>
              </a:lnSpc>
              <a:spcBef>
                <a:spcPts val="0"/>
              </a:spcBef>
              <a:spcAft>
                <a:spcPts val="0"/>
              </a:spcAft>
              <a:buClr>
                <a:srgbClr val="3A3838"/>
              </a:buClr>
              <a:buSzPts val="2000"/>
              <a:buAutoNum type="arabicPlain"/>
            </a:pPr>
            <a:r>
              <a:rPr lang="de-DE" sz="2000">
                <a:solidFill>
                  <a:srgbClr val="3A3838"/>
                </a:solidFill>
                <a:latin typeface="PT Sans"/>
                <a:ea typeface="PT Sans"/>
                <a:cs typeface="PT Sans"/>
                <a:sym typeface="PT Sans"/>
              </a:rPr>
              <a:t>Futures Literacy</a:t>
            </a:r>
            <a:endParaRPr sz="2000">
              <a:solidFill>
                <a:schemeClr val="dk1"/>
              </a:solidFill>
              <a:latin typeface="Calibri"/>
              <a:ea typeface="Calibri"/>
              <a:cs typeface="Calibri"/>
              <a:sym typeface="Calibri"/>
            </a:endParaRPr>
          </a:p>
          <a:p>
            <a:pPr marL="685800" lvl="1" indent="-241300" algn="l" rtl="0">
              <a:lnSpc>
                <a:spcPct val="90000"/>
              </a:lnSpc>
              <a:spcBef>
                <a:spcPts val="1000"/>
              </a:spcBef>
              <a:spcAft>
                <a:spcPts val="0"/>
              </a:spcAft>
              <a:buClr>
                <a:srgbClr val="3A3838"/>
              </a:buClr>
              <a:buSzPts val="2000"/>
              <a:buChar char="•"/>
            </a:pPr>
            <a:r>
              <a:rPr lang="de-DE" sz="2000">
                <a:solidFill>
                  <a:srgbClr val="3A3838"/>
                </a:solidFill>
                <a:latin typeface="PT Sans"/>
                <a:ea typeface="PT Sans"/>
                <a:cs typeface="PT Sans"/>
                <a:sym typeface="PT Sans"/>
              </a:rPr>
              <a:t>Weak Signals und Megatrends </a:t>
            </a:r>
            <a:endParaRPr sz="2000">
              <a:solidFill>
                <a:srgbClr val="3A3838"/>
              </a:solidFill>
              <a:latin typeface="PT Sans"/>
              <a:ea typeface="PT Sans"/>
              <a:cs typeface="PT Sans"/>
              <a:sym typeface="PT Sans"/>
            </a:endParaRPr>
          </a:p>
          <a:p>
            <a:pPr marL="685800" marR="0" lvl="1" indent="-241300" algn="l" rtl="0">
              <a:lnSpc>
                <a:spcPct val="90000"/>
              </a:lnSpc>
              <a:spcBef>
                <a:spcPts val="1000"/>
              </a:spcBef>
              <a:spcAft>
                <a:spcPts val="0"/>
              </a:spcAft>
              <a:buClr>
                <a:srgbClr val="3A3838"/>
              </a:buClr>
              <a:buSzPts val="2000"/>
              <a:buChar char="•"/>
            </a:pPr>
            <a:r>
              <a:rPr lang="de-DE" sz="2000">
                <a:solidFill>
                  <a:srgbClr val="3A3838"/>
                </a:solidFill>
                <a:latin typeface="PT Sans"/>
                <a:ea typeface="PT Sans"/>
                <a:cs typeface="PT Sans"/>
                <a:sym typeface="PT Sans"/>
              </a:rPr>
              <a:t>Thema im Fokus: Mediatisierung</a:t>
            </a:r>
            <a:endParaRPr sz="2000">
              <a:solidFill>
                <a:srgbClr val="3A3838"/>
              </a:solidFill>
              <a:latin typeface="PT Sans"/>
              <a:ea typeface="PT Sans"/>
              <a:cs typeface="PT Sans"/>
              <a:sym typeface="PT Sans"/>
            </a:endParaRPr>
          </a:p>
          <a:p>
            <a:pPr marL="0" marR="0" lvl="0" indent="0" algn="l" rtl="0">
              <a:lnSpc>
                <a:spcPct val="90000"/>
              </a:lnSpc>
              <a:spcBef>
                <a:spcPts val="1000"/>
              </a:spcBef>
              <a:spcAft>
                <a:spcPts val="0"/>
              </a:spcAft>
              <a:buNone/>
            </a:pPr>
            <a:endParaRPr sz="1300">
              <a:solidFill>
                <a:srgbClr val="3A3838"/>
              </a:solidFill>
              <a:latin typeface="PT Sans"/>
              <a:ea typeface="PT Sans"/>
              <a:cs typeface="PT Sans"/>
              <a:sym typeface="PT Sans"/>
            </a:endParaRPr>
          </a:p>
          <a:p>
            <a:pPr marL="0" lvl="0" indent="0" algn="ctr" rtl="0">
              <a:lnSpc>
                <a:spcPct val="90000"/>
              </a:lnSpc>
              <a:spcBef>
                <a:spcPts val="1000"/>
              </a:spcBef>
              <a:spcAft>
                <a:spcPts val="0"/>
              </a:spcAft>
              <a:buClr>
                <a:srgbClr val="3A3838"/>
              </a:buClr>
              <a:buSzPts val="2800"/>
              <a:buFont typeface="Arial"/>
              <a:buNone/>
            </a:pPr>
            <a:r>
              <a:rPr lang="de-DE" sz="2000">
                <a:solidFill>
                  <a:srgbClr val="3A3838"/>
                </a:solidFill>
                <a:latin typeface="PT Sans"/>
                <a:ea typeface="PT Sans"/>
                <a:cs typeface="PT Sans"/>
                <a:sym typeface="PT Sans"/>
              </a:rPr>
              <a:t>P A U S E</a:t>
            </a:r>
            <a:br>
              <a:rPr lang="de-DE" sz="2000">
                <a:solidFill>
                  <a:schemeClr val="dk1"/>
                </a:solidFill>
                <a:latin typeface="PT Sans"/>
                <a:ea typeface="PT Sans"/>
                <a:cs typeface="PT Sans"/>
                <a:sym typeface="PT Sans"/>
              </a:rPr>
            </a:br>
            <a:endParaRPr sz="2000">
              <a:solidFill>
                <a:schemeClr val="dk1"/>
              </a:solidFill>
              <a:latin typeface="PT Sans"/>
              <a:ea typeface="PT Sans"/>
              <a:cs typeface="PT Sans"/>
              <a:sym typeface="PT Sans"/>
            </a:endParaRPr>
          </a:p>
          <a:p>
            <a:pPr marL="514350" marR="0" lvl="0" indent="-463550" algn="l" rtl="0">
              <a:lnSpc>
                <a:spcPct val="90000"/>
              </a:lnSpc>
              <a:spcBef>
                <a:spcPts val="0"/>
              </a:spcBef>
              <a:spcAft>
                <a:spcPts val="0"/>
              </a:spcAft>
              <a:buClr>
                <a:srgbClr val="3A3838"/>
              </a:buClr>
              <a:buSzPts val="2000"/>
              <a:buAutoNum type="arabicPlain"/>
            </a:pPr>
            <a:r>
              <a:rPr lang="de-DE" sz="2000">
                <a:solidFill>
                  <a:srgbClr val="3A3838"/>
                </a:solidFill>
                <a:latin typeface="PT Sans"/>
                <a:ea typeface="PT Sans"/>
                <a:cs typeface="PT Sans"/>
                <a:sym typeface="PT Sans"/>
              </a:rPr>
              <a:t>Kritische Utopien: Realistische Zukünfte entwickeln</a:t>
            </a:r>
            <a:endParaRPr sz="2000">
              <a:solidFill>
                <a:srgbClr val="3A3838"/>
              </a:solidFill>
              <a:latin typeface="PT Sans"/>
              <a:ea typeface="PT Sans"/>
              <a:cs typeface="PT Sans"/>
              <a:sym typeface="PT Sans"/>
            </a:endParaRPr>
          </a:p>
          <a:p>
            <a:pPr marL="685800" marR="0" lvl="1" indent="-241300" algn="l" rtl="0">
              <a:lnSpc>
                <a:spcPct val="90000"/>
              </a:lnSpc>
              <a:spcBef>
                <a:spcPts val="1000"/>
              </a:spcBef>
              <a:spcAft>
                <a:spcPts val="0"/>
              </a:spcAft>
              <a:buClr>
                <a:srgbClr val="3A3838"/>
              </a:buClr>
              <a:buSzPts val="2000"/>
              <a:buChar char="•"/>
            </a:pPr>
            <a:r>
              <a:rPr lang="de-DE" sz="2000">
                <a:solidFill>
                  <a:srgbClr val="3A3838"/>
                </a:solidFill>
                <a:latin typeface="PT Sans"/>
                <a:ea typeface="PT Sans"/>
                <a:cs typeface="PT Sans"/>
                <a:sym typeface="PT Sans"/>
              </a:rPr>
              <a:t>Die Zukunftswerkstatt</a:t>
            </a:r>
            <a:endParaRPr sz="2000">
              <a:solidFill>
                <a:srgbClr val="3A3838"/>
              </a:solidFill>
              <a:latin typeface="PT Sans"/>
              <a:ea typeface="PT Sans"/>
              <a:cs typeface="PT Sans"/>
              <a:sym typeface="PT Sans"/>
            </a:endParaRPr>
          </a:p>
          <a:p>
            <a:pPr marL="685800" marR="0" lvl="1" indent="-241300" algn="l" rtl="0">
              <a:lnSpc>
                <a:spcPct val="90000"/>
              </a:lnSpc>
              <a:spcBef>
                <a:spcPts val="1000"/>
              </a:spcBef>
              <a:spcAft>
                <a:spcPts val="0"/>
              </a:spcAft>
              <a:buClr>
                <a:srgbClr val="3A3838"/>
              </a:buClr>
              <a:buSzPts val="2000"/>
              <a:buChar char="•"/>
            </a:pPr>
            <a:r>
              <a:rPr lang="de-DE" sz="2000">
                <a:solidFill>
                  <a:srgbClr val="3A3838"/>
                </a:solidFill>
                <a:latin typeface="PT Sans"/>
                <a:ea typeface="PT Sans"/>
                <a:cs typeface="PT Sans"/>
                <a:sym typeface="PT Sans"/>
              </a:rPr>
              <a:t>Thema im Fokus: Macht und Daten im Netz</a:t>
            </a:r>
            <a:endParaRPr sz="2000">
              <a:solidFill>
                <a:srgbClr val="3A3838"/>
              </a:solidFill>
              <a:latin typeface="PT Sans"/>
              <a:ea typeface="PT Sans"/>
              <a:cs typeface="PT Sans"/>
              <a:sym typeface="PT Sans"/>
            </a:endParaRPr>
          </a:p>
          <a:p>
            <a:pPr marL="0" marR="0" lvl="0" indent="0" algn="l" rtl="0">
              <a:lnSpc>
                <a:spcPct val="90000"/>
              </a:lnSpc>
              <a:spcBef>
                <a:spcPts val="1000"/>
              </a:spcBef>
              <a:spcAft>
                <a:spcPts val="0"/>
              </a:spcAft>
              <a:buNone/>
            </a:pPr>
            <a:endParaRPr sz="2000">
              <a:solidFill>
                <a:srgbClr val="3A3838"/>
              </a:solidFill>
              <a:latin typeface="PT Sans"/>
              <a:ea typeface="PT Sans"/>
              <a:cs typeface="PT Sans"/>
              <a:sym typeface="PT Sans"/>
            </a:endParaRPr>
          </a:p>
          <a:p>
            <a:pPr marL="514350" marR="0" lvl="0" indent="-463550" algn="l" rtl="0">
              <a:lnSpc>
                <a:spcPct val="90000"/>
              </a:lnSpc>
              <a:spcBef>
                <a:spcPts val="0"/>
              </a:spcBef>
              <a:spcAft>
                <a:spcPts val="0"/>
              </a:spcAft>
              <a:buClr>
                <a:srgbClr val="3A3838"/>
              </a:buClr>
              <a:buSzPts val="2000"/>
              <a:buAutoNum type="arabicPlain"/>
            </a:pPr>
            <a:r>
              <a:rPr lang="de-DE" sz="2000">
                <a:solidFill>
                  <a:srgbClr val="3A3838"/>
                </a:solidFill>
                <a:latin typeface="PT Sans"/>
                <a:ea typeface="PT Sans"/>
                <a:cs typeface="PT Sans"/>
                <a:sym typeface="PT Sans"/>
              </a:rPr>
              <a:t>Wrap-Up</a:t>
            </a:r>
            <a:endParaRPr sz="2000">
              <a:solidFill>
                <a:srgbClr val="3A3838"/>
              </a:solidFill>
              <a:latin typeface="PT Sans"/>
              <a:ea typeface="PT Sans"/>
              <a:cs typeface="PT Sans"/>
              <a:sym typeface="PT Sans"/>
            </a:endParaRPr>
          </a:p>
        </p:txBody>
      </p:sp>
      <p:cxnSp>
        <p:nvCxnSpPr>
          <p:cNvPr id="70" name="Google Shape;70;p12"/>
          <p:cNvCxnSpPr/>
          <p:nvPr/>
        </p:nvCxnSpPr>
        <p:spPr>
          <a:xfrm>
            <a:off x="958625" y="3205975"/>
            <a:ext cx="4082100" cy="0"/>
          </a:xfrm>
          <a:prstGeom prst="straightConnector1">
            <a:avLst/>
          </a:prstGeom>
          <a:noFill/>
          <a:ln w="19050" cap="flat" cmpd="sng">
            <a:solidFill>
              <a:schemeClr val="dk2"/>
            </a:solidFill>
            <a:prstDash val="solid"/>
            <a:round/>
            <a:headEnd type="none" w="med" len="med"/>
            <a:tailEnd type="none" w="med" len="med"/>
          </a:ln>
        </p:spPr>
      </p:cxnSp>
      <p:cxnSp>
        <p:nvCxnSpPr>
          <p:cNvPr id="71" name="Google Shape;71;p12"/>
          <p:cNvCxnSpPr/>
          <p:nvPr/>
        </p:nvCxnSpPr>
        <p:spPr>
          <a:xfrm>
            <a:off x="7158050" y="3205975"/>
            <a:ext cx="4082100" cy="0"/>
          </a:xfrm>
          <a:prstGeom prst="straightConnector1">
            <a:avLst/>
          </a:prstGeom>
          <a:noFill/>
          <a:ln w="19050" cap="flat" cmpd="sng">
            <a:solidFill>
              <a:schemeClr val="dk2"/>
            </a:solidFill>
            <a:prstDash val="solid"/>
            <a:round/>
            <a:headEnd type="none" w="med" len="med"/>
            <a:tailEnd type="none" w="med" len="med"/>
          </a:ln>
        </p:spPr>
      </p:cxnSp>
      <p:sp>
        <p:nvSpPr>
          <p:cNvPr id="72" name="Google Shape;72;p12"/>
          <p:cNvSpPr txBox="1">
            <a:spLocks noGrp="1"/>
          </p:cNvSpPr>
          <p:nvPr>
            <p:ph type="sldNum" idx="12"/>
          </p:nvPr>
        </p:nvSpPr>
        <p:spPr>
          <a:xfrm>
            <a:off x="301800" y="6495150"/>
            <a:ext cx="2743200" cy="3651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Clr>
                <a:srgbClr val="000000"/>
              </a:buClr>
              <a:buFont typeface="Arial"/>
              <a:buNone/>
            </a:pPr>
            <a:fld id="{00000000-1234-1234-1234-123412341234}" type="slidenum">
              <a:rPr lang="de-DE"/>
              <a:t>2</a:t>
            </a:fld>
            <a:endParaRPr/>
          </a:p>
        </p:txBody>
      </p:sp>
      <p:sp>
        <p:nvSpPr>
          <p:cNvPr id="73" name="Google Shape;73;p12"/>
          <p:cNvSpPr/>
          <p:nvPr/>
        </p:nvSpPr>
        <p:spPr>
          <a:xfrm>
            <a:off x="307500" y="249775"/>
            <a:ext cx="11577000" cy="627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de-DE">
                <a:solidFill>
                  <a:schemeClr val="dk1"/>
                </a:solidFill>
                <a:latin typeface="Droid Sans Mono"/>
                <a:ea typeface="Droid Sans Mono"/>
                <a:cs typeface="Droid Sans Mono"/>
                <a:sym typeface="Droid Sans Mono"/>
              </a:rPr>
              <a:t>MAKING SENSE OF THE FUTURE</a:t>
            </a:r>
            <a:endParaRPr sz="2000" b="1">
              <a:solidFill>
                <a:schemeClr val="dk1"/>
              </a:solidFill>
              <a:latin typeface="Droid Sans Mono"/>
              <a:ea typeface="Droid Sans Mono"/>
              <a:cs typeface="Droid Sans Mono"/>
              <a:sym typeface="Droid Sans Mono"/>
            </a:endParaRPr>
          </a:p>
        </p:txBody>
      </p:sp>
      <p:sp>
        <p:nvSpPr>
          <p:cNvPr id="74" name="Google Shape;74;p12"/>
          <p:cNvSpPr/>
          <p:nvPr/>
        </p:nvSpPr>
        <p:spPr>
          <a:xfrm>
            <a:off x="6098400" y="5867525"/>
            <a:ext cx="5780400" cy="627600"/>
          </a:xfrm>
          <a:prstGeom prst="rect">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dk1"/>
              </a:buClr>
              <a:buFont typeface="Arial"/>
              <a:buNone/>
            </a:pPr>
            <a:r>
              <a:rPr lang="de-DE">
                <a:solidFill>
                  <a:srgbClr val="3A3838"/>
                </a:solidFill>
                <a:latin typeface="Droid Sans Mono"/>
                <a:ea typeface="Droid Sans Mono"/>
                <a:cs typeface="Droid Sans Mono"/>
                <a:sym typeface="Droid Sans Mono"/>
              </a:rPr>
              <a:t>Creative Commons Attribution 4.0 Licence</a:t>
            </a:r>
            <a:endParaRPr>
              <a:solidFill>
                <a:schemeClr val="dk1"/>
              </a:solidFill>
              <a:latin typeface="Droid Sans Mono"/>
              <a:ea typeface="Droid Sans Mono"/>
              <a:cs typeface="Droid Sans Mono"/>
              <a:sym typeface="Droid Sans Mono"/>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13"/>
          <p:cNvSpPr/>
          <p:nvPr/>
        </p:nvSpPr>
        <p:spPr>
          <a:xfrm>
            <a:off x="301800" y="249775"/>
            <a:ext cx="11577000" cy="6276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de-DE">
                <a:solidFill>
                  <a:schemeClr val="dk1"/>
                </a:solidFill>
                <a:latin typeface="Droid Sans Mono"/>
                <a:ea typeface="Droid Sans Mono"/>
                <a:cs typeface="Droid Sans Mono"/>
                <a:sym typeface="Droid Sans Mono"/>
              </a:rPr>
              <a:t>MAKING SENSE OF THE FUTURE</a:t>
            </a:r>
            <a:endParaRPr>
              <a:solidFill>
                <a:schemeClr val="dk1"/>
              </a:solidFill>
              <a:latin typeface="Droid Sans Mono"/>
              <a:ea typeface="Droid Sans Mono"/>
              <a:cs typeface="Droid Sans Mono"/>
              <a:sym typeface="Droid Sans Mono"/>
            </a:endParaRPr>
          </a:p>
        </p:txBody>
      </p:sp>
      <p:sp>
        <p:nvSpPr>
          <p:cNvPr id="81" name="Google Shape;81;p13"/>
          <p:cNvSpPr/>
          <p:nvPr/>
        </p:nvSpPr>
        <p:spPr>
          <a:xfrm>
            <a:off x="6098400" y="5867525"/>
            <a:ext cx="5780400" cy="627600"/>
          </a:xfrm>
          <a:prstGeom prst="rect">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de-DE">
                <a:solidFill>
                  <a:srgbClr val="3A3838"/>
                </a:solidFill>
                <a:latin typeface="Droid Sans Mono"/>
                <a:ea typeface="Droid Sans Mono"/>
                <a:cs typeface="Droid Sans Mono"/>
                <a:sym typeface="Droid Sans Mono"/>
              </a:rPr>
              <a:t>Creative Commons Attribution 4.0 Licence</a:t>
            </a:r>
            <a:endParaRPr>
              <a:solidFill>
                <a:schemeClr val="dk1"/>
              </a:solidFill>
              <a:latin typeface="Droid Sans Mono"/>
              <a:ea typeface="Droid Sans Mono"/>
              <a:cs typeface="Droid Sans Mono"/>
              <a:sym typeface="Droid Sans Mono"/>
            </a:endParaRPr>
          </a:p>
        </p:txBody>
      </p:sp>
      <p:sp>
        <p:nvSpPr>
          <p:cNvPr id="82" name="Google Shape;82;p13"/>
          <p:cNvSpPr/>
          <p:nvPr/>
        </p:nvSpPr>
        <p:spPr>
          <a:xfrm>
            <a:off x="301800" y="5867525"/>
            <a:ext cx="5796600" cy="627600"/>
          </a:xfrm>
          <a:prstGeom prst="rect">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Droid Sans Mono"/>
              <a:ea typeface="Droid Sans Mono"/>
              <a:cs typeface="Droid Sans Mono"/>
              <a:sym typeface="Droid Sans Mono"/>
            </a:endParaRPr>
          </a:p>
        </p:txBody>
      </p:sp>
      <p:sp>
        <p:nvSpPr>
          <p:cNvPr id="83" name="Google Shape;83;p13"/>
          <p:cNvSpPr/>
          <p:nvPr/>
        </p:nvSpPr>
        <p:spPr>
          <a:xfrm>
            <a:off x="612325" y="877350"/>
            <a:ext cx="5486100" cy="4990200"/>
          </a:xfrm>
          <a:prstGeom prst="rect">
            <a:avLst/>
          </a:prstGeom>
          <a:noFill/>
          <a:ln>
            <a:noFill/>
          </a:ln>
        </p:spPr>
        <p:txBody>
          <a:bodyPr spcFirstLastPara="1" wrap="square" lIns="91425" tIns="91425" rIns="91425" bIns="91425" anchor="ctr" anchorCtr="0">
            <a:noAutofit/>
          </a:bodyPr>
          <a:lstStyle/>
          <a:p>
            <a:pPr marL="457200" lvl="0" indent="-419100" algn="ctr" rtl="0">
              <a:lnSpc>
                <a:spcPct val="115000"/>
              </a:lnSpc>
              <a:spcBef>
                <a:spcPts val="0"/>
              </a:spcBef>
              <a:spcAft>
                <a:spcPts val="0"/>
              </a:spcAft>
              <a:buClr>
                <a:srgbClr val="3A3838"/>
              </a:buClr>
              <a:buSzPts val="3000"/>
              <a:buFont typeface="Droid Sans Mono"/>
              <a:buAutoNum type="arabicPeriod"/>
            </a:pPr>
            <a:r>
              <a:rPr lang="de-DE" sz="3000" b="1">
                <a:solidFill>
                  <a:srgbClr val="3A3838"/>
                </a:solidFill>
                <a:latin typeface="Droid Sans Mono"/>
                <a:ea typeface="Droid Sans Mono"/>
                <a:cs typeface="Droid Sans Mono"/>
                <a:sym typeface="Droid Sans Mono"/>
              </a:rPr>
              <a:t>Futures Literacy</a:t>
            </a:r>
            <a:endParaRPr sz="2500">
              <a:solidFill>
                <a:schemeClr val="dk1"/>
              </a:solidFill>
              <a:latin typeface="Droid Sans Mono"/>
              <a:ea typeface="Droid Sans Mono"/>
              <a:cs typeface="Droid Sans Mono"/>
              <a:sym typeface="Droid Sans Mono"/>
            </a:endParaRPr>
          </a:p>
          <a:p>
            <a:pPr marL="0" lvl="0" indent="0" algn="ctr" rtl="0">
              <a:lnSpc>
                <a:spcPct val="115000"/>
              </a:lnSpc>
              <a:spcBef>
                <a:spcPts val="1800"/>
              </a:spcBef>
              <a:spcAft>
                <a:spcPts val="0"/>
              </a:spcAft>
              <a:buClr>
                <a:srgbClr val="3A3838"/>
              </a:buClr>
              <a:buSzPts val="3800"/>
              <a:buFont typeface="PT Sans"/>
              <a:buNone/>
            </a:pPr>
            <a:r>
              <a:rPr lang="de-DE" sz="2400">
                <a:solidFill>
                  <a:schemeClr val="dk1"/>
                </a:solidFill>
                <a:latin typeface="Droid Sans Mono"/>
                <a:ea typeface="Droid Sans Mono"/>
                <a:cs typeface="Droid Sans Mono"/>
                <a:sym typeface="Droid Sans Mono"/>
              </a:rPr>
              <a:t>Erforscht Signale </a:t>
            </a:r>
            <a:br>
              <a:rPr lang="de-DE" sz="2400">
                <a:solidFill>
                  <a:schemeClr val="dk1"/>
                </a:solidFill>
                <a:latin typeface="Droid Sans Mono"/>
                <a:ea typeface="Droid Sans Mono"/>
                <a:cs typeface="Droid Sans Mono"/>
                <a:sym typeface="Droid Sans Mono"/>
              </a:rPr>
            </a:br>
            <a:r>
              <a:rPr lang="de-DE" sz="2400">
                <a:solidFill>
                  <a:schemeClr val="dk1"/>
                </a:solidFill>
                <a:latin typeface="Droid Sans Mono"/>
                <a:ea typeface="Droid Sans Mono"/>
                <a:cs typeface="Droid Sans Mono"/>
                <a:sym typeface="Droid Sans Mono"/>
              </a:rPr>
              <a:t>des Wandels</a:t>
            </a:r>
            <a:endParaRPr sz="2400">
              <a:solidFill>
                <a:schemeClr val="dk1"/>
              </a:solidFill>
              <a:latin typeface="Droid Sans Mono"/>
              <a:ea typeface="Droid Sans Mono"/>
              <a:cs typeface="Droid Sans Mono"/>
              <a:sym typeface="Droid Sans Mono"/>
            </a:endParaRPr>
          </a:p>
        </p:txBody>
      </p:sp>
      <p:sp>
        <p:nvSpPr>
          <p:cNvPr id="84" name="Google Shape;84;p13"/>
          <p:cNvSpPr/>
          <p:nvPr/>
        </p:nvSpPr>
        <p:spPr>
          <a:xfrm>
            <a:off x="6098400" y="877350"/>
            <a:ext cx="5780400" cy="4990200"/>
          </a:xfrm>
          <a:prstGeom prst="rect">
            <a:avLst/>
          </a:prstGeom>
          <a:solidFill>
            <a:srgbClr val="DCB0D0"/>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endParaRPr>
              <a:solidFill>
                <a:schemeClr val="dk1"/>
              </a:solidFill>
              <a:latin typeface="Droid Sans Mono"/>
              <a:ea typeface="Droid Sans Mono"/>
              <a:cs typeface="Droid Sans Mono"/>
              <a:sym typeface="Droid Sans Mono"/>
            </a:endParaRPr>
          </a:p>
        </p:txBody>
      </p:sp>
      <p:pic>
        <p:nvPicPr>
          <p:cNvPr id="85" name="Google Shape;85;p13"/>
          <p:cNvPicPr preferRelativeResize="0"/>
          <p:nvPr/>
        </p:nvPicPr>
        <p:blipFill rotWithShape="1">
          <a:blip r:embed="rId3">
            <a:alphaModFix/>
          </a:blip>
          <a:srcRect/>
          <a:stretch/>
        </p:blipFill>
        <p:spPr>
          <a:xfrm>
            <a:off x="6493500" y="877350"/>
            <a:ext cx="4990200" cy="4990200"/>
          </a:xfrm>
          <a:prstGeom prst="rect">
            <a:avLst/>
          </a:prstGeom>
          <a:noFill/>
          <a:ln>
            <a:noFill/>
          </a:ln>
        </p:spPr>
      </p:pic>
      <p:sp>
        <p:nvSpPr>
          <p:cNvPr id="86" name="Google Shape;86;p13"/>
          <p:cNvSpPr txBox="1">
            <a:spLocks noGrp="1"/>
          </p:cNvSpPr>
          <p:nvPr>
            <p:ph type="sldNum" idx="12"/>
          </p:nvPr>
        </p:nvSpPr>
        <p:spPr>
          <a:xfrm>
            <a:off x="301800" y="6495150"/>
            <a:ext cx="2743200" cy="3651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Clr>
                <a:srgbClr val="000000"/>
              </a:buClr>
              <a:buFont typeface="Arial"/>
              <a:buNone/>
            </a:pPr>
            <a:fld id="{00000000-1234-1234-1234-123412341234}" type="slidenum">
              <a:rPr lang="de-DE"/>
              <a:t>3</a:t>
            </a:fld>
            <a:endParaRPr/>
          </a:p>
        </p:txBody>
      </p:sp>
      <p:sp>
        <p:nvSpPr>
          <p:cNvPr id="87" name="Google Shape;87;p13"/>
          <p:cNvSpPr/>
          <p:nvPr/>
        </p:nvSpPr>
        <p:spPr>
          <a:xfrm>
            <a:off x="301800" y="5867525"/>
            <a:ext cx="5796600" cy="627600"/>
          </a:xfrm>
          <a:prstGeom prst="rect">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de-DE">
                <a:solidFill>
                  <a:schemeClr val="dk1"/>
                </a:solidFill>
                <a:latin typeface="Droid Sans Mono"/>
                <a:ea typeface="Droid Sans Mono"/>
                <a:cs typeface="Droid Sans Mono"/>
                <a:sym typeface="Droid Sans Mono"/>
              </a:rPr>
              <a:t>Toolbox</a:t>
            </a:r>
            <a:endParaRPr>
              <a:solidFill>
                <a:schemeClr val="dk1"/>
              </a:solidFill>
              <a:latin typeface="Droid Sans Mono"/>
              <a:ea typeface="Droid Sans Mono"/>
              <a:cs typeface="Droid Sans Mono"/>
              <a:sym typeface="Droid Sans Mono"/>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4"/>
          <p:cNvSpPr txBox="1">
            <a:spLocks noGrp="1"/>
          </p:cNvSpPr>
          <p:nvPr>
            <p:ph type="title"/>
          </p:nvPr>
        </p:nvSpPr>
        <p:spPr>
          <a:xfrm>
            <a:off x="901200" y="1312374"/>
            <a:ext cx="10378200" cy="554100"/>
          </a:xfrm>
          <a:prstGeom prst="rect">
            <a:avLst/>
          </a:prstGeom>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e-DE" sz="3000">
                <a:latin typeface="Droid Sans Mono"/>
                <a:ea typeface="Droid Sans Mono"/>
                <a:cs typeface="Droid Sans Mono"/>
                <a:sym typeface="Droid Sans Mono"/>
              </a:rPr>
              <a:t>Was ist “Futures Literacy”?</a:t>
            </a:r>
            <a:endParaRPr sz="3000">
              <a:latin typeface="Droid Sans Mono"/>
              <a:ea typeface="Droid Sans Mono"/>
              <a:cs typeface="Droid Sans Mono"/>
              <a:sym typeface="Droid Sans Mono"/>
            </a:endParaRPr>
          </a:p>
        </p:txBody>
      </p:sp>
      <p:sp>
        <p:nvSpPr>
          <p:cNvPr id="93" name="Google Shape;93;p14"/>
          <p:cNvSpPr txBox="1">
            <a:spLocks noGrp="1"/>
          </p:cNvSpPr>
          <p:nvPr>
            <p:ph type="body" idx="1"/>
          </p:nvPr>
        </p:nvSpPr>
        <p:spPr>
          <a:xfrm>
            <a:off x="898750" y="2301475"/>
            <a:ext cx="10378200" cy="3651300"/>
          </a:xfrm>
          <a:prstGeom prst="rect">
            <a:avLst/>
          </a:prstGeom>
        </p:spPr>
        <p:txBody>
          <a:bodyPr spcFirstLastPara="1" wrap="square" lIns="91425" tIns="45700" rIns="91425" bIns="45700" anchor="t" anchorCtr="0">
            <a:normAutofit/>
          </a:bodyPr>
          <a:lstStyle/>
          <a:p>
            <a:pPr marL="457200" marR="0" lvl="0" indent="-355600" algn="l" rtl="0">
              <a:lnSpc>
                <a:spcPct val="100000"/>
              </a:lnSpc>
              <a:spcBef>
                <a:spcPts val="0"/>
              </a:spcBef>
              <a:spcAft>
                <a:spcPts val="0"/>
              </a:spcAft>
              <a:buSzPts val="2000"/>
              <a:buFont typeface="PT Sans"/>
              <a:buChar char="▪"/>
            </a:pPr>
            <a:r>
              <a:rPr lang="de-DE" sz="2400">
                <a:latin typeface="PT Sans"/>
                <a:ea typeface="PT Sans"/>
                <a:cs typeface="PT Sans"/>
                <a:sym typeface="PT Sans"/>
              </a:rPr>
              <a:t>Futures Literacy bezeichnet die Fähigkeit, sich auf reflektierte und kritische Weise mit der Zukunft auseinanderzusetzen.</a:t>
            </a:r>
            <a:endParaRPr sz="2400">
              <a:latin typeface="PT Sans"/>
              <a:ea typeface="PT Sans"/>
              <a:cs typeface="PT Sans"/>
              <a:sym typeface="PT Sans"/>
            </a:endParaRPr>
          </a:p>
          <a:p>
            <a:pPr marL="457200" marR="0" lvl="0" indent="-355600" algn="l" rtl="0">
              <a:lnSpc>
                <a:spcPct val="100000"/>
              </a:lnSpc>
              <a:spcBef>
                <a:spcPts val="0"/>
              </a:spcBef>
              <a:spcAft>
                <a:spcPts val="0"/>
              </a:spcAft>
              <a:buSzPts val="2000"/>
              <a:buFont typeface="PT Sans"/>
              <a:buChar char="▪"/>
            </a:pPr>
            <a:r>
              <a:rPr lang="de-DE" sz="2400">
                <a:latin typeface="PT Sans"/>
                <a:ea typeface="PT Sans"/>
                <a:cs typeface="PT Sans"/>
                <a:sym typeface="PT Sans"/>
              </a:rPr>
              <a:t>Dies beinhaltet, sich mit verschiedenen Zukunftsvorstellungen und ihren Auswirkungen auf das gegenwärtige Handeln auseinanderzusetzen.</a:t>
            </a:r>
            <a:endParaRPr sz="2400">
              <a:latin typeface="PT Sans"/>
              <a:ea typeface="PT Sans"/>
              <a:cs typeface="PT Sans"/>
              <a:sym typeface="PT Sans"/>
            </a:endParaRPr>
          </a:p>
          <a:p>
            <a:pPr marL="457200" marR="0" lvl="0" indent="-355600" algn="l" rtl="0">
              <a:lnSpc>
                <a:spcPct val="100000"/>
              </a:lnSpc>
              <a:spcBef>
                <a:spcPts val="0"/>
              </a:spcBef>
              <a:spcAft>
                <a:spcPts val="0"/>
              </a:spcAft>
              <a:buSzPts val="2000"/>
              <a:buFont typeface="PT Sans"/>
              <a:buChar char="▪"/>
            </a:pPr>
            <a:r>
              <a:rPr lang="de-DE" sz="2400">
                <a:latin typeface="PT Sans"/>
                <a:ea typeface="PT Sans"/>
                <a:cs typeface="PT Sans"/>
                <a:sym typeface="PT Sans"/>
              </a:rPr>
              <a:t>Ziel ist eine kritische und sinnvolle Gestaltung der Zukunft durch ein tieferes Verständnis und eine umfassende Zukunftskompetenz.</a:t>
            </a:r>
            <a:endParaRPr sz="2400">
              <a:latin typeface="PT Sans"/>
              <a:ea typeface="PT Sans"/>
              <a:cs typeface="PT Sans"/>
              <a:sym typeface="PT Sans"/>
            </a:endParaRPr>
          </a:p>
          <a:p>
            <a:pPr marL="0" marR="0" lvl="0" indent="0" algn="l" rtl="0">
              <a:lnSpc>
                <a:spcPct val="115000"/>
              </a:lnSpc>
              <a:spcBef>
                <a:spcPts val="738"/>
              </a:spcBef>
              <a:spcAft>
                <a:spcPts val="738"/>
              </a:spcAft>
              <a:buNone/>
            </a:pPr>
            <a:endParaRPr sz="2400">
              <a:latin typeface="PT Sans"/>
              <a:ea typeface="PT Sans"/>
              <a:cs typeface="PT Sans"/>
              <a:sym typeface="PT Sans"/>
            </a:endParaRPr>
          </a:p>
        </p:txBody>
      </p:sp>
      <p:sp>
        <p:nvSpPr>
          <p:cNvPr id="94" name="Google Shape;94;p14"/>
          <p:cNvSpPr txBox="1"/>
          <p:nvPr/>
        </p:nvSpPr>
        <p:spPr>
          <a:xfrm>
            <a:off x="898750" y="5985775"/>
            <a:ext cx="5150400" cy="447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de-DE">
                <a:solidFill>
                  <a:srgbClr val="4A4A4C"/>
                </a:solidFill>
                <a:latin typeface="PT Sans"/>
                <a:ea typeface="PT Sans"/>
                <a:cs typeface="PT Sans"/>
                <a:sym typeface="PT Sans"/>
              </a:rPr>
              <a:t>Intro</a:t>
            </a:r>
            <a:endParaRPr>
              <a:solidFill>
                <a:srgbClr val="4A4A4C"/>
              </a:solidFill>
              <a:latin typeface="PT Sans"/>
              <a:ea typeface="PT Sans"/>
              <a:cs typeface="PT Sans"/>
              <a:sym typeface="PT Sans"/>
            </a:endParaRPr>
          </a:p>
        </p:txBody>
      </p:sp>
      <p:sp>
        <p:nvSpPr>
          <p:cNvPr id="95" name="Google Shape;95;p14"/>
          <p:cNvSpPr/>
          <p:nvPr/>
        </p:nvSpPr>
        <p:spPr>
          <a:xfrm>
            <a:off x="6098400" y="5867525"/>
            <a:ext cx="5780400" cy="627600"/>
          </a:xfrm>
          <a:prstGeom prst="rect">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de-DE">
                <a:solidFill>
                  <a:srgbClr val="3A3838"/>
                </a:solidFill>
                <a:latin typeface="Droid Sans Mono"/>
                <a:ea typeface="Droid Sans Mono"/>
                <a:cs typeface="Droid Sans Mono"/>
                <a:sym typeface="Droid Sans Mono"/>
              </a:rPr>
              <a:t>MAKING SENSE OF THE FUTURE</a:t>
            </a:r>
            <a:endParaRPr>
              <a:solidFill>
                <a:schemeClr val="dk1"/>
              </a:solidFill>
              <a:latin typeface="Droid Sans Mono"/>
              <a:ea typeface="Droid Sans Mono"/>
              <a:cs typeface="Droid Sans Mono"/>
              <a:sym typeface="Droid Sans Mono"/>
            </a:endParaRPr>
          </a:p>
        </p:txBody>
      </p:sp>
      <p:sp>
        <p:nvSpPr>
          <p:cNvPr id="96" name="Google Shape;96;p14"/>
          <p:cNvSpPr/>
          <p:nvPr/>
        </p:nvSpPr>
        <p:spPr>
          <a:xfrm>
            <a:off x="301800" y="5867525"/>
            <a:ext cx="5796600" cy="627600"/>
          </a:xfrm>
          <a:prstGeom prst="rect">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de-DE">
                <a:solidFill>
                  <a:schemeClr val="dk1"/>
                </a:solidFill>
                <a:latin typeface="Droid Sans Mono"/>
                <a:ea typeface="Droid Sans Mono"/>
                <a:cs typeface="Droid Sans Mono"/>
                <a:sym typeface="Droid Sans Mono"/>
              </a:rPr>
              <a:t>Theorie</a:t>
            </a:r>
            <a:endParaRPr>
              <a:solidFill>
                <a:schemeClr val="dk1"/>
              </a:solidFill>
              <a:latin typeface="Droid Sans Mono"/>
              <a:ea typeface="Droid Sans Mono"/>
              <a:cs typeface="Droid Sans Mono"/>
              <a:sym typeface="Droid Sans Mono"/>
            </a:endParaRPr>
          </a:p>
        </p:txBody>
      </p:sp>
      <p:sp>
        <p:nvSpPr>
          <p:cNvPr id="97" name="Google Shape;97;p14"/>
          <p:cNvSpPr/>
          <p:nvPr/>
        </p:nvSpPr>
        <p:spPr>
          <a:xfrm>
            <a:off x="301800" y="249775"/>
            <a:ext cx="11577000" cy="627600"/>
          </a:xfrm>
          <a:prstGeom prst="rect">
            <a:avLst/>
          </a:prstGeom>
          <a:solidFill>
            <a:srgbClr val="DCB0D0"/>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de-DE">
                <a:solidFill>
                  <a:schemeClr val="dk1"/>
                </a:solidFill>
                <a:latin typeface="Droid Sans Mono"/>
                <a:ea typeface="Droid Sans Mono"/>
                <a:cs typeface="Droid Sans Mono"/>
                <a:sym typeface="Droid Sans Mono"/>
              </a:rPr>
              <a:t>Futures Literacy</a:t>
            </a:r>
            <a:endParaRPr>
              <a:solidFill>
                <a:schemeClr val="dk1"/>
              </a:solidFill>
              <a:latin typeface="Droid Sans Mono"/>
              <a:ea typeface="Droid Sans Mono"/>
              <a:cs typeface="Droid Sans Mono"/>
              <a:sym typeface="Droid Sans Mono"/>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15"/>
          <p:cNvSpPr/>
          <p:nvPr/>
        </p:nvSpPr>
        <p:spPr>
          <a:xfrm>
            <a:off x="6098400" y="5867525"/>
            <a:ext cx="5780400" cy="627600"/>
          </a:xfrm>
          <a:prstGeom prst="rect">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de-DE">
                <a:solidFill>
                  <a:srgbClr val="3A3838"/>
                </a:solidFill>
                <a:latin typeface="Droid Sans Mono"/>
                <a:ea typeface="Droid Sans Mono"/>
                <a:cs typeface="Droid Sans Mono"/>
                <a:sym typeface="Droid Sans Mono"/>
              </a:rPr>
              <a:t>Creative Commons Attribution 4.0 Licence</a:t>
            </a:r>
            <a:endParaRPr>
              <a:solidFill>
                <a:schemeClr val="dk1"/>
              </a:solidFill>
              <a:latin typeface="Droid Sans Mono"/>
              <a:ea typeface="Droid Sans Mono"/>
              <a:cs typeface="Droid Sans Mono"/>
              <a:sym typeface="Droid Sans Mono"/>
            </a:endParaRPr>
          </a:p>
        </p:txBody>
      </p:sp>
      <p:sp>
        <p:nvSpPr>
          <p:cNvPr id="104" name="Google Shape;104;p15"/>
          <p:cNvSpPr/>
          <p:nvPr/>
        </p:nvSpPr>
        <p:spPr>
          <a:xfrm>
            <a:off x="301800" y="5867525"/>
            <a:ext cx="5796600" cy="627600"/>
          </a:xfrm>
          <a:prstGeom prst="rect">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Droid Sans Mono"/>
              <a:ea typeface="Droid Sans Mono"/>
              <a:cs typeface="Droid Sans Mono"/>
              <a:sym typeface="Droid Sans Mono"/>
            </a:endParaRPr>
          </a:p>
        </p:txBody>
      </p:sp>
      <p:sp>
        <p:nvSpPr>
          <p:cNvPr id="105" name="Google Shape;105;p15"/>
          <p:cNvSpPr/>
          <p:nvPr/>
        </p:nvSpPr>
        <p:spPr>
          <a:xfrm>
            <a:off x="898750" y="1312375"/>
            <a:ext cx="4783500" cy="4124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de-DE" sz="3000" b="1" u="sng">
                <a:solidFill>
                  <a:srgbClr val="404040"/>
                </a:solidFill>
                <a:latin typeface="Droid Sans Mono"/>
                <a:ea typeface="Droid Sans Mono"/>
                <a:cs typeface="Droid Sans Mono"/>
                <a:sym typeface="Droid Sans Mono"/>
                <a:hlinkClick r:id="rId3">
                  <a:extLst>
                    <a:ext uri="{A12FA001-AC4F-418D-AE19-62706E023703}">
                      <ahyp:hlinkClr xmlns:ahyp="http://schemas.microsoft.com/office/drawing/2018/hyperlinkcolor" val="tx"/>
                    </a:ext>
                  </a:extLst>
                </a:hlinkClick>
              </a:rPr>
              <a:t>Futures Literacy</a:t>
            </a:r>
            <a:endParaRPr sz="3000">
              <a:solidFill>
                <a:srgbClr val="404040"/>
              </a:solidFill>
              <a:latin typeface="Droid Sans Mono"/>
              <a:ea typeface="Droid Sans Mono"/>
              <a:cs typeface="Droid Sans Mono"/>
              <a:sym typeface="Droid Sans Mono"/>
            </a:endParaRPr>
          </a:p>
          <a:p>
            <a:pPr marL="0" lvl="0" indent="0" algn="l" rtl="0">
              <a:lnSpc>
                <a:spcPct val="115000"/>
              </a:lnSpc>
              <a:spcBef>
                <a:spcPts val="0"/>
              </a:spcBef>
              <a:spcAft>
                <a:spcPts val="0"/>
              </a:spcAft>
              <a:buClr>
                <a:schemeClr val="dk1"/>
              </a:buClr>
              <a:buSzPts val="1100"/>
              <a:buFont typeface="Arial"/>
              <a:buNone/>
            </a:pPr>
            <a:endParaRPr sz="2400">
              <a:solidFill>
                <a:schemeClr val="dk1"/>
              </a:solidFill>
              <a:latin typeface="Droid Sans Mono"/>
              <a:ea typeface="Droid Sans Mono"/>
              <a:cs typeface="Droid Sans Mono"/>
              <a:sym typeface="Droid Sans Mono"/>
            </a:endParaRPr>
          </a:p>
          <a:p>
            <a:pPr marL="0" lvl="0" indent="0" algn="l" rtl="0">
              <a:spcBef>
                <a:spcPts val="0"/>
              </a:spcBef>
              <a:spcAft>
                <a:spcPts val="0"/>
              </a:spcAft>
              <a:buClr>
                <a:schemeClr val="dk1"/>
              </a:buClr>
              <a:buSzPts val="1100"/>
              <a:buFont typeface="Arial"/>
              <a:buNone/>
            </a:pPr>
            <a:r>
              <a:rPr lang="de-DE" sz="2400">
                <a:solidFill>
                  <a:srgbClr val="404040"/>
                </a:solidFill>
                <a:latin typeface="PT Sans"/>
                <a:ea typeface="PT Sans"/>
                <a:cs typeface="PT Sans"/>
                <a:sym typeface="PT Sans"/>
              </a:rPr>
              <a:t>„Using futures to make sense of the present“</a:t>
            </a:r>
            <a:endParaRPr sz="2400">
              <a:solidFill>
                <a:srgbClr val="404040"/>
              </a:solidFill>
              <a:latin typeface="PT Sans"/>
              <a:ea typeface="PT Sans"/>
              <a:cs typeface="PT Sans"/>
              <a:sym typeface="PT Sans"/>
            </a:endParaRPr>
          </a:p>
          <a:p>
            <a:pPr marL="0" lvl="0" indent="0" algn="l" rtl="0">
              <a:spcBef>
                <a:spcPts val="0"/>
              </a:spcBef>
              <a:spcAft>
                <a:spcPts val="0"/>
              </a:spcAft>
              <a:buClr>
                <a:schemeClr val="dk1"/>
              </a:buClr>
              <a:buSzPts val="1100"/>
              <a:buFont typeface="Arial"/>
              <a:buNone/>
            </a:pPr>
            <a:endParaRPr>
              <a:solidFill>
                <a:srgbClr val="404040"/>
              </a:solidFill>
              <a:latin typeface="PT Sans"/>
              <a:ea typeface="PT Sans"/>
              <a:cs typeface="PT Sans"/>
              <a:sym typeface="PT Sans"/>
            </a:endParaRPr>
          </a:p>
          <a:p>
            <a:pPr marL="0" lvl="0" indent="0" algn="l" rtl="0">
              <a:spcBef>
                <a:spcPts val="0"/>
              </a:spcBef>
              <a:spcAft>
                <a:spcPts val="0"/>
              </a:spcAft>
              <a:buClr>
                <a:schemeClr val="dk1"/>
              </a:buClr>
              <a:buSzPts val="1100"/>
              <a:buFont typeface="Arial"/>
              <a:buNone/>
            </a:pPr>
            <a:endParaRPr>
              <a:solidFill>
                <a:srgbClr val="404040"/>
              </a:solidFill>
              <a:latin typeface="PT Sans"/>
              <a:ea typeface="PT Sans"/>
              <a:cs typeface="PT Sans"/>
              <a:sym typeface="PT Sans"/>
            </a:endParaRPr>
          </a:p>
          <a:p>
            <a:pPr marL="0" lvl="0" indent="0" algn="l" rtl="0">
              <a:spcBef>
                <a:spcPts val="0"/>
              </a:spcBef>
              <a:spcAft>
                <a:spcPts val="0"/>
              </a:spcAft>
              <a:buClr>
                <a:schemeClr val="dk1"/>
              </a:buClr>
              <a:buSzPts val="1100"/>
              <a:buFont typeface="Arial"/>
              <a:buNone/>
            </a:pPr>
            <a:r>
              <a:rPr lang="de-DE" sz="2000">
                <a:solidFill>
                  <a:srgbClr val="404040"/>
                </a:solidFill>
                <a:latin typeface="PT Sans"/>
                <a:ea typeface="PT Sans"/>
                <a:cs typeface="PT Sans"/>
                <a:sym typeface="PT Sans"/>
              </a:rPr>
              <a:t>Ein Vortrag von Loes Damhof</a:t>
            </a:r>
            <a:endParaRPr sz="2000">
              <a:solidFill>
                <a:srgbClr val="404040"/>
              </a:solidFill>
              <a:latin typeface="PT Sans"/>
              <a:ea typeface="PT Sans"/>
              <a:cs typeface="PT Sans"/>
              <a:sym typeface="PT Sans"/>
            </a:endParaRPr>
          </a:p>
          <a:p>
            <a:pPr marL="0" lvl="0" indent="0" algn="l" rtl="0">
              <a:spcBef>
                <a:spcPts val="600"/>
              </a:spcBef>
              <a:spcAft>
                <a:spcPts val="0"/>
              </a:spcAft>
              <a:buClr>
                <a:schemeClr val="dk1"/>
              </a:buClr>
              <a:buSzPts val="1100"/>
              <a:buFont typeface="Arial"/>
              <a:buNone/>
            </a:pPr>
            <a:r>
              <a:rPr lang="de-DE" sz="1800">
                <a:solidFill>
                  <a:srgbClr val="404040"/>
                </a:solidFill>
                <a:latin typeface="PT Sans"/>
                <a:ea typeface="PT Sans"/>
                <a:cs typeface="PT Sans"/>
                <a:sym typeface="PT Sans"/>
              </a:rPr>
              <a:t>UNESCO Chair on Futures Literacy </a:t>
            </a:r>
            <a:endParaRPr sz="1800">
              <a:solidFill>
                <a:srgbClr val="404040"/>
              </a:solidFill>
              <a:latin typeface="PT Sans"/>
              <a:ea typeface="PT Sans"/>
              <a:cs typeface="PT Sans"/>
              <a:sym typeface="PT Sans"/>
            </a:endParaRPr>
          </a:p>
          <a:p>
            <a:pPr marL="0" lvl="0" indent="0" algn="l" rtl="0">
              <a:spcBef>
                <a:spcPts val="0"/>
              </a:spcBef>
              <a:spcAft>
                <a:spcPts val="0"/>
              </a:spcAft>
              <a:buClr>
                <a:schemeClr val="dk1"/>
              </a:buClr>
              <a:buSzPts val="1100"/>
              <a:buFont typeface="Arial"/>
              <a:buNone/>
            </a:pPr>
            <a:r>
              <a:rPr lang="de-DE" sz="1800">
                <a:solidFill>
                  <a:srgbClr val="404040"/>
                </a:solidFill>
                <a:latin typeface="PT Sans"/>
                <a:ea typeface="PT Sans"/>
                <a:cs typeface="PT Sans"/>
                <a:sym typeface="PT Sans"/>
              </a:rPr>
              <a:t>Lecturer of the Year 2016 of </a:t>
            </a:r>
            <a:br>
              <a:rPr lang="de-DE" sz="1800">
                <a:solidFill>
                  <a:srgbClr val="404040"/>
                </a:solidFill>
                <a:latin typeface="PT Sans"/>
                <a:ea typeface="PT Sans"/>
                <a:cs typeface="PT Sans"/>
                <a:sym typeface="PT Sans"/>
              </a:rPr>
            </a:br>
            <a:r>
              <a:rPr lang="de-DE" sz="1800">
                <a:solidFill>
                  <a:srgbClr val="404040"/>
                </a:solidFill>
                <a:latin typeface="PT Sans"/>
                <a:ea typeface="PT Sans"/>
                <a:cs typeface="PT Sans"/>
                <a:sym typeface="PT Sans"/>
              </a:rPr>
              <a:t>Higher Education in the Netherlands </a:t>
            </a:r>
            <a:endParaRPr sz="2800" b="1">
              <a:solidFill>
                <a:srgbClr val="3A3838"/>
              </a:solidFill>
              <a:latin typeface="Droid Sans Mono"/>
              <a:ea typeface="Droid Sans Mono"/>
              <a:cs typeface="Droid Sans Mono"/>
              <a:sym typeface="Droid Sans Mono"/>
            </a:endParaRPr>
          </a:p>
        </p:txBody>
      </p:sp>
      <p:sp>
        <p:nvSpPr>
          <p:cNvPr id="106" name="Google Shape;106;p15"/>
          <p:cNvSpPr/>
          <p:nvPr/>
        </p:nvSpPr>
        <p:spPr>
          <a:xfrm>
            <a:off x="6098400" y="877350"/>
            <a:ext cx="5780400" cy="4990200"/>
          </a:xfrm>
          <a:prstGeom prst="rect">
            <a:avLst/>
          </a:prstGeom>
          <a:solidFill>
            <a:srgbClr val="DCB0D0"/>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endParaRPr>
              <a:solidFill>
                <a:schemeClr val="dk1"/>
              </a:solidFill>
              <a:latin typeface="Droid Sans Mono"/>
              <a:ea typeface="Droid Sans Mono"/>
              <a:cs typeface="Droid Sans Mono"/>
              <a:sym typeface="Droid Sans Mono"/>
            </a:endParaRPr>
          </a:p>
        </p:txBody>
      </p:sp>
      <p:sp>
        <p:nvSpPr>
          <p:cNvPr id="107" name="Google Shape;107;p15"/>
          <p:cNvSpPr txBox="1">
            <a:spLocks noGrp="1"/>
          </p:cNvSpPr>
          <p:nvPr>
            <p:ph type="sldNum" idx="12"/>
          </p:nvPr>
        </p:nvSpPr>
        <p:spPr>
          <a:xfrm>
            <a:off x="301800" y="6495150"/>
            <a:ext cx="2743200" cy="3651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Clr>
                <a:srgbClr val="000000"/>
              </a:buClr>
              <a:buFont typeface="Arial"/>
              <a:buNone/>
            </a:pPr>
            <a:fld id="{00000000-1234-1234-1234-123412341234}" type="slidenum">
              <a:rPr lang="de-DE"/>
              <a:t>5</a:t>
            </a:fld>
            <a:endParaRPr/>
          </a:p>
        </p:txBody>
      </p:sp>
      <p:pic>
        <p:nvPicPr>
          <p:cNvPr id="108" name="Google Shape;108;p15"/>
          <p:cNvPicPr preferRelativeResize="0"/>
          <p:nvPr/>
        </p:nvPicPr>
        <p:blipFill rotWithShape="1">
          <a:blip r:embed="rId4">
            <a:alphaModFix/>
          </a:blip>
          <a:srcRect l="546"/>
          <a:stretch/>
        </p:blipFill>
        <p:spPr>
          <a:xfrm>
            <a:off x="6098425" y="877375"/>
            <a:ext cx="5769425" cy="4990198"/>
          </a:xfrm>
          <a:prstGeom prst="rect">
            <a:avLst/>
          </a:prstGeom>
          <a:noFill/>
          <a:ln w="19050" cap="flat" cmpd="sng">
            <a:solidFill>
              <a:schemeClr val="dk1"/>
            </a:solidFill>
            <a:prstDash val="solid"/>
            <a:round/>
            <a:headEnd type="none" w="sm" len="sm"/>
            <a:tailEnd type="none" w="sm" len="sm"/>
          </a:ln>
        </p:spPr>
      </p:pic>
      <p:pic>
        <p:nvPicPr>
          <p:cNvPr id="109" name="Google Shape;109;p15">
            <a:hlinkClick r:id="rId3"/>
          </p:cNvPr>
          <p:cNvPicPr preferRelativeResize="0"/>
          <p:nvPr/>
        </p:nvPicPr>
        <p:blipFill>
          <a:blip r:embed="rId5">
            <a:alphaModFix amt="63000"/>
          </a:blip>
          <a:stretch>
            <a:fillRect/>
          </a:stretch>
        </p:blipFill>
        <p:spPr>
          <a:xfrm>
            <a:off x="8496051" y="2941900"/>
            <a:ext cx="974201" cy="974200"/>
          </a:xfrm>
          <a:prstGeom prst="rect">
            <a:avLst/>
          </a:prstGeom>
          <a:noFill/>
          <a:ln>
            <a:noFill/>
          </a:ln>
        </p:spPr>
      </p:pic>
      <p:sp>
        <p:nvSpPr>
          <p:cNvPr id="110" name="Google Shape;110;p15"/>
          <p:cNvSpPr/>
          <p:nvPr/>
        </p:nvSpPr>
        <p:spPr>
          <a:xfrm>
            <a:off x="301800" y="236168"/>
            <a:ext cx="11577000" cy="627600"/>
          </a:xfrm>
          <a:prstGeom prst="rect">
            <a:avLst/>
          </a:prstGeom>
          <a:solidFill>
            <a:srgbClr val="DCB0D0"/>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de-DE">
                <a:solidFill>
                  <a:schemeClr val="dk1"/>
                </a:solidFill>
                <a:latin typeface="Droid Sans Mono"/>
                <a:ea typeface="Droid Sans Mono"/>
                <a:cs typeface="Droid Sans Mono"/>
                <a:sym typeface="Droid Sans Mono"/>
              </a:rPr>
              <a:t>Futures Literacy</a:t>
            </a:r>
            <a:endParaRPr>
              <a:solidFill>
                <a:schemeClr val="dk1"/>
              </a:solidFill>
              <a:latin typeface="Droid Sans Mono"/>
              <a:ea typeface="Droid Sans Mono"/>
              <a:cs typeface="Droid Sans Mono"/>
              <a:sym typeface="Droid Sans Mono"/>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16"/>
          <p:cNvSpPr/>
          <p:nvPr/>
        </p:nvSpPr>
        <p:spPr>
          <a:xfrm>
            <a:off x="301800" y="236168"/>
            <a:ext cx="11577000" cy="627600"/>
          </a:xfrm>
          <a:prstGeom prst="rect">
            <a:avLst/>
          </a:prstGeom>
          <a:solidFill>
            <a:srgbClr val="DCB0D0"/>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de-DE">
                <a:solidFill>
                  <a:schemeClr val="dk1"/>
                </a:solidFill>
                <a:latin typeface="Droid Sans Mono"/>
                <a:ea typeface="Droid Sans Mono"/>
                <a:cs typeface="Droid Sans Mono"/>
                <a:sym typeface="Droid Sans Mono"/>
              </a:rPr>
              <a:t>Futures Literacy</a:t>
            </a:r>
            <a:endParaRPr>
              <a:solidFill>
                <a:schemeClr val="dk1"/>
              </a:solidFill>
              <a:latin typeface="Droid Sans Mono"/>
              <a:ea typeface="Droid Sans Mono"/>
              <a:cs typeface="Droid Sans Mono"/>
              <a:sym typeface="Droid Sans Mono"/>
            </a:endParaRPr>
          </a:p>
        </p:txBody>
      </p:sp>
      <p:sp>
        <p:nvSpPr>
          <p:cNvPr id="117" name="Google Shape;117;p16"/>
          <p:cNvSpPr/>
          <p:nvPr/>
        </p:nvSpPr>
        <p:spPr>
          <a:xfrm>
            <a:off x="301800" y="5519200"/>
            <a:ext cx="978600" cy="975900"/>
          </a:xfrm>
          <a:prstGeom prst="rect">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Droid Sans Mono"/>
              <a:ea typeface="Droid Sans Mono"/>
              <a:cs typeface="Droid Sans Mono"/>
              <a:sym typeface="Droid Sans Mono"/>
            </a:endParaRPr>
          </a:p>
        </p:txBody>
      </p:sp>
      <p:sp>
        <p:nvSpPr>
          <p:cNvPr id="118" name="Google Shape;118;p16"/>
          <p:cNvSpPr/>
          <p:nvPr/>
        </p:nvSpPr>
        <p:spPr>
          <a:xfrm>
            <a:off x="1280400" y="5519200"/>
            <a:ext cx="4818000" cy="975900"/>
          </a:xfrm>
          <a:prstGeom prst="rect">
            <a:avLst/>
          </a:prstGeom>
          <a:solidFill>
            <a:schemeClr val="lt1"/>
          </a:solidFill>
          <a:ln w="19050" cap="flat" cmpd="sng">
            <a:solidFill>
              <a:schemeClr val="dk2"/>
            </a:solidFill>
            <a:prstDash val="solid"/>
            <a:round/>
            <a:headEnd type="none" w="sm" len="sm"/>
            <a:tailEnd type="none" w="sm" len="sm"/>
          </a:ln>
        </p:spPr>
        <p:txBody>
          <a:bodyPr spcFirstLastPara="1" wrap="square" lIns="378000" tIns="91425" rIns="91425" bIns="91425" anchor="ctr" anchorCtr="0">
            <a:noAutofit/>
          </a:bodyPr>
          <a:lstStyle/>
          <a:p>
            <a:pPr marL="0" lvl="0" indent="0" algn="l" rtl="0">
              <a:spcBef>
                <a:spcPts val="0"/>
              </a:spcBef>
              <a:spcAft>
                <a:spcPts val="0"/>
              </a:spcAft>
              <a:buNone/>
            </a:pPr>
            <a:r>
              <a:rPr lang="de-DE" sz="1600">
                <a:solidFill>
                  <a:schemeClr val="dk1"/>
                </a:solidFill>
                <a:latin typeface="Droid Sans Mono"/>
                <a:ea typeface="Droid Sans Mono"/>
                <a:cs typeface="Droid Sans Mono"/>
                <a:sym typeface="Droid Sans Mono"/>
              </a:rPr>
              <a:t>15 Minuten</a:t>
            </a:r>
            <a:endParaRPr sz="1600">
              <a:solidFill>
                <a:schemeClr val="dk1"/>
              </a:solidFill>
              <a:latin typeface="Droid Sans Mono"/>
              <a:ea typeface="Droid Sans Mono"/>
              <a:cs typeface="Droid Sans Mono"/>
              <a:sym typeface="Droid Sans Mono"/>
            </a:endParaRPr>
          </a:p>
        </p:txBody>
      </p:sp>
      <p:sp>
        <p:nvSpPr>
          <p:cNvPr id="119" name="Google Shape;119;p16"/>
          <p:cNvSpPr/>
          <p:nvPr/>
        </p:nvSpPr>
        <p:spPr>
          <a:xfrm>
            <a:off x="6098399" y="5519200"/>
            <a:ext cx="978600" cy="975900"/>
          </a:xfrm>
          <a:prstGeom prst="rect">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Droid Sans Mono"/>
              <a:ea typeface="Droid Sans Mono"/>
              <a:cs typeface="Droid Sans Mono"/>
              <a:sym typeface="Droid Sans Mono"/>
            </a:endParaRPr>
          </a:p>
        </p:txBody>
      </p:sp>
      <p:pic>
        <p:nvPicPr>
          <p:cNvPr id="120" name="Google Shape;120;p16"/>
          <p:cNvPicPr preferRelativeResize="0"/>
          <p:nvPr/>
        </p:nvPicPr>
        <p:blipFill>
          <a:blip r:embed="rId3">
            <a:alphaModFix/>
          </a:blip>
          <a:stretch>
            <a:fillRect/>
          </a:stretch>
        </p:blipFill>
        <p:spPr>
          <a:xfrm>
            <a:off x="517400" y="5733450"/>
            <a:ext cx="547400" cy="547400"/>
          </a:xfrm>
          <a:prstGeom prst="rect">
            <a:avLst/>
          </a:prstGeom>
          <a:noFill/>
          <a:ln>
            <a:noFill/>
          </a:ln>
        </p:spPr>
      </p:pic>
      <p:sp>
        <p:nvSpPr>
          <p:cNvPr id="121" name="Google Shape;121;p16"/>
          <p:cNvSpPr/>
          <p:nvPr/>
        </p:nvSpPr>
        <p:spPr>
          <a:xfrm>
            <a:off x="7077000" y="5519200"/>
            <a:ext cx="4801800" cy="975900"/>
          </a:xfrm>
          <a:prstGeom prst="rect">
            <a:avLst/>
          </a:prstGeom>
          <a:solidFill>
            <a:schemeClr val="lt1"/>
          </a:solidFill>
          <a:ln w="19050" cap="flat" cmpd="sng">
            <a:solidFill>
              <a:schemeClr val="dk2"/>
            </a:solidFill>
            <a:prstDash val="solid"/>
            <a:round/>
            <a:headEnd type="none" w="sm" len="sm"/>
            <a:tailEnd type="none" w="sm" len="sm"/>
          </a:ln>
        </p:spPr>
        <p:txBody>
          <a:bodyPr spcFirstLastPara="1" wrap="square" lIns="378000" tIns="91425" rIns="91425" bIns="91425" anchor="ctr" anchorCtr="0">
            <a:noAutofit/>
          </a:bodyPr>
          <a:lstStyle/>
          <a:p>
            <a:pPr marL="0" lvl="0" indent="0" algn="l" rtl="0">
              <a:spcBef>
                <a:spcPts val="0"/>
              </a:spcBef>
              <a:spcAft>
                <a:spcPts val="0"/>
              </a:spcAft>
              <a:buNone/>
            </a:pPr>
            <a:r>
              <a:rPr lang="de-DE" sz="1600">
                <a:solidFill>
                  <a:schemeClr val="dk1"/>
                </a:solidFill>
                <a:latin typeface="Droid Sans Mono"/>
                <a:ea typeface="Droid Sans Mono"/>
                <a:cs typeface="Droid Sans Mono"/>
                <a:sym typeface="Droid Sans Mono"/>
              </a:rPr>
              <a:t>In Kleingruppen (3-5 Personen)</a:t>
            </a:r>
            <a:endParaRPr sz="1600">
              <a:solidFill>
                <a:schemeClr val="dk1"/>
              </a:solidFill>
              <a:latin typeface="Droid Sans Mono"/>
              <a:ea typeface="Droid Sans Mono"/>
              <a:cs typeface="Droid Sans Mono"/>
              <a:sym typeface="Droid Sans Mono"/>
            </a:endParaRPr>
          </a:p>
        </p:txBody>
      </p:sp>
      <p:pic>
        <p:nvPicPr>
          <p:cNvPr id="122" name="Google Shape;122;p16" descr="Benutzer mit einfarbiger Füllung"/>
          <p:cNvPicPr preferRelativeResize="0"/>
          <p:nvPr/>
        </p:nvPicPr>
        <p:blipFill rotWithShape="1">
          <a:blip r:embed="rId4">
            <a:alphaModFix/>
          </a:blip>
          <a:srcRect/>
          <a:stretch/>
        </p:blipFill>
        <p:spPr>
          <a:xfrm>
            <a:off x="6314000" y="5733462"/>
            <a:ext cx="547400" cy="547400"/>
          </a:xfrm>
          <a:prstGeom prst="rect">
            <a:avLst/>
          </a:prstGeom>
          <a:noFill/>
          <a:ln>
            <a:noFill/>
          </a:ln>
        </p:spPr>
      </p:pic>
      <p:sp>
        <p:nvSpPr>
          <p:cNvPr id="123" name="Google Shape;123;p16"/>
          <p:cNvSpPr txBox="1">
            <a:spLocks noGrp="1"/>
          </p:cNvSpPr>
          <p:nvPr>
            <p:ph type="sldNum" idx="12"/>
          </p:nvPr>
        </p:nvSpPr>
        <p:spPr>
          <a:xfrm>
            <a:off x="301800" y="6495150"/>
            <a:ext cx="2743200" cy="3651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Clr>
                <a:srgbClr val="000000"/>
              </a:buClr>
              <a:buFont typeface="Arial"/>
              <a:buNone/>
            </a:pPr>
            <a:fld id="{00000000-1234-1234-1234-123412341234}" type="slidenum">
              <a:rPr lang="de-DE"/>
              <a:t>6</a:t>
            </a:fld>
            <a:endParaRPr/>
          </a:p>
        </p:txBody>
      </p:sp>
      <p:sp>
        <p:nvSpPr>
          <p:cNvPr id="124" name="Google Shape;124;p16"/>
          <p:cNvSpPr txBox="1"/>
          <p:nvPr/>
        </p:nvSpPr>
        <p:spPr>
          <a:xfrm>
            <a:off x="898750" y="1312375"/>
            <a:ext cx="10379400" cy="3417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e-DE" sz="2400" b="1">
                <a:solidFill>
                  <a:srgbClr val="3A3838"/>
                </a:solidFill>
                <a:latin typeface="PT Sans"/>
                <a:ea typeface="PT Sans"/>
                <a:cs typeface="PT Sans"/>
                <a:sym typeface="PT Sans"/>
              </a:rPr>
              <a:t>Aufgabe: </a:t>
            </a:r>
            <a:r>
              <a:rPr lang="de-DE" sz="2400">
                <a:solidFill>
                  <a:srgbClr val="4A4A4C"/>
                </a:solidFill>
                <a:latin typeface="PT Sans"/>
                <a:ea typeface="PT Sans"/>
                <a:cs typeface="PT Sans"/>
                <a:sym typeface="PT Sans"/>
              </a:rPr>
              <a:t>Reflektieren Sie gemeinsam über Futures Literacy und versuchen Sie, die Disziplin kritisch einzuordnen. Wählen Sie dafür drei der folgenden Fragen aus, auf die Sie sich fokussieren:</a:t>
            </a:r>
            <a:endParaRPr sz="2400">
              <a:solidFill>
                <a:srgbClr val="4A4A4C"/>
              </a:solidFill>
              <a:latin typeface="PT Sans"/>
              <a:ea typeface="PT Sans"/>
              <a:cs typeface="PT Sans"/>
              <a:sym typeface="PT Sans"/>
            </a:endParaRPr>
          </a:p>
          <a:p>
            <a:pPr marL="0" marR="0" lvl="0" indent="0" algn="l" rtl="0">
              <a:lnSpc>
                <a:spcPct val="100000"/>
              </a:lnSpc>
              <a:spcBef>
                <a:spcPts val="0"/>
              </a:spcBef>
              <a:spcAft>
                <a:spcPts val="0"/>
              </a:spcAft>
              <a:buNone/>
            </a:pPr>
            <a:endParaRPr sz="2400">
              <a:solidFill>
                <a:srgbClr val="3A3838"/>
              </a:solidFill>
              <a:latin typeface="PT Sans"/>
              <a:ea typeface="PT Sans"/>
              <a:cs typeface="PT Sans"/>
              <a:sym typeface="PT Sans"/>
            </a:endParaRPr>
          </a:p>
          <a:p>
            <a:pPr marL="457200" lvl="0" indent="-355600" algn="l" rtl="0">
              <a:lnSpc>
                <a:spcPct val="100000"/>
              </a:lnSpc>
              <a:spcBef>
                <a:spcPts val="0"/>
              </a:spcBef>
              <a:spcAft>
                <a:spcPts val="0"/>
              </a:spcAft>
              <a:buClr>
                <a:schemeClr val="dk2"/>
              </a:buClr>
              <a:buSzPts val="2000"/>
              <a:buFont typeface="PT Sans"/>
              <a:buChar char="▪"/>
            </a:pPr>
            <a:r>
              <a:rPr lang="de-DE" sz="2000">
                <a:solidFill>
                  <a:srgbClr val="4A4A4C"/>
                </a:solidFill>
                <a:latin typeface="PT Sans"/>
                <a:ea typeface="PT Sans"/>
                <a:cs typeface="PT Sans"/>
                <a:sym typeface="PT Sans"/>
              </a:rPr>
              <a:t>Was bedeutet es, Futures Literacy zu betreiben?</a:t>
            </a:r>
            <a:endParaRPr sz="2000">
              <a:solidFill>
                <a:srgbClr val="4A4A4C"/>
              </a:solidFill>
              <a:latin typeface="PT Sans"/>
              <a:ea typeface="PT Sans"/>
              <a:cs typeface="PT Sans"/>
              <a:sym typeface="PT Sans"/>
            </a:endParaRPr>
          </a:p>
          <a:p>
            <a:pPr marL="457200" lvl="0" indent="-355600" algn="l" rtl="0">
              <a:lnSpc>
                <a:spcPct val="100000"/>
              </a:lnSpc>
              <a:spcBef>
                <a:spcPts val="0"/>
              </a:spcBef>
              <a:spcAft>
                <a:spcPts val="0"/>
              </a:spcAft>
              <a:buClr>
                <a:schemeClr val="dk2"/>
              </a:buClr>
              <a:buSzPts val="2000"/>
              <a:buFont typeface="PT Sans"/>
              <a:buChar char="▪"/>
            </a:pPr>
            <a:r>
              <a:rPr lang="de-DE" sz="2000">
                <a:solidFill>
                  <a:srgbClr val="4A4A4C"/>
                </a:solidFill>
                <a:latin typeface="PT Sans"/>
                <a:ea typeface="PT Sans"/>
                <a:cs typeface="PT Sans"/>
                <a:sym typeface="PT Sans"/>
              </a:rPr>
              <a:t>Inwiefern spiegeln sich in Zukunftsvorstellungen unsere Annahmen aus der Gegenwart?</a:t>
            </a:r>
            <a:endParaRPr sz="2000">
              <a:solidFill>
                <a:srgbClr val="4A4A4C"/>
              </a:solidFill>
              <a:latin typeface="PT Sans"/>
              <a:ea typeface="PT Sans"/>
              <a:cs typeface="PT Sans"/>
              <a:sym typeface="PT Sans"/>
            </a:endParaRPr>
          </a:p>
          <a:p>
            <a:pPr marL="457200" lvl="0" indent="-355600" algn="l" rtl="0">
              <a:lnSpc>
                <a:spcPct val="100000"/>
              </a:lnSpc>
              <a:spcBef>
                <a:spcPts val="0"/>
              </a:spcBef>
              <a:spcAft>
                <a:spcPts val="0"/>
              </a:spcAft>
              <a:buClr>
                <a:srgbClr val="4A4A4C"/>
              </a:buClr>
              <a:buSzPts val="2000"/>
              <a:buFont typeface="PT Sans"/>
              <a:buChar char="▪"/>
            </a:pPr>
            <a:r>
              <a:rPr lang="de-DE" sz="2000">
                <a:solidFill>
                  <a:srgbClr val="4A4A4C"/>
                </a:solidFill>
                <a:latin typeface="PT Sans"/>
                <a:ea typeface="PT Sans"/>
                <a:cs typeface="PT Sans"/>
                <a:sym typeface="PT Sans"/>
              </a:rPr>
              <a:t>Wie beeinflussen und prägen unsere gegenwärtigen Annahmen oder Vorstellungen wiederum die Zukunft? </a:t>
            </a:r>
            <a:endParaRPr sz="2000">
              <a:solidFill>
                <a:srgbClr val="4A4A4C"/>
              </a:solidFill>
              <a:latin typeface="PT Sans"/>
              <a:ea typeface="PT Sans"/>
              <a:cs typeface="PT Sans"/>
              <a:sym typeface="PT Sans"/>
            </a:endParaRPr>
          </a:p>
          <a:p>
            <a:pPr marL="457200" lvl="0" indent="-355600" algn="l" rtl="0">
              <a:lnSpc>
                <a:spcPct val="100000"/>
              </a:lnSpc>
              <a:spcBef>
                <a:spcPts val="0"/>
              </a:spcBef>
              <a:spcAft>
                <a:spcPts val="0"/>
              </a:spcAft>
              <a:buClr>
                <a:srgbClr val="4A4A4C"/>
              </a:buClr>
              <a:buSzPts val="2000"/>
              <a:buFont typeface="PT Sans"/>
              <a:buChar char="▪"/>
            </a:pPr>
            <a:r>
              <a:rPr lang="de-DE" sz="2000">
                <a:solidFill>
                  <a:srgbClr val="4A4A4C"/>
                </a:solidFill>
                <a:latin typeface="PT Sans"/>
                <a:ea typeface="PT Sans"/>
                <a:cs typeface="PT Sans"/>
                <a:sym typeface="PT Sans"/>
              </a:rPr>
              <a:t>Warum wollen wir die Zukunft überhaupt erforschen, was steckt hinter dem Bedürfnis?</a:t>
            </a:r>
            <a:endParaRPr sz="2000">
              <a:solidFill>
                <a:srgbClr val="4A4A4C"/>
              </a:solidFill>
              <a:latin typeface="PT Sans"/>
              <a:ea typeface="PT Sans"/>
              <a:cs typeface="PT Sans"/>
              <a:sym typeface="PT Sans"/>
            </a:endParaRPr>
          </a:p>
          <a:p>
            <a:pPr marL="457200" lvl="0" indent="-355600" algn="l" rtl="0">
              <a:lnSpc>
                <a:spcPct val="100000"/>
              </a:lnSpc>
              <a:spcBef>
                <a:spcPts val="0"/>
              </a:spcBef>
              <a:spcAft>
                <a:spcPts val="0"/>
              </a:spcAft>
              <a:buClr>
                <a:srgbClr val="4A4A4C"/>
              </a:buClr>
              <a:buSzPts val="2000"/>
              <a:buFont typeface="PT Sans"/>
              <a:buChar char="▪"/>
            </a:pPr>
            <a:r>
              <a:rPr lang="de-DE" sz="2000">
                <a:solidFill>
                  <a:srgbClr val="4A4A4C"/>
                </a:solidFill>
                <a:latin typeface="PT Sans"/>
                <a:ea typeface="PT Sans"/>
                <a:cs typeface="PT Sans"/>
                <a:sym typeface="PT Sans"/>
              </a:rPr>
              <a:t>Worauf sollten wir deswegen achten?</a:t>
            </a:r>
            <a:endParaRPr sz="2400">
              <a:solidFill>
                <a:srgbClr val="3A3838"/>
              </a:solidFill>
              <a:latin typeface="PT Sans"/>
              <a:ea typeface="PT Sans"/>
              <a:cs typeface="PT Sans"/>
              <a:sym typeface="PT San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17"/>
          <p:cNvSpPr/>
          <p:nvPr/>
        </p:nvSpPr>
        <p:spPr>
          <a:xfrm>
            <a:off x="301800" y="249775"/>
            <a:ext cx="11577000" cy="627600"/>
          </a:xfrm>
          <a:prstGeom prst="rect">
            <a:avLst/>
          </a:prstGeom>
          <a:solidFill>
            <a:srgbClr val="DCB0D0"/>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de-DE">
                <a:solidFill>
                  <a:schemeClr val="dk1"/>
                </a:solidFill>
                <a:latin typeface="Droid Sans Mono"/>
                <a:ea typeface="Droid Sans Mono"/>
                <a:cs typeface="Droid Sans Mono"/>
                <a:sym typeface="Droid Sans Mono"/>
              </a:rPr>
              <a:t>Futures Literacy</a:t>
            </a:r>
            <a:endParaRPr>
              <a:solidFill>
                <a:schemeClr val="dk1"/>
              </a:solidFill>
              <a:latin typeface="Droid Sans Mono"/>
              <a:ea typeface="Droid Sans Mono"/>
              <a:cs typeface="Droid Sans Mono"/>
              <a:sym typeface="Droid Sans Mono"/>
            </a:endParaRPr>
          </a:p>
        </p:txBody>
      </p:sp>
      <p:sp>
        <p:nvSpPr>
          <p:cNvPr id="131" name="Google Shape;131;p17"/>
          <p:cNvSpPr/>
          <p:nvPr/>
        </p:nvSpPr>
        <p:spPr>
          <a:xfrm>
            <a:off x="301800" y="5867525"/>
            <a:ext cx="5796600" cy="627600"/>
          </a:xfrm>
          <a:prstGeom prst="rect">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de-DE">
                <a:solidFill>
                  <a:schemeClr val="dk1"/>
                </a:solidFill>
                <a:latin typeface="Droid Sans Mono"/>
                <a:ea typeface="Droid Sans Mono"/>
                <a:cs typeface="Droid Sans Mono"/>
                <a:sym typeface="Droid Sans Mono"/>
              </a:rPr>
              <a:t>Theorie</a:t>
            </a:r>
            <a:endParaRPr>
              <a:solidFill>
                <a:schemeClr val="dk1"/>
              </a:solidFill>
              <a:latin typeface="Droid Sans Mono"/>
              <a:ea typeface="Droid Sans Mono"/>
              <a:cs typeface="Droid Sans Mono"/>
              <a:sym typeface="Droid Sans Mono"/>
            </a:endParaRPr>
          </a:p>
        </p:txBody>
      </p:sp>
      <p:sp>
        <p:nvSpPr>
          <p:cNvPr id="132" name="Google Shape;132;p17"/>
          <p:cNvSpPr/>
          <p:nvPr/>
        </p:nvSpPr>
        <p:spPr>
          <a:xfrm>
            <a:off x="6098400" y="5867525"/>
            <a:ext cx="5780400" cy="627600"/>
          </a:xfrm>
          <a:prstGeom prst="rect">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de-DE">
                <a:solidFill>
                  <a:srgbClr val="3A3838"/>
                </a:solidFill>
                <a:latin typeface="Droid Sans Mono"/>
                <a:ea typeface="Droid Sans Mono"/>
                <a:cs typeface="Droid Sans Mono"/>
                <a:sym typeface="Droid Sans Mono"/>
              </a:rPr>
              <a:t>MAKING SENSE OF THE FUTURE</a:t>
            </a:r>
            <a:endParaRPr>
              <a:solidFill>
                <a:schemeClr val="dk1"/>
              </a:solidFill>
              <a:latin typeface="Droid Sans Mono"/>
              <a:ea typeface="Droid Sans Mono"/>
              <a:cs typeface="Droid Sans Mono"/>
              <a:sym typeface="Droid Sans Mono"/>
            </a:endParaRPr>
          </a:p>
        </p:txBody>
      </p:sp>
      <p:sp>
        <p:nvSpPr>
          <p:cNvPr id="133" name="Google Shape;133;p17"/>
          <p:cNvSpPr txBox="1">
            <a:spLocks noGrp="1"/>
          </p:cNvSpPr>
          <p:nvPr>
            <p:ph type="sldNum" idx="12"/>
          </p:nvPr>
        </p:nvSpPr>
        <p:spPr>
          <a:xfrm>
            <a:off x="301800" y="6495150"/>
            <a:ext cx="2743200" cy="3651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Clr>
                <a:srgbClr val="000000"/>
              </a:buClr>
              <a:buFont typeface="Arial"/>
              <a:buNone/>
            </a:pPr>
            <a:fld id="{00000000-1234-1234-1234-123412341234}" type="slidenum">
              <a:rPr lang="de-DE"/>
              <a:t>7</a:t>
            </a:fld>
            <a:endParaRPr/>
          </a:p>
        </p:txBody>
      </p:sp>
      <p:sp>
        <p:nvSpPr>
          <p:cNvPr id="134" name="Google Shape;134;p17"/>
          <p:cNvSpPr txBox="1">
            <a:spLocks noGrp="1"/>
          </p:cNvSpPr>
          <p:nvPr>
            <p:ph type="title" idx="4294967295"/>
          </p:nvPr>
        </p:nvSpPr>
        <p:spPr>
          <a:xfrm>
            <a:off x="898750" y="1312387"/>
            <a:ext cx="10440000" cy="1015800"/>
          </a:xfrm>
          <a:prstGeom prst="rect">
            <a:avLst/>
          </a:prstGeom>
        </p:spPr>
        <p:txBody>
          <a:bodyPr spcFirstLastPara="1" wrap="square" lIns="91425" tIns="45700" rIns="91425" bIns="45700" anchor="ctr" anchorCtr="0">
            <a:spAutoFit/>
          </a:bodyPr>
          <a:lstStyle/>
          <a:p>
            <a:pPr marL="0" marR="0" lvl="0" indent="0" algn="l" rtl="0">
              <a:lnSpc>
                <a:spcPct val="100000"/>
              </a:lnSpc>
              <a:spcBef>
                <a:spcPts val="0"/>
              </a:spcBef>
              <a:spcAft>
                <a:spcPts val="0"/>
              </a:spcAft>
              <a:buNone/>
            </a:pPr>
            <a:r>
              <a:rPr lang="de-DE" sz="3000" b="1">
                <a:solidFill>
                  <a:srgbClr val="4A4A4C"/>
                </a:solidFill>
                <a:latin typeface="Droid Sans Mono"/>
                <a:ea typeface="Droid Sans Mono"/>
                <a:cs typeface="Droid Sans Mono"/>
                <a:sym typeface="Droid Sans Mono"/>
              </a:rPr>
              <a:t>Methoden der Zukunftsforschung: Weak Signals und Megatrends</a:t>
            </a:r>
            <a:endParaRPr sz="3000"/>
          </a:p>
        </p:txBody>
      </p:sp>
      <p:sp>
        <p:nvSpPr>
          <p:cNvPr id="135" name="Google Shape;135;p17"/>
          <p:cNvSpPr txBox="1">
            <a:spLocks noGrp="1"/>
          </p:cNvSpPr>
          <p:nvPr>
            <p:ph type="body" idx="4294967295"/>
          </p:nvPr>
        </p:nvSpPr>
        <p:spPr>
          <a:xfrm>
            <a:off x="898750" y="2607725"/>
            <a:ext cx="10440000" cy="2375400"/>
          </a:xfrm>
          <a:prstGeom prst="rect">
            <a:avLst/>
          </a:prstGeom>
        </p:spPr>
        <p:txBody>
          <a:bodyPr spcFirstLastPara="1" wrap="square" lIns="91425" tIns="45700" rIns="91425" bIns="45700" anchor="t" anchorCtr="0">
            <a:spAutoFit/>
          </a:bodyPr>
          <a:lstStyle/>
          <a:p>
            <a:pPr marL="0" lvl="0" indent="0" algn="l" rtl="0">
              <a:lnSpc>
                <a:spcPct val="100000"/>
              </a:lnSpc>
              <a:spcBef>
                <a:spcPts val="1000"/>
              </a:spcBef>
              <a:spcAft>
                <a:spcPts val="0"/>
              </a:spcAft>
              <a:buNone/>
            </a:pPr>
            <a:r>
              <a:rPr lang="de-DE" sz="2000">
                <a:solidFill>
                  <a:srgbClr val="4A4A4C"/>
                </a:solidFill>
                <a:latin typeface="PT Sans"/>
                <a:ea typeface="PT Sans"/>
                <a:cs typeface="PT Sans"/>
                <a:sym typeface="PT Sans"/>
              </a:rPr>
              <a:t>Hinter Zukunftsdeutungen stecken oft persönliche Annahmen, die auf der Gegenwart basieren. Konzentriert man sich bei der Antizipation künftiger Entwicklungen aber ausschließlich auf die Fortsetzung der Gegenwart, so können erste Anzeichen auf Veränderung übersehen werden. </a:t>
            </a:r>
            <a:endParaRPr sz="2000">
              <a:solidFill>
                <a:srgbClr val="4A4A4C"/>
              </a:solidFill>
              <a:latin typeface="PT Sans"/>
              <a:ea typeface="PT Sans"/>
              <a:cs typeface="PT Sans"/>
              <a:sym typeface="PT Sans"/>
            </a:endParaRPr>
          </a:p>
          <a:p>
            <a:pPr marL="0" lvl="0" indent="0" algn="l" rtl="0">
              <a:lnSpc>
                <a:spcPct val="100000"/>
              </a:lnSpc>
              <a:spcBef>
                <a:spcPts val="1000"/>
              </a:spcBef>
              <a:spcAft>
                <a:spcPts val="0"/>
              </a:spcAft>
              <a:buNone/>
            </a:pPr>
            <a:r>
              <a:rPr lang="de-DE" sz="2000">
                <a:solidFill>
                  <a:srgbClr val="4A4A4C"/>
                </a:solidFill>
                <a:latin typeface="PT Sans"/>
                <a:ea typeface="PT Sans"/>
                <a:cs typeface="PT Sans"/>
                <a:sym typeface="PT Sans"/>
              </a:rPr>
              <a:t>Eine Methode der Erforschung von möglichen Zukünften ist das Aufspüren von verschiedenen Anzeichen für künftige Entwicklungen. Dabei kann zwischen Megatrends und schwachen Signalen unterschieden werden, welche im Folgenden genauer erklärt werden.</a:t>
            </a:r>
            <a:endParaRPr sz="2000">
              <a:solidFill>
                <a:srgbClr val="4A4A4C"/>
              </a:solidFill>
              <a:latin typeface="PT Sans"/>
              <a:ea typeface="PT Sans"/>
              <a:cs typeface="PT Sans"/>
              <a:sym typeface="PT San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18"/>
          <p:cNvSpPr/>
          <p:nvPr/>
        </p:nvSpPr>
        <p:spPr>
          <a:xfrm>
            <a:off x="301800" y="249775"/>
            <a:ext cx="11577000" cy="627600"/>
          </a:xfrm>
          <a:prstGeom prst="rect">
            <a:avLst/>
          </a:prstGeom>
          <a:solidFill>
            <a:srgbClr val="DCB0D0"/>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de-DE">
                <a:solidFill>
                  <a:schemeClr val="dk1"/>
                </a:solidFill>
                <a:latin typeface="Droid Sans Mono"/>
                <a:ea typeface="Droid Sans Mono"/>
                <a:cs typeface="Droid Sans Mono"/>
                <a:sym typeface="Droid Sans Mono"/>
              </a:rPr>
              <a:t>Futures Literacy</a:t>
            </a:r>
            <a:endParaRPr>
              <a:solidFill>
                <a:schemeClr val="dk1"/>
              </a:solidFill>
              <a:latin typeface="Droid Sans Mono"/>
              <a:ea typeface="Droid Sans Mono"/>
              <a:cs typeface="Droid Sans Mono"/>
              <a:sym typeface="Droid Sans Mono"/>
            </a:endParaRPr>
          </a:p>
        </p:txBody>
      </p:sp>
      <p:sp>
        <p:nvSpPr>
          <p:cNvPr id="142" name="Google Shape;142;p18"/>
          <p:cNvSpPr/>
          <p:nvPr/>
        </p:nvSpPr>
        <p:spPr>
          <a:xfrm>
            <a:off x="301800" y="5867525"/>
            <a:ext cx="5796600" cy="627600"/>
          </a:xfrm>
          <a:prstGeom prst="rect">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de-DE">
                <a:solidFill>
                  <a:schemeClr val="dk1"/>
                </a:solidFill>
                <a:latin typeface="Droid Sans Mono"/>
                <a:ea typeface="Droid Sans Mono"/>
                <a:cs typeface="Droid Sans Mono"/>
                <a:sym typeface="Droid Sans Mono"/>
              </a:rPr>
              <a:t>Theorie</a:t>
            </a:r>
            <a:endParaRPr>
              <a:solidFill>
                <a:schemeClr val="dk1"/>
              </a:solidFill>
              <a:latin typeface="Droid Sans Mono"/>
              <a:ea typeface="Droid Sans Mono"/>
              <a:cs typeface="Droid Sans Mono"/>
              <a:sym typeface="Droid Sans Mono"/>
            </a:endParaRPr>
          </a:p>
        </p:txBody>
      </p:sp>
      <p:sp>
        <p:nvSpPr>
          <p:cNvPr id="143" name="Google Shape;143;p18"/>
          <p:cNvSpPr/>
          <p:nvPr/>
        </p:nvSpPr>
        <p:spPr>
          <a:xfrm>
            <a:off x="6098400" y="5867525"/>
            <a:ext cx="5780400" cy="627600"/>
          </a:xfrm>
          <a:prstGeom prst="rect">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de-DE">
                <a:solidFill>
                  <a:srgbClr val="3A3838"/>
                </a:solidFill>
                <a:latin typeface="Droid Sans Mono"/>
                <a:ea typeface="Droid Sans Mono"/>
                <a:cs typeface="Droid Sans Mono"/>
                <a:sym typeface="Droid Sans Mono"/>
              </a:rPr>
              <a:t>MAKING SENSE OF THE FUTURE</a:t>
            </a:r>
            <a:endParaRPr>
              <a:solidFill>
                <a:schemeClr val="dk1"/>
              </a:solidFill>
              <a:latin typeface="Droid Sans Mono"/>
              <a:ea typeface="Droid Sans Mono"/>
              <a:cs typeface="Droid Sans Mono"/>
              <a:sym typeface="Droid Sans Mono"/>
            </a:endParaRPr>
          </a:p>
        </p:txBody>
      </p:sp>
      <p:sp>
        <p:nvSpPr>
          <p:cNvPr id="144" name="Google Shape;144;p18"/>
          <p:cNvSpPr txBox="1">
            <a:spLocks noGrp="1"/>
          </p:cNvSpPr>
          <p:nvPr>
            <p:ph type="sldNum" idx="12"/>
          </p:nvPr>
        </p:nvSpPr>
        <p:spPr>
          <a:xfrm>
            <a:off x="301800" y="6495150"/>
            <a:ext cx="2743200" cy="3651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de-DE"/>
              <a:t>8</a:t>
            </a:fld>
            <a:endParaRPr/>
          </a:p>
        </p:txBody>
      </p:sp>
      <p:sp>
        <p:nvSpPr>
          <p:cNvPr id="145" name="Google Shape;145;p18"/>
          <p:cNvSpPr txBox="1">
            <a:spLocks noGrp="1"/>
          </p:cNvSpPr>
          <p:nvPr>
            <p:ph type="title" idx="4294967295"/>
          </p:nvPr>
        </p:nvSpPr>
        <p:spPr>
          <a:xfrm>
            <a:off x="900000" y="1817787"/>
            <a:ext cx="10440000" cy="7200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de-DE" sz="3000">
                <a:solidFill>
                  <a:srgbClr val="3A3838"/>
                </a:solidFill>
                <a:latin typeface="PT Sans"/>
                <a:ea typeface="PT Sans"/>
                <a:cs typeface="PT Sans"/>
                <a:sym typeface="PT Sans"/>
              </a:rPr>
              <a:t>Weak Signals sind…</a:t>
            </a:r>
            <a:endParaRPr sz="3000">
              <a:latin typeface="PT Sans"/>
              <a:ea typeface="PT Sans"/>
              <a:cs typeface="PT Sans"/>
              <a:sym typeface="PT Sans"/>
            </a:endParaRPr>
          </a:p>
        </p:txBody>
      </p:sp>
      <p:sp>
        <p:nvSpPr>
          <p:cNvPr id="146" name="Google Shape;146;p18"/>
          <p:cNvSpPr txBox="1">
            <a:spLocks noGrp="1"/>
          </p:cNvSpPr>
          <p:nvPr>
            <p:ph type="body" idx="4294967295"/>
          </p:nvPr>
        </p:nvSpPr>
        <p:spPr>
          <a:xfrm>
            <a:off x="900000" y="2469575"/>
            <a:ext cx="10440000" cy="2663700"/>
          </a:xfrm>
          <a:prstGeom prst="rect">
            <a:avLst/>
          </a:prstGeom>
        </p:spPr>
        <p:txBody>
          <a:bodyPr spcFirstLastPara="1" wrap="square" lIns="91425" tIns="45700" rIns="91425" bIns="45700" anchor="t" anchorCtr="0">
            <a:normAutofit/>
          </a:bodyPr>
          <a:lstStyle/>
          <a:p>
            <a:pPr marL="0" marR="0" lvl="0" indent="0" algn="l" rtl="0">
              <a:lnSpc>
                <a:spcPct val="100000"/>
              </a:lnSpc>
              <a:spcBef>
                <a:spcPts val="0"/>
              </a:spcBef>
              <a:spcAft>
                <a:spcPts val="0"/>
              </a:spcAft>
              <a:buNone/>
            </a:pPr>
            <a:endParaRPr sz="2400">
              <a:latin typeface="PT Sans"/>
              <a:ea typeface="PT Sans"/>
              <a:cs typeface="PT Sans"/>
              <a:sym typeface="PT Sans"/>
            </a:endParaRPr>
          </a:p>
          <a:p>
            <a:pPr marL="0" lvl="0" indent="0" algn="l" rtl="0">
              <a:lnSpc>
                <a:spcPct val="100000"/>
              </a:lnSpc>
              <a:spcBef>
                <a:spcPts val="1000"/>
              </a:spcBef>
              <a:spcAft>
                <a:spcPts val="0"/>
              </a:spcAft>
              <a:buNone/>
            </a:pPr>
            <a:r>
              <a:rPr lang="de-DE" sz="2400">
                <a:solidFill>
                  <a:srgbClr val="4A4A4C"/>
                </a:solidFill>
                <a:latin typeface="PT Sans"/>
                <a:ea typeface="PT Sans"/>
                <a:cs typeface="PT Sans"/>
                <a:sym typeface="PT Sans"/>
              </a:rPr>
              <a:t>Frühindikatoren für mögliche zukünftige Entwicklungen. Dies können ungewöhnliche oder überraschende Informationen sein, die nicht in bestehende Erwartungsmuster passen. Sie sind jedoch noch zu unvollständig, um ihre Auswirkungen genau einschätzen zu können. </a:t>
            </a:r>
            <a:endParaRPr sz="2400">
              <a:solidFill>
                <a:srgbClr val="4A4A4C"/>
              </a:solidFill>
              <a:latin typeface="PT Sans"/>
              <a:ea typeface="PT Sans"/>
              <a:cs typeface="PT Sans"/>
              <a:sym typeface="PT San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19"/>
          <p:cNvSpPr/>
          <p:nvPr/>
        </p:nvSpPr>
        <p:spPr>
          <a:xfrm>
            <a:off x="301800" y="249775"/>
            <a:ext cx="11577000" cy="627600"/>
          </a:xfrm>
          <a:prstGeom prst="rect">
            <a:avLst/>
          </a:prstGeom>
          <a:solidFill>
            <a:srgbClr val="DCB0D0"/>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de-DE">
                <a:solidFill>
                  <a:schemeClr val="dk1"/>
                </a:solidFill>
                <a:latin typeface="Droid Sans Mono"/>
                <a:ea typeface="Droid Sans Mono"/>
                <a:cs typeface="Droid Sans Mono"/>
                <a:sym typeface="Droid Sans Mono"/>
              </a:rPr>
              <a:t>Futures Literacy</a:t>
            </a:r>
            <a:endParaRPr>
              <a:solidFill>
                <a:schemeClr val="dk1"/>
              </a:solidFill>
              <a:latin typeface="Droid Sans Mono"/>
              <a:ea typeface="Droid Sans Mono"/>
              <a:cs typeface="Droid Sans Mono"/>
              <a:sym typeface="Droid Sans Mono"/>
            </a:endParaRPr>
          </a:p>
        </p:txBody>
      </p:sp>
      <p:sp>
        <p:nvSpPr>
          <p:cNvPr id="153" name="Google Shape;153;p19"/>
          <p:cNvSpPr/>
          <p:nvPr/>
        </p:nvSpPr>
        <p:spPr>
          <a:xfrm>
            <a:off x="301800" y="5867525"/>
            <a:ext cx="5796600" cy="627600"/>
          </a:xfrm>
          <a:prstGeom prst="rect">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de-DE">
                <a:solidFill>
                  <a:schemeClr val="dk1"/>
                </a:solidFill>
                <a:latin typeface="Droid Sans Mono"/>
                <a:ea typeface="Droid Sans Mono"/>
                <a:cs typeface="Droid Sans Mono"/>
                <a:sym typeface="Droid Sans Mono"/>
              </a:rPr>
              <a:t>Theorie</a:t>
            </a:r>
            <a:endParaRPr>
              <a:solidFill>
                <a:schemeClr val="dk1"/>
              </a:solidFill>
              <a:latin typeface="Droid Sans Mono"/>
              <a:ea typeface="Droid Sans Mono"/>
              <a:cs typeface="Droid Sans Mono"/>
              <a:sym typeface="Droid Sans Mono"/>
            </a:endParaRPr>
          </a:p>
        </p:txBody>
      </p:sp>
      <p:sp>
        <p:nvSpPr>
          <p:cNvPr id="154" name="Google Shape;154;p19"/>
          <p:cNvSpPr/>
          <p:nvPr/>
        </p:nvSpPr>
        <p:spPr>
          <a:xfrm>
            <a:off x="6098400" y="5867525"/>
            <a:ext cx="5780400" cy="627600"/>
          </a:xfrm>
          <a:prstGeom prst="rect">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de-DE">
                <a:solidFill>
                  <a:srgbClr val="3A3838"/>
                </a:solidFill>
                <a:latin typeface="Droid Sans Mono"/>
                <a:ea typeface="Droid Sans Mono"/>
                <a:cs typeface="Droid Sans Mono"/>
                <a:sym typeface="Droid Sans Mono"/>
              </a:rPr>
              <a:t>MAKING SENSE OF THE FUTURE</a:t>
            </a:r>
            <a:endParaRPr>
              <a:solidFill>
                <a:schemeClr val="dk1"/>
              </a:solidFill>
              <a:latin typeface="Droid Sans Mono"/>
              <a:ea typeface="Droid Sans Mono"/>
              <a:cs typeface="Droid Sans Mono"/>
              <a:sym typeface="Droid Sans Mono"/>
            </a:endParaRPr>
          </a:p>
        </p:txBody>
      </p:sp>
      <p:sp>
        <p:nvSpPr>
          <p:cNvPr id="155" name="Google Shape;155;p19"/>
          <p:cNvSpPr txBox="1">
            <a:spLocks noGrp="1"/>
          </p:cNvSpPr>
          <p:nvPr>
            <p:ph type="sldNum" idx="12"/>
          </p:nvPr>
        </p:nvSpPr>
        <p:spPr>
          <a:xfrm>
            <a:off x="301800" y="6495150"/>
            <a:ext cx="2743200" cy="3651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de-DE"/>
              <a:t>9</a:t>
            </a:fld>
            <a:endParaRPr/>
          </a:p>
        </p:txBody>
      </p:sp>
      <p:sp>
        <p:nvSpPr>
          <p:cNvPr id="156" name="Google Shape;156;p19"/>
          <p:cNvSpPr txBox="1">
            <a:spLocks noGrp="1"/>
          </p:cNvSpPr>
          <p:nvPr>
            <p:ph type="body" idx="4294967295"/>
          </p:nvPr>
        </p:nvSpPr>
        <p:spPr>
          <a:xfrm>
            <a:off x="900000" y="1866900"/>
            <a:ext cx="10440000" cy="4086000"/>
          </a:xfrm>
          <a:prstGeom prst="rect">
            <a:avLst/>
          </a:prstGeom>
        </p:spPr>
        <p:txBody>
          <a:bodyPr spcFirstLastPara="1" wrap="square" lIns="91425" tIns="45700" rIns="91425" bIns="45700" anchor="t" anchorCtr="0">
            <a:normAutofit/>
          </a:bodyPr>
          <a:lstStyle/>
          <a:p>
            <a:pPr marL="0" lvl="0" indent="0" algn="l" rtl="0">
              <a:lnSpc>
                <a:spcPct val="100000"/>
              </a:lnSpc>
              <a:spcBef>
                <a:spcPts val="1000"/>
              </a:spcBef>
              <a:spcAft>
                <a:spcPts val="0"/>
              </a:spcAft>
              <a:buClr>
                <a:srgbClr val="000000"/>
              </a:buClr>
              <a:buSzPts val="1100"/>
              <a:buFont typeface="Arial"/>
              <a:buNone/>
            </a:pPr>
            <a:r>
              <a:rPr lang="de-DE" sz="3000">
                <a:solidFill>
                  <a:srgbClr val="3A3838"/>
                </a:solidFill>
                <a:latin typeface="PT Sans"/>
                <a:ea typeface="PT Sans"/>
                <a:cs typeface="PT Sans"/>
                <a:sym typeface="PT Sans"/>
              </a:rPr>
              <a:t>Megatrends sind…</a:t>
            </a:r>
            <a:endParaRPr sz="3000">
              <a:solidFill>
                <a:srgbClr val="3A3838"/>
              </a:solidFill>
              <a:latin typeface="PT Sans"/>
              <a:ea typeface="PT Sans"/>
              <a:cs typeface="PT Sans"/>
              <a:sym typeface="PT Sans"/>
            </a:endParaRPr>
          </a:p>
          <a:p>
            <a:pPr marL="0" lvl="0" indent="0" algn="l" rtl="0">
              <a:lnSpc>
                <a:spcPct val="100000"/>
              </a:lnSpc>
              <a:spcBef>
                <a:spcPts val="1000"/>
              </a:spcBef>
              <a:spcAft>
                <a:spcPts val="0"/>
              </a:spcAft>
              <a:buNone/>
            </a:pPr>
            <a:endParaRPr sz="4800">
              <a:solidFill>
                <a:srgbClr val="3A3838"/>
              </a:solidFill>
              <a:latin typeface="PT Sans"/>
              <a:ea typeface="PT Sans"/>
              <a:cs typeface="PT Sans"/>
              <a:sym typeface="PT Sans"/>
            </a:endParaRPr>
          </a:p>
          <a:p>
            <a:pPr marL="0" lvl="0" indent="0" algn="l" rtl="0">
              <a:lnSpc>
                <a:spcPct val="100000"/>
              </a:lnSpc>
              <a:spcBef>
                <a:spcPts val="1000"/>
              </a:spcBef>
              <a:spcAft>
                <a:spcPts val="0"/>
              </a:spcAft>
              <a:buNone/>
            </a:pPr>
            <a:r>
              <a:rPr lang="de-DE" sz="2400">
                <a:solidFill>
                  <a:srgbClr val="4A4A4C"/>
                </a:solidFill>
                <a:latin typeface="PT Sans"/>
                <a:ea typeface="PT Sans"/>
                <a:cs typeface="PT Sans"/>
                <a:sym typeface="PT Sans"/>
              </a:rPr>
              <a:t>langsame, globale, aber weitreichende Transformationsprozesse, die Wirtschaft, Politik, Ökologie, Mobilität und Gesellschaft nachhaltig beeinflussen.</a:t>
            </a:r>
            <a:endParaRPr sz="2300">
              <a:solidFill>
                <a:srgbClr val="4A4A4C"/>
              </a:solidFill>
              <a:latin typeface="PT Sans"/>
              <a:ea typeface="PT Sans"/>
              <a:cs typeface="PT Sans"/>
              <a:sym typeface="PT Sans"/>
            </a:endParaRPr>
          </a:p>
          <a:p>
            <a:pPr marL="0" lvl="0" indent="0" algn="ctr" rtl="0">
              <a:spcBef>
                <a:spcPts val="1000"/>
              </a:spcBef>
              <a:spcAft>
                <a:spcPts val="0"/>
              </a:spcAft>
              <a:buNone/>
            </a:pPr>
            <a:endParaRPr>
              <a:latin typeface="PT Sans"/>
              <a:ea typeface="PT Sans"/>
              <a:cs typeface="PT Sans"/>
              <a:sym typeface="PT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20"/>
          <p:cNvSpPr/>
          <p:nvPr/>
        </p:nvSpPr>
        <p:spPr>
          <a:xfrm>
            <a:off x="301800" y="249775"/>
            <a:ext cx="11577000" cy="6276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de-DE">
                <a:solidFill>
                  <a:schemeClr val="dk1"/>
                </a:solidFill>
                <a:latin typeface="Droid Sans Mono"/>
                <a:ea typeface="Droid Sans Mono"/>
                <a:cs typeface="Droid Sans Mono"/>
                <a:sym typeface="Droid Sans Mono"/>
              </a:rPr>
              <a:t>MAKING SENSE OF THE FUTURE</a:t>
            </a:r>
            <a:endParaRPr>
              <a:solidFill>
                <a:schemeClr val="dk1"/>
              </a:solidFill>
              <a:latin typeface="Droid Sans Mono"/>
              <a:ea typeface="Droid Sans Mono"/>
              <a:cs typeface="Droid Sans Mono"/>
              <a:sym typeface="Droid Sans Mono"/>
            </a:endParaRPr>
          </a:p>
        </p:txBody>
      </p:sp>
      <p:sp>
        <p:nvSpPr>
          <p:cNvPr id="163" name="Google Shape;163;p20"/>
          <p:cNvSpPr/>
          <p:nvPr/>
        </p:nvSpPr>
        <p:spPr>
          <a:xfrm>
            <a:off x="6098400" y="5867525"/>
            <a:ext cx="5780400" cy="627600"/>
          </a:xfrm>
          <a:prstGeom prst="rect">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de-DE">
                <a:solidFill>
                  <a:srgbClr val="3A3838"/>
                </a:solidFill>
                <a:latin typeface="Droid Sans Mono"/>
                <a:ea typeface="Droid Sans Mono"/>
                <a:cs typeface="Droid Sans Mono"/>
                <a:sym typeface="Droid Sans Mono"/>
              </a:rPr>
              <a:t>Creative Commons Attribution 4.0 Licence</a:t>
            </a:r>
            <a:endParaRPr>
              <a:solidFill>
                <a:schemeClr val="dk1"/>
              </a:solidFill>
              <a:latin typeface="Droid Sans Mono"/>
              <a:ea typeface="Droid Sans Mono"/>
              <a:cs typeface="Droid Sans Mono"/>
              <a:sym typeface="Droid Sans Mono"/>
            </a:endParaRPr>
          </a:p>
        </p:txBody>
      </p:sp>
      <p:sp>
        <p:nvSpPr>
          <p:cNvPr id="164" name="Google Shape;164;p20"/>
          <p:cNvSpPr/>
          <p:nvPr/>
        </p:nvSpPr>
        <p:spPr>
          <a:xfrm>
            <a:off x="307500" y="877350"/>
            <a:ext cx="11577000" cy="4990200"/>
          </a:xfrm>
          <a:prstGeom prst="rect">
            <a:avLst/>
          </a:prstGeom>
          <a:solidFill>
            <a:srgbClr val="DCB0D0"/>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15000"/>
              </a:lnSpc>
              <a:spcBef>
                <a:spcPts val="0"/>
              </a:spcBef>
              <a:spcAft>
                <a:spcPts val="0"/>
              </a:spcAft>
              <a:buNone/>
            </a:pPr>
            <a:endParaRPr>
              <a:solidFill>
                <a:schemeClr val="dk1"/>
              </a:solidFill>
              <a:latin typeface="Droid Sans Mono"/>
              <a:ea typeface="Droid Sans Mono"/>
              <a:cs typeface="Droid Sans Mono"/>
              <a:sym typeface="Droid Sans Mono"/>
            </a:endParaRPr>
          </a:p>
        </p:txBody>
      </p:sp>
      <p:sp>
        <p:nvSpPr>
          <p:cNvPr id="165" name="Google Shape;165;p20"/>
          <p:cNvSpPr/>
          <p:nvPr/>
        </p:nvSpPr>
        <p:spPr>
          <a:xfrm>
            <a:off x="301800" y="5867525"/>
            <a:ext cx="5796600" cy="627600"/>
          </a:xfrm>
          <a:prstGeom prst="rect">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de-DE">
                <a:solidFill>
                  <a:schemeClr val="dk1"/>
                </a:solidFill>
                <a:latin typeface="Droid Sans Mono"/>
                <a:ea typeface="Droid Sans Mono"/>
                <a:cs typeface="Droid Sans Mono"/>
                <a:sym typeface="Droid Sans Mono"/>
              </a:rPr>
              <a:t>Intro zum Thema im Fokus</a:t>
            </a:r>
            <a:endParaRPr>
              <a:solidFill>
                <a:schemeClr val="dk1"/>
              </a:solidFill>
              <a:latin typeface="Droid Sans Mono"/>
              <a:ea typeface="Droid Sans Mono"/>
              <a:cs typeface="Droid Sans Mono"/>
              <a:sym typeface="Droid Sans Mono"/>
            </a:endParaRPr>
          </a:p>
        </p:txBody>
      </p:sp>
      <p:sp>
        <p:nvSpPr>
          <p:cNvPr id="166" name="Google Shape;166;p20"/>
          <p:cNvSpPr/>
          <p:nvPr/>
        </p:nvSpPr>
        <p:spPr>
          <a:xfrm>
            <a:off x="898750" y="1376875"/>
            <a:ext cx="10379400" cy="34809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2000"/>
              </a:spcBef>
              <a:spcAft>
                <a:spcPts val="0"/>
              </a:spcAft>
              <a:buNone/>
            </a:pPr>
            <a:r>
              <a:rPr lang="de-DE" sz="2400">
                <a:solidFill>
                  <a:srgbClr val="3A3838"/>
                </a:solidFill>
                <a:latin typeface="PT Sans"/>
                <a:ea typeface="PT Sans"/>
                <a:cs typeface="PT Sans"/>
                <a:sym typeface="PT Sans"/>
              </a:rPr>
              <a:t>“A better definition of what it is to be a human being would be not just all the things we have been in the past, but perhaps all the things that we will be in the future.”</a:t>
            </a:r>
            <a:endParaRPr sz="2400">
              <a:solidFill>
                <a:srgbClr val="3A3838"/>
              </a:solidFill>
              <a:latin typeface="PT Sans"/>
              <a:ea typeface="PT Sans"/>
              <a:cs typeface="PT Sans"/>
              <a:sym typeface="PT Sans"/>
            </a:endParaRPr>
          </a:p>
          <a:p>
            <a:pPr marL="0" lvl="0" indent="0" algn="l" rtl="0">
              <a:lnSpc>
                <a:spcPct val="130000"/>
              </a:lnSpc>
              <a:spcBef>
                <a:spcPts val="2000"/>
              </a:spcBef>
              <a:spcAft>
                <a:spcPts val="0"/>
              </a:spcAft>
              <a:buNone/>
            </a:pPr>
            <a:endParaRPr sz="2400">
              <a:solidFill>
                <a:schemeClr val="dk1"/>
              </a:solidFill>
              <a:latin typeface="PT Sans"/>
              <a:ea typeface="PT Sans"/>
              <a:cs typeface="PT Sans"/>
              <a:sym typeface="PT Sans"/>
            </a:endParaRPr>
          </a:p>
        </p:txBody>
      </p:sp>
      <p:sp>
        <p:nvSpPr>
          <p:cNvPr id="167" name="Google Shape;167;p20"/>
          <p:cNvSpPr txBox="1"/>
          <p:nvPr/>
        </p:nvSpPr>
        <p:spPr>
          <a:xfrm>
            <a:off x="808950" y="4187600"/>
            <a:ext cx="10469100" cy="6156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Clr>
                <a:schemeClr val="dk1"/>
              </a:buClr>
              <a:buSzPts val="1100"/>
              <a:buFont typeface="Arial"/>
              <a:buNone/>
            </a:pPr>
            <a:r>
              <a:rPr lang="de-DE" sz="1800" b="1">
                <a:solidFill>
                  <a:srgbClr val="4A4A4C"/>
                </a:solidFill>
                <a:latin typeface="PT Sans"/>
                <a:ea typeface="PT Sans"/>
                <a:cs typeface="PT Sans"/>
                <a:sym typeface="PT Sans"/>
              </a:rPr>
              <a:t>—  Daniel </a:t>
            </a:r>
            <a:r>
              <a:rPr lang="de-DE" sz="1800" b="1">
                <a:solidFill>
                  <a:srgbClr val="3A3838"/>
                </a:solidFill>
                <a:latin typeface="PT Sans"/>
                <a:ea typeface="PT Sans"/>
                <a:cs typeface="PT Sans"/>
                <a:sym typeface="PT Sans"/>
              </a:rPr>
              <a:t>Miller (2023), Making sense of the digital society</a:t>
            </a:r>
            <a:endParaRPr sz="1800">
              <a:solidFill>
                <a:srgbClr val="A2A2A4"/>
              </a:solidFill>
              <a:latin typeface="PT Sans"/>
              <a:ea typeface="PT Sans"/>
              <a:cs typeface="PT Sans"/>
              <a:sym typeface="PT Sans"/>
            </a:endParaRPr>
          </a:p>
          <a:p>
            <a:pPr marL="0" lvl="0" indent="0" algn="r" rtl="0">
              <a:spcBef>
                <a:spcPts val="738"/>
              </a:spcBef>
              <a:spcAft>
                <a:spcPts val="0"/>
              </a:spcAft>
              <a:buNone/>
            </a:pPr>
            <a:endParaRPr>
              <a:latin typeface="PT Sans"/>
              <a:ea typeface="PT Sans"/>
              <a:cs typeface="PT Sans"/>
              <a:sym typeface="PT Sans"/>
            </a:endParaRPr>
          </a:p>
        </p:txBody>
      </p:sp>
      <p:sp>
        <p:nvSpPr>
          <p:cNvPr id="168" name="Google Shape;168;p20"/>
          <p:cNvSpPr txBox="1">
            <a:spLocks noGrp="1"/>
          </p:cNvSpPr>
          <p:nvPr>
            <p:ph type="sldNum" idx="12"/>
          </p:nvPr>
        </p:nvSpPr>
        <p:spPr>
          <a:xfrm>
            <a:off x="301800" y="6495150"/>
            <a:ext cx="2743200" cy="3651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Clr>
                <a:srgbClr val="000000"/>
              </a:buClr>
              <a:buFont typeface="Arial"/>
              <a:buNone/>
            </a:pPr>
            <a:fld id="{00000000-1234-1234-1234-123412341234}" type="slidenum">
              <a:rPr lang="de-DE"/>
              <a:t>10</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21"/>
          <p:cNvSpPr/>
          <p:nvPr/>
        </p:nvSpPr>
        <p:spPr>
          <a:xfrm>
            <a:off x="301800" y="249775"/>
            <a:ext cx="11577000" cy="627600"/>
          </a:xfrm>
          <a:prstGeom prst="rect">
            <a:avLst/>
          </a:prstGeom>
          <a:solidFill>
            <a:srgbClr val="DCB0D0"/>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de-DE">
                <a:solidFill>
                  <a:schemeClr val="dk1"/>
                </a:solidFill>
                <a:latin typeface="Droid Sans Mono"/>
                <a:ea typeface="Droid Sans Mono"/>
                <a:cs typeface="Droid Sans Mono"/>
                <a:sym typeface="Droid Sans Mono"/>
              </a:rPr>
              <a:t>Futures Literacy</a:t>
            </a:r>
            <a:endParaRPr>
              <a:solidFill>
                <a:schemeClr val="dk1"/>
              </a:solidFill>
              <a:latin typeface="Droid Sans Mono"/>
              <a:ea typeface="Droid Sans Mono"/>
              <a:cs typeface="Droid Sans Mono"/>
              <a:sym typeface="Droid Sans Mono"/>
            </a:endParaRPr>
          </a:p>
        </p:txBody>
      </p:sp>
      <p:sp>
        <p:nvSpPr>
          <p:cNvPr id="175" name="Google Shape;175;p21"/>
          <p:cNvSpPr/>
          <p:nvPr/>
        </p:nvSpPr>
        <p:spPr>
          <a:xfrm>
            <a:off x="301800" y="5867525"/>
            <a:ext cx="5796600" cy="627600"/>
          </a:xfrm>
          <a:prstGeom prst="rect">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de-DE">
                <a:solidFill>
                  <a:schemeClr val="dk1"/>
                </a:solidFill>
                <a:latin typeface="Droid Sans Mono"/>
                <a:ea typeface="Droid Sans Mono"/>
                <a:cs typeface="Droid Sans Mono"/>
                <a:sym typeface="Droid Sans Mono"/>
              </a:rPr>
              <a:t>Thema im Fokus</a:t>
            </a:r>
            <a:endParaRPr>
              <a:solidFill>
                <a:schemeClr val="dk1"/>
              </a:solidFill>
              <a:latin typeface="Droid Sans Mono"/>
              <a:ea typeface="Droid Sans Mono"/>
              <a:cs typeface="Droid Sans Mono"/>
              <a:sym typeface="Droid Sans Mono"/>
            </a:endParaRPr>
          </a:p>
        </p:txBody>
      </p:sp>
      <p:sp>
        <p:nvSpPr>
          <p:cNvPr id="176" name="Google Shape;176;p21"/>
          <p:cNvSpPr/>
          <p:nvPr/>
        </p:nvSpPr>
        <p:spPr>
          <a:xfrm>
            <a:off x="6098400" y="5867525"/>
            <a:ext cx="5780400" cy="627600"/>
          </a:xfrm>
          <a:prstGeom prst="rect">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de-DE">
                <a:solidFill>
                  <a:srgbClr val="3A3838"/>
                </a:solidFill>
                <a:latin typeface="Droid Sans Mono"/>
                <a:ea typeface="Droid Sans Mono"/>
                <a:cs typeface="Droid Sans Mono"/>
                <a:sym typeface="Droid Sans Mono"/>
              </a:rPr>
              <a:t>MAKING SENSE OF THE FUTURE</a:t>
            </a:r>
            <a:endParaRPr>
              <a:solidFill>
                <a:schemeClr val="dk1"/>
              </a:solidFill>
              <a:latin typeface="Droid Sans Mono"/>
              <a:ea typeface="Droid Sans Mono"/>
              <a:cs typeface="Droid Sans Mono"/>
              <a:sym typeface="Droid Sans Mono"/>
            </a:endParaRPr>
          </a:p>
        </p:txBody>
      </p:sp>
      <p:sp>
        <p:nvSpPr>
          <p:cNvPr id="177" name="Google Shape;177;p21"/>
          <p:cNvSpPr txBox="1">
            <a:spLocks noGrp="1"/>
          </p:cNvSpPr>
          <p:nvPr>
            <p:ph type="sldNum" idx="12"/>
          </p:nvPr>
        </p:nvSpPr>
        <p:spPr>
          <a:xfrm>
            <a:off x="301800" y="6495150"/>
            <a:ext cx="2743200" cy="3651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Clr>
                <a:srgbClr val="000000"/>
              </a:buClr>
              <a:buFont typeface="Arial"/>
              <a:buNone/>
            </a:pPr>
            <a:fld id="{00000000-1234-1234-1234-123412341234}" type="slidenum">
              <a:rPr lang="de-DE"/>
              <a:t>11</a:t>
            </a:fld>
            <a:endParaRPr/>
          </a:p>
        </p:txBody>
      </p:sp>
      <p:sp>
        <p:nvSpPr>
          <p:cNvPr id="178" name="Google Shape;178;p21"/>
          <p:cNvSpPr txBox="1">
            <a:spLocks noGrp="1"/>
          </p:cNvSpPr>
          <p:nvPr>
            <p:ph type="title" idx="4294967295"/>
          </p:nvPr>
        </p:nvSpPr>
        <p:spPr>
          <a:xfrm>
            <a:off x="898750" y="1312375"/>
            <a:ext cx="10379400" cy="507900"/>
          </a:xfrm>
          <a:prstGeom prst="rect">
            <a:avLst/>
          </a:prstGeom>
        </p:spPr>
        <p:txBody>
          <a:bodyPr spcFirstLastPara="1" wrap="square" lIns="91425" tIns="45700" rIns="91425" bIns="45700" anchor="ctr" anchorCtr="0">
            <a:spAutoFit/>
          </a:bodyPr>
          <a:lstStyle/>
          <a:p>
            <a:pPr marL="0" marR="0" lvl="0" indent="0" algn="l" rtl="0">
              <a:lnSpc>
                <a:spcPct val="90000"/>
              </a:lnSpc>
              <a:spcBef>
                <a:spcPts val="0"/>
              </a:spcBef>
              <a:spcAft>
                <a:spcPts val="0"/>
              </a:spcAft>
              <a:buNone/>
            </a:pPr>
            <a:r>
              <a:rPr lang="de-DE" sz="3000" b="1">
                <a:solidFill>
                  <a:srgbClr val="4A4A4C"/>
                </a:solidFill>
                <a:latin typeface="Droid Sans Mono"/>
                <a:ea typeface="Droid Sans Mono"/>
                <a:cs typeface="Droid Sans Mono"/>
                <a:sym typeface="Droid Sans Mono"/>
              </a:rPr>
              <a:t>Thema im Fokus: Mediatisierung</a:t>
            </a:r>
            <a:endParaRPr sz="3000">
              <a:latin typeface="Droid Sans Mono"/>
              <a:ea typeface="Droid Sans Mono"/>
              <a:cs typeface="Droid Sans Mono"/>
              <a:sym typeface="Droid Sans Mono"/>
            </a:endParaRPr>
          </a:p>
        </p:txBody>
      </p:sp>
      <p:sp>
        <p:nvSpPr>
          <p:cNvPr id="179" name="Google Shape;179;p21"/>
          <p:cNvSpPr txBox="1">
            <a:spLocks noGrp="1"/>
          </p:cNvSpPr>
          <p:nvPr>
            <p:ph type="body" idx="4294967295"/>
          </p:nvPr>
        </p:nvSpPr>
        <p:spPr>
          <a:xfrm>
            <a:off x="898750" y="2301475"/>
            <a:ext cx="10379400" cy="3235200"/>
          </a:xfrm>
          <a:prstGeom prst="rect">
            <a:avLst/>
          </a:prstGeom>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770"/>
              <a:buNone/>
            </a:pPr>
            <a:r>
              <a:rPr lang="de-DE" sz="2000">
                <a:solidFill>
                  <a:srgbClr val="4A4A4C"/>
                </a:solidFill>
                <a:latin typeface="PT Sans"/>
                <a:ea typeface="PT Sans"/>
                <a:cs typeface="PT Sans"/>
                <a:sym typeface="PT Sans"/>
              </a:rPr>
              <a:t>Ein Metakonzept, welches alle Trends beeinflusst und alle Lebensbereiche betrifft, ist die </a:t>
            </a:r>
            <a:r>
              <a:rPr lang="de-DE" sz="2000" b="1">
                <a:solidFill>
                  <a:srgbClr val="4A4A4C"/>
                </a:solidFill>
                <a:latin typeface="PT Sans"/>
                <a:ea typeface="PT Sans"/>
                <a:cs typeface="PT Sans"/>
                <a:sym typeface="PT Sans"/>
              </a:rPr>
              <a:t>Mediatisierung</a:t>
            </a:r>
            <a:r>
              <a:rPr lang="de-DE" sz="2000">
                <a:solidFill>
                  <a:srgbClr val="4A4A4C"/>
                </a:solidFill>
                <a:latin typeface="PT Sans"/>
                <a:ea typeface="PT Sans"/>
                <a:cs typeface="PT Sans"/>
                <a:sym typeface="PT Sans"/>
              </a:rPr>
              <a:t>:</a:t>
            </a:r>
            <a:endParaRPr sz="2000">
              <a:solidFill>
                <a:srgbClr val="4A4A4C"/>
              </a:solidFill>
              <a:latin typeface="PT Sans"/>
              <a:ea typeface="PT Sans"/>
              <a:cs typeface="PT Sans"/>
              <a:sym typeface="PT Sans"/>
            </a:endParaRPr>
          </a:p>
          <a:p>
            <a:pPr marL="0" marR="0" lvl="0" indent="0" algn="l" rtl="0">
              <a:lnSpc>
                <a:spcPct val="100000"/>
              </a:lnSpc>
              <a:spcBef>
                <a:spcPts val="738"/>
              </a:spcBef>
              <a:spcAft>
                <a:spcPts val="0"/>
              </a:spcAft>
              <a:buSzPts val="770"/>
              <a:buNone/>
            </a:pPr>
            <a:endParaRPr sz="2300">
              <a:solidFill>
                <a:srgbClr val="4A4A4C"/>
              </a:solidFill>
              <a:latin typeface="PT Sans"/>
              <a:ea typeface="PT Sans"/>
              <a:cs typeface="PT Sans"/>
              <a:sym typeface="PT Sans"/>
            </a:endParaRPr>
          </a:p>
          <a:p>
            <a:pPr marL="457200" lvl="0" indent="-355600" algn="l" rtl="0">
              <a:lnSpc>
                <a:spcPct val="100000"/>
              </a:lnSpc>
              <a:spcBef>
                <a:spcPts val="738"/>
              </a:spcBef>
              <a:spcAft>
                <a:spcPts val="0"/>
              </a:spcAft>
              <a:buClr>
                <a:srgbClr val="4A4A4C"/>
              </a:buClr>
              <a:buSzPts val="2000"/>
              <a:buFont typeface="PT Sans"/>
              <a:buChar char="▪"/>
            </a:pPr>
            <a:r>
              <a:rPr lang="de-DE" sz="2000">
                <a:solidFill>
                  <a:srgbClr val="4A4A4C"/>
                </a:solidFill>
                <a:latin typeface="PT Sans"/>
                <a:ea typeface="PT Sans"/>
                <a:cs typeface="PT Sans"/>
                <a:sym typeface="PT Sans"/>
              </a:rPr>
              <a:t>Megatrends sind eingebettet in übergeordnete, gesellschaftliche Wandlungsprozesse wie etwa Individualisierung, Globalisierung und Kommerzialisierung. </a:t>
            </a:r>
            <a:endParaRPr sz="2000">
              <a:solidFill>
                <a:srgbClr val="4A4A4C"/>
              </a:solidFill>
              <a:latin typeface="PT Sans"/>
              <a:ea typeface="PT Sans"/>
              <a:cs typeface="PT Sans"/>
              <a:sym typeface="PT Sans"/>
            </a:endParaRPr>
          </a:p>
          <a:p>
            <a:pPr marL="457200" lvl="0" indent="-355600" algn="l" rtl="0">
              <a:lnSpc>
                <a:spcPct val="100000"/>
              </a:lnSpc>
              <a:spcBef>
                <a:spcPts val="0"/>
              </a:spcBef>
              <a:spcAft>
                <a:spcPts val="0"/>
              </a:spcAft>
              <a:buClr>
                <a:srgbClr val="4A4A4C"/>
              </a:buClr>
              <a:buSzPts val="2000"/>
              <a:buFont typeface="PT Sans"/>
              <a:buChar char="▪"/>
            </a:pPr>
            <a:r>
              <a:rPr lang="de-DE" sz="2000">
                <a:solidFill>
                  <a:srgbClr val="4A4A4C"/>
                </a:solidFill>
                <a:latin typeface="PT Sans"/>
                <a:ea typeface="PT Sans"/>
                <a:cs typeface="PT Sans"/>
                <a:sym typeface="PT Sans"/>
              </a:rPr>
              <a:t>Mediatisierung kann als ein solcher Metaprozess verstanden werden, in welche Richtung sich Megatrends entwickeln. </a:t>
            </a:r>
            <a:endParaRPr sz="2000">
              <a:solidFill>
                <a:srgbClr val="4A4A4C"/>
              </a:solidFill>
              <a:latin typeface="PT Sans"/>
              <a:ea typeface="PT Sans"/>
              <a:cs typeface="PT Sans"/>
              <a:sym typeface="PT Sans"/>
            </a:endParaRPr>
          </a:p>
          <a:p>
            <a:pPr marL="457200" lvl="0" indent="-355600" algn="l" rtl="0">
              <a:lnSpc>
                <a:spcPct val="100000"/>
              </a:lnSpc>
              <a:spcBef>
                <a:spcPts val="0"/>
              </a:spcBef>
              <a:spcAft>
                <a:spcPts val="0"/>
              </a:spcAft>
              <a:buClr>
                <a:srgbClr val="4A4A4C"/>
              </a:buClr>
              <a:buSzPts val="2000"/>
              <a:buFont typeface="PT Sans"/>
              <a:buChar char="▪"/>
            </a:pPr>
            <a:r>
              <a:rPr lang="de-DE" sz="2000">
                <a:solidFill>
                  <a:srgbClr val="4A4A4C"/>
                </a:solidFill>
                <a:latin typeface="PT Sans"/>
                <a:ea typeface="PT Sans"/>
                <a:cs typeface="PT Sans"/>
                <a:sym typeface="PT Sans"/>
              </a:rPr>
              <a:t>Die Mediatisierung beschreibt den Prozess, nach welchem sich soziale Interaktionen immer mehr durch und in Medien ausdrücken.</a:t>
            </a:r>
            <a:endParaRPr sz="2000" i="1">
              <a:solidFill>
                <a:srgbClr val="4A4A4C"/>
              </a:solidFill>
              <a:latin typeface="PT Sans"/>
              <a:ea typeface="PT Sans"/>
              <a:cs typeface="PT Sans"/>
              <a:sym typeface="PT Sans"/>
            </a:endParaRPr>
          </a:p>
          <a:p>
            <a:pPr marL="0" marR="0" lvl="0" indent="0" algn="l" rtl="0">
              <a:lnSpc>
                <a:spcPct val="100000"/>
              </a:lnSpc>
              <a:spcBef>
                <a:spcPts val="738"/>
              </a:spcBef>
              <a:spcAft>
                <a:spcPts val="0"/>
              </a:spcAft>
              <a:buNone/>
            </a:pPr>
            <a:endParaRPr sz="2000">
              <a:solidFill>
                <a:srgbClr val="4A4A4C"/>
              </a:solidFill>
              <a:latin typeface="PT Sans"/>
              <a:ea typeface="PT Sans"/>
              <a:cs typeface="PT Sans"/>
              <a:sym typeface="PT Sans"/>
            </a:endParaRPr>
          </a:p>
          <a:p>
            <a:pPr marL="0" marR="0" lvl="0" indent="0" algn="l" rtl="0">
              <a:lnSpc>
                <a:spcPct val="100000"/>
              </a:lnSpc>
              <a:spcBef>
                <a:spcPts val="738"/>
              </a:spcBef>
              <a:spcAft>
                <a:spcPts val="738"/>
              </a:spcAft>
              <a:buNone/>
            </a:pPr>
            <a:endParaRPr sz="2000" i="1">
              <a:solidFill>
                <a:srgbClr val="4A4A4C"/>
              </a:solidFill>
              <a:latin typeface="PT Sans"/>
              <a:ea typeface="PT Sans"/>
              <a:cs typeface="PT Sans"/>
              <a:sym typeface="PT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22"/>
          <p:cNvSpPr/>
          <p:nvPr/>
        </p:nvSpPr>
        <p:spPr>
          <a:xfrm>
            <a:off x="301800" y="249775"/>
            <a:ext cx="11577000" cy="627600"/>
          </a:xfrm>
          <a:prstGeom prst="rect">
            <a:avLst/>
          </a:prstGeom>
          <a:solidFill>
            <a:srgbClr val="DCB0D0"/>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de-DE">
                <a:solidFill>
                  <a:schemeClr val="dk1"/>
                </a:solidFill>
                <a:latin typeface="Droid Sans Mono"/>
                <a:ea typeface="Droid Sans Mono"/>
                <a:cs typeface="Droid Sans Mono"/>
                <a:sym typeface="Droid Sans Mono"/>
              </a:rPr>
              <a:t>Futures Literacy</a:t>
            </a:r>
            <a:endParaRPr>
              <a:solidFill>
                <a:schemeClr val="dk1"/>
              </a:solidFill>
              <a:latin typeface="Droid Sans Mono"/>
              <a:ea typeface="Droid Sans Mono"/>
              <a:cs typeface="Droid Sans Mono"/>
              <a:sym typeface="Droid Sans Mono"/>
            </a:endParaRPr>
          </a:p>
        </p:txBody>
      </p:sp>
      <p:sp>
        <p:nvSpPr>
          <p:cNvPr id="186" name="Google Shape;186;p22"/>
          <p:cNvSpPr/>
          <p:nvPr/>
        </p:nvSpPr>
        <p:spPr>
          <a:xfrm>
            <a:off x="301800" y="5867525"/>
            <a:ext cx="5796600" cy="627600"/>
          </a:xfrm>
          <a:prstGeom prst="rect">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de-DE">
                <a:solidFill>
                  <a:schemeClr val="dk1"/>
                </a:solidFill>
                <a:latin typeface="Droid Sans Mono"/>
                <a:ea typeface="Droid Sans Mono"/>
                <a:cs typeface="Droid Sans Mono"/>
                <a:sym typeface="Droid Sans Mono"/>
              </a:rPr>
              <a:t>Thema im Fokus</a:t>
            </a:r>
            <a:endParaRPr>
              <a:solidFill>
                <a:schemeClr val="dk1"/>
              </a:solidFill>
              <a:latin typeface="Droid Sans Mono"/>
              <a:ea typeface="Droid Sans Mono"/>
              <a:cs typeface="Droid Sans Mono"/>
              <a:sym typeface="Droid Sans Mono"/>
            </a:endParaRPr>
          </a:p>
        </p:txBody>
      </p:sp>
      <p:sp>
        <p:nvSpPr>
          <p:cNvPr id="187" name="Google Shape;187;p22"/>
          <p:cNvSpPr/>
          <p:nvPr/>
        </p:nvSpPr>
        <p:spPr>
          <a:xfrm>
            <a:off x="6098400" y="5867525"/>
            <a:ext cx="5780400" cy="627600"/>
          </a:xfrm>
          <a:prstGeom prst="rect">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de-DE">
                <a:solidFill>
                  <a:srgbClr val="3A3838"/>
                </a:solidFill>
                <a:latin typeface="Droid Sans Mono"/>
                <a:ea typeface="Droid Sans Mono"/>
                <a:cs typeface="Droid Sans Mono"/>
                <a:sym typeface="Droid Sans Mono"/>
              </a:rPr>
              <a:t>MAKING SENSE OF THE FUTURE</a:t>
            </a:r>
            <a:endParaRPr>
              <a:solidFill>
                <a:schemeClr val="dk1"/>
              </a:solidFill>
              <a:latin typeface="Droid Sans Mono"/>
              <a:ea typeface="Droid Sans Mono"/>
              <a:cs typeface="Droid Sans Mono"/>
              <a:sym typeface="Droid Sans Mono"/>
            </a:endParaRPr>
          </a:p>
        </p:txBody>
      </p:sp>
      <p:sp>
        <p:nvSpPr>
          <p:cNvPr id="188" name="Google Shape;188;p22"/>
          <p:cNvSpPr txBox="1">
            <a:spLocks noGrp="1"/>
          </p:cNvSpPr>
          <p:nvPr>
            <p:ph type="sldNum" idx="12"/>
          </p:nvPr>
        </p:nvSpPr>
        <p:spPr>
          <a:xfrm>
            <a:off x="301800" y="6495150"/>
            <a:ext cx="2743200" cy="3651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Clr>
                <a:srgbClr val="000000"/>
              </a:buClr>
              <a:buFont typeface="Arial"/>
              <a:buNone/>
            </a:pPr>
            <a:fld id="{00000000-1234-1234-1234-123412341234}" type="slidenum">
              <a:rPr lang="de-DE"/>
              <a:t>12</a:t>
            </a:fld>
            <a:endParaRPr/>
          </a:p>
        </p:txBody>
      </p:sp>
      <p:sp>
        <p:nvSpPr>
          <p:cNvPr id="189" name="Google Shape;189;p22"/>
          <p:cNvSpPr txBox="1">
            <a:spLocks noGrp="1"/>
          </p:cNvSpPr>
          <p:nvPr>
            <p:ph type="title" idx="4294967295"/>
          </p:nvPr>
        </p:nvSpPr>
        <p:spPr>
          <a:xfrm>
            <a:off x="898750" y="1312375"/>
            <a:ext cx="10379400" cy="923400"/>
          </a:xfrm>
          <a:prstGeom prst="rect">
            <a:avLst/>
          </a:prstGeom>
        </p:spPr>
        <p:txBody>
          <a:bodyPr spcFirstLastPara="1" wrap="square" lIns="91425" tIns="45700" rIns="91425" bIns="45700" anchor="ctr" anchorCtr="0">
            <a:spAutoFit/>
          </a:bodyPr>
          <a:lstStyle/>
          <a:p>
            <a:pPr marL="0" marR="0" lvl="0" indent="0" algn="l" rtl="0">
              <a:lnSpc>
                <a:spcPct val="90000"/>
              </a:lnSpc>
              <a:spcBef>
                <a:spcPts val="0"/>
              </a:spcBef>
              <a:spcAft>
                <a:spcPts val="0"/>
              </a:spcAft>
              <a:buNone/>
            </a:pPr>
            <a:r>
              <a:rPr lang="de-DE" sz="3000" b="1">
                <a:solidFill>
                  <a:srgbClr val="4A4A4C"/>
                </a:solidFill>
                <a:latin typeface="Droid Sans Mono"/>
                <a:ea typeface="Droid Sans Mono"/>
                <a:cs typeface="Droid Sans Mono"/>
                <a:sym typeface="Droid Sans Mono"/>
              </a:rPr>
              <a:t>Einfluss der Mediatisierung: Das Zuhause im digitalen Zeitalter</a:t>
            </a:r>
            <a:endParaRPr sz="3000">
              <a:latin typeface="Droid Sans Mono"/>
              <a:ea typeface="Droid Sans Mono"/>
              <a:cs typeface="Droid Sans Mono"/>
              <a:sym typeface="Droid Sans Mono"/>
            </a:endParaRPr>
          </a:p>
        </p:txBody>
      </p:sp>
      <p:sp>
        <p:nvSpPr>
          <p:cNvPr id="190" name="Google Shape;190;p22"/>
          <p:cNvSpPr txBox="1">
            <a:spLocks noGrp="1"/>
          </p:cNvSpPr>
          <p:nvPr>
            <p:ph type="body" idx="4294967295"/>
          </p:nvPr>
        </p:nvSpPr>
        <p:spPr>
          <a:xfrm>
            <a:off x="898750" y="2800100"/>
            <a:ext cx="10417200" cy="2992500"/>
          </a:xfrm>
          <a:prstGeom prst="rect">
            <a:avLst/>
          </a:prstGeom>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de-DE" sz="2000">
                <a:solidFill>
                  <a:srgbClr val="4A4A4C"/>
                </a:solidFill>
                <a:latin typeface="PT Sans"/>
                <a:ea typeface="PT Sans"/>
                <a:cs typeface="PT Sans"/>
                <a:sym typeface="PT Sans"/>
              </a:rPr>
              <a:t>Immer mehr Aktivitäten verschiedener Lebensbereiche verschieben sich in die digitale Sphäre. Daniel Miller argumentierte in seinem Vortrag dafür, dass sich Smartphones in unser neues Zuhause verwandeln und nennt sie daher unser “Transportal home”. </a:t>
            </a:r>
            <a:endParaRPr sz="2000">
              <a:solidFill>
                <a:srgbClr val="4A4A4C"/>
              </a:solidFill>
              <a:latin typeface="PT Sans"/>
              <a:ea typeface="PT Sans"/>
              <a:cs typeface="PT Sans"/>
              <a:sym typeface="PT Sans"/>
            </a:endParaRPr>
          </a:p>
          <a:p>
            <a:pPr marL="0" marR="0" lvl="0" indent="0" algn="l" rtl="0">
              <a:lnSpc>
                <a:spcPct val="100000"/>
              </a:lnSpc>
              <a:spcBef>
                <a:spcPts val="0"/>
              </a:spcBef>
              <a:spcAft>
                <a:spcPts val="0"/>
              </a:spcAft>
              <a:buNone/>
            </a:pPr>
            <a:endParaRPr sz="2000">
              <a:solidFill>
                <a:srgbClr val="4A4A4C"/>
              </a:solidFill>
              <a:latin typeface="PT Sans"/>
              <a:ea typeface="PT Sans"/>
              <a:cs typeface="PT Sans"/>
              <a:sym typeface="PT Sans"/>
            </a:endParaRPr>
          </a:p>
          <a:p>
            <a:pPr marL="0" marR="0" lvl="0" indent="0" algn="l" rtl="0">
              <a:lnSpc>
                <a:spcPct val="100000"/>
              </a:lnSpc>
              <a:spcBef>
                <a:spcPts val="0"/>
              </a:spcBef>
              <a:spcAft>
                <a:spcPts val="0"/>
              </a:spcAft>
              <a:buNone/>
            </a:pPr>
            <a:r>
              <a:rPr lang="de-DE" sz="2000">
                <a:solidFill>
                  <a:srgbClr val="4A4A4C"/>
                </a:solidFill>
                <a:latin typeface="PT Sans"/>
                <a:ea typeface="PT Sans"/>
                <a:cs typeface="PT Sans"/>
                <a:sym typeface="PT Sans"/>
              </a:rPr>
              <a:t>Wie verändert sich demnach durch die Mediatisierung unsere Vorstellung von Zuhause?</a:t>
            </a:r>
            <a:endParaRPr sz="2400">
              <a:solidFill>
                <a:srgbClr val="4A4A4C"/>
              </a:solidFill>
              <a:latin typeface="PT Sans"/>
              <a:ea typeface="PT Sans"/>
              <a:cs typeface="PT Sans"/>
              <a:sym typeface="PT San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23"/>
          <p:cNvSpPr/>
          <p:nvPr/>
        </p:nvSpPr>
        <p:spPr>
          <a:xfrm>
            <a:off x="301800" y="249775"/>
            <a:ext cx="11577000" cy="627600"/>
          </a:xfrm>
          <a:prstGeom prst="rect">
            <a:avLst/>
          </a:prstGeom>
          <a:solidFill>
            <a:srgbClr val="DCB0D0"/>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de-DE">
                <a:solidFill>
                  <a:schemeClr val="dk1"/>
                </a:solidFill>
                <a:latin typeface="Droid Sans Mono"/>
                <a:ea typeface="Droid Sans Mono"/>
                <a:cs typeface="Droid Sans Mono"/>
                <a:sym typeface="Droid Sans Mono"/>
              </a:rPr>
              <a:t>Futures Literacy</a:t>
            </a:r>
            <a:endParaRPr>
              <a:solidFill>
                <a:schemeClr val="dk1"/>
              </a:solidFill>
              <a:latin typeface="Droid Sans Mono"/>
              <a:ea typeface="Droid Sans Mono"/>
              <a:cs typeface="Droid Sans Mono"/>
              <a:sym typeface="Droid Sans Mono"/>
            </a:endParaRPr>
          </a:p>
        </p:txBody>
      </p:sp>
      <p:sp>
        <p:nvSpPr>
          <p:cNvPr id="197" name="Google Shape;197;p23"/>
          <p:cNvSpPr/>
          <p:nvPr/>
        </p:nvSpPr>
        <p:spPr>
          <a:xfrm>
            <a:off x="301800" y="5867525"/>
            <a:ext cx="5796600" cy="627600"/>
          </a:xfrm>
          <a:prstGeom prst="rect">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de-DE">
                <a:solidFill>
                  <a:schemeClr val="dk1"/>
                </a:solidFill>
                <a:latin typeface="Droid Sans Mono"/>
                <a:ea typeface="Droid Sans Mono"/>
                <a:cs typeface="Droid Sans Mono"/>
                <a:sym typeface="Droid Sans Mono"/>
              </a:rPr>
              <a:t>Thema im Fokus</a:t>
            </a:r>
            <a:endParaRPr>
              <a:solidFill>
                <a:schemeClr val="dk1"/>
              </a:solidFill>
              <a:latin typeface="Droid Sans Mono"/>
              <a:ea typeface="Droid Sans Mono"/>
              <a:cs typeface="Droid Sans Mono"/>
              <a:sym typeface="Droid Sans Mono"/>
            </a:endParaRPr>
          </a:p>
        </p:txBody>
      </p:sp>
      <p:sp>
        <p:nvSpPr>
          <p:cNvPr id="198" name="Google Shape;198;p23"/>
          <p:cNvSpPr/>
          <p:nvPr/>
        </p:nvSpPr>
        <p:spPr>
          <a:xfrm>
            <a:off x="6098400" y="5867525"/>
            <a:ext cx="5780400" cy="627600"/>
          </a:xfrm>
          <a:prstGeom prst="rect">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de-DE">
                <a:solidFill>
                  <a:srgbClr val="3A3838"/>
                </a:solidFill>
                <a:latin typeface="Droid Sans Mono"/>
                <a:ea typeface="Droid Sans Mono"/>
                <a:cs typeface="Droid Sans Mono"/>
                <a:sym typeface="Droid Sans Mono"/>
              </a:rPr>
              <a:t>MAKING SENSE OF THE FUTURE</a:t>
            </a:r>
            <a:endParaRPr>
              <a:solidFill>
                <a:schemeClr val="dk1"/>
              </a:solidFill>
              <a:latin typeface="Droid Sans Mono"/>
              <a:ea typeface="Droid Sans Mono"/>
              <a:cs typeface="Droid Sans Mono"/>
              <a:sym typeface="Droid Sans Mono"/>
            </a:endParaRPr>
          </a:p>
        </p:txBody>
      </p:sp>
      <p:sp>
        <p:nvSpPr>
          <p:cNvPr id="199" name="Google Shape;199;p23"/>
          <p:cNvSpPr txBox="1">
            <a:spLocks noGrp="1"/>
          </p:cNvSpPr>
          <p:nvPr>
            <p:ph type="sldNum" idx="12"/>
          </p:nvPr>
        </p:nvSpPr>
        <p:spPr>
          <a:xfrm>
            <a:off x="301800" y="6495150"/>
            <a:ext cx="2743200" cy="3651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de-DE"/>
              <a:t>13</a:t>
            </a:fld>
            <a:endParaRPr/>
          </a:p>
        </p:txBody>
      </p:sp>
      <p:sp>
        <p:nvSpPr>
          <p:cNvPr id="200" name="Google Shape;200;p23"/>
          <p:cNvSpPr txBox="1">
            <a:spLocks noGrp="1"/>
          </p:cNvSpPr>
          <p:nvPr>
            <p:ph type="body" idx="4294967295"/>
          </p:nvPr>
        </p:nvSpPr>
        <p:spPr>
          <a:xfrm>
            <a:off x="898750" y="2301475"/>
            <a:ext cx="10268700" cy="3555600"/>
          </a:xfrm>
          <a:prstGeom prst="rect">
            <a:avLst/>
          </a:prstGeom>
          <a:noFill/>
        </p:spPr>
        <p:txBody>
          <a:bodyPr spcFirstLastPara="1" wrap="square" lIns="91425" tIns="45700" rIns="91425" bIns="45700" anchor="t" anchorCtr="0">
            <a:spAutoFit/>
          </a:bodyPr>
          <a:lstStyle/>
          <a:p>
            <a:pPr marL="0" lvl="0" indent="0" algn="l" rtl="0">
              <a:lnSpc>
                <a:spcPct val="100000"/>
              </a:lnSpc>
              <a:spcBef>
                <a:spcPts val="0"/>
              </a:spcBef>
              <a:spcAft>
                <a:spcPts val="0"/>
              </a:spcAft>
              <a:buClr>
                <a:schemeClr val="dk1"/>
              </a:buClr>
              <a:buSzPts val="1100"/>
              <a:buFont typeface="Arial"/>
              <a:buNone/>
            </a:pPr>
            <a:r>
              <a:rPr lang="de-DE" sz="2000">
                <a:solidFill>
                  <a:srgbClr val="000000"/>
                </a:solidFill>
                <a:latin typeface="PT Sans"/>
                <a:ea typeface="PT Sans"/>
                <a:cs typeface="PT Sans"/>
                <a:sym typeface="PT Sans"/>
              </a:rPr>
              <a:t>“We call it </a:t>
            </a:r>
            <a:r>
              <a:rPr lang="de-DE" sz="2000" b="1">
                <a:solidFill>
                  <a:srgbClr val="3488AB"/>
                </a:solidFill>
                <a:latin typeface="PT Sans"/>
                <a:ea typeface="PT Sans"/>
                <a:cs typeface="PT Sans"/>
                <a:sym typeface="PT Sans"/>
              </a:rPr>
              <a:t>the transportal home</a:t>
            </a:r>
            <a:r>
              <a:rPr lang="de-DE" sz="2000">
                <a:solidFill>
                  <a:srgbClr val="000000"/>
                </a:solidFill>
                <a:latin typeface="PT Sans"/>
                <a:ea typeface="PT Sans"/>
                <a:cs typeface="PT Sans"/>
                <a:sym typeface="PT Sans"/>
              </a:rPr>
              <a:t>: The smartphone is a place within which we now live.”</a:t>
            </a:r>
            <a:endParaRPr sz="2000">
              <a:latin typeface="PT Sans"/>
              <a:ea typeface="PT Sans"/>
              <a:cs typeface="PT Sans"/>
              <a:sym typeface="PT Sans"/>
            </a:endParaRPr>
          </a:p>
          <a:p>
            <a:pPr marL="0" lvl="0" indent="0" algn="l" rtl="0">
              <a:lnSpc>
                <a:spcPct val="100000"/>
              </a:lnSpc>
              <a:spcBef>
                <a:spcPts val="600"/>
              </a:spcBef>
              <a:spcAft>
                <a:spcPts val="0"/>
              </a:spcAft>
              <a:buClr>
                <a:schemeClr val="dk1"/>
              </a:buClr>
              <a:buSzPts val="1100"/>
              <a:buFont typeface="Arial"/>
              <a:buNone/>
            </a:pPr>
            <a:endParaRPr sz="1800">
              <a:latin typeface="PT Sans"/>
              <a:ea typeface="PT Sans"/>
              <a:cs typeface="PT Sans"/>
              <a:sym typeface="PT Sans"/>
            </a:endParaRPr>
          </a:p>
          <a:p>
            <a:pPr marL="0" marR="0" lvl="0" indent="0" algn="l" rtl="0">
              <a:lnSpc>
                <a:spcPct val="100000"/>
              </a:lnSpc>
              <a:spcBef>
                <a:spcPts val="600"/>
              </a:spcBef>
              <a:spcAft>
                <a:spcPts val="0"/>
              </a:spcAft>
              <a:buNone/>
            </a:pPr>
            <a:r>
              <a:rPr lang="de-DE" sz="1800">
                <a:solidFill>
                  <a:srgbClr val="3488AB"/>
                </a:solidFill>
                <a:latin typeface="PT Sans"/>
                <a:ea typeface="PT Sans"/>
                <a:cs typeface="PT Sans"/>
                <a:sym typeface="PT Sans"/>
              </a:rPr>
              <a:t>“We are now mostly at home in our transportal home. It is the place where we may do our research and other kinds of work, the place where we watch or play our entertainment such as a football match, while waiting in a queue. It is the place where we organise our calendars and lives, it is now also often the place we do our shopping and banking without leaving this home. It is a transportal home because it is so easy to portal to someone else's transportal home and spend time chatting with them and sharing activities without having to drive or take a bus.”</a:t>
            </a:r>
            <a:endParaRPr sz="1800">
              <a:solidFill>
                <a:srgbClr val="3488AB"/>
              </a:solidFill>
              <a:latin typeface="PT Sans"/>
              <a:ea typeface="PT Sans"/>
              <a:cs typeface="PT Sans"/>
              <a:sym typeface="PT Sans"/>
            </a:endParaRPr>
          </a:p>
          <a:p>
            <a:pPr marL="0" marR="0" lvl="0" indent="0" algn="r" rtl="0">
              <a:lnSpc>
                <a:spcPct val="100000"/>
              </a:lnSpc>
              <a:spcBef>
                <a:spcPts val="600"/>
              </a:spcBef>
              <a:spcAft>
                <a:spcPts val="0"/>
              </a:spcAft>
              <a:buNone/>
            </a:pPr>
            <a:endParaRPr sz="1800">
              <a:solidFill>
                <a:srgbClr val="4A4A4C"/>
              </a:solidFill>
              <a:latin typeface="PT Sans"/>
              <a:ea typeface="PT Sans"/>
              <a:cs typeface="PT Sans"/>
              <a:sym typeface="PT Sans"/>
            </a:endParaRPr>
          </a:p>
          <a:p>
            <a:pPr marL="0" lvl="0" indent="0" algn="r" rtl="0">
              <a:lnSpc>
                <a:spcPct val="100000"/>
              </a:lnSpc>
              <a:spcBef>
                <a:spcPts val="600"/>
              </a:spcBef>
              <a:spcAft>
                <a:spcPts val="0"/>
              </a:spcAft>
              <a:buClr>
                <a:schemeClr val="dk1"/>
              </a:buClr>
              <a:buSzPts val="1100"/>
              <a:buFont typeface="Arial"/>
              <a:buNone/>
            </a:pPr>
            <a:r>
              <a:rPr lang="de-DE" sz="1800" b="1">
                <a:solidFill>
                  <a:srgbClr val="4A4A4C"/>
                </a:solidFill>
                <a:latin typeface="PT Sans"/>
                <a:ea typeface="PT Sans"/>
                <a:cs typeface="PT Sans"/>
                <a:sym typeface="PT Sans"/>
              </a:rPr>
              <a:t>—  Daniel </a:t>
            </a:r>
            <a:r>
              <a:rPr lang="de-DE" sz="1800" b="1">
                <a:solidFill>
                  <a:srgbClr val="3A3838"/>
                </a:solidFill>
                <a:latin typeface="PT Sans"/>
                <a:ea typeface="PT Sans"/>
                <a:cs typeface="PT Sans"/>
                <a:sym typeface="PT Sans"/>
              </a:rPr>
              <a:t>Miller (2023), Making sense of the digital society</a:t>
            </a:r>
            <a:endParaRPr sz="1800">
              <a:solidFill>
                <a:srgbClr val="A2A2A4"/>
              </a:solidFill>
              <a:latin typeface="PT Sans"/>
              <a:ea typeface="PT Sans"/>
              <a:cs typeface="PT Sans"/>
              <a:sym typeface="PT Sans"/>
            </a:endParaRPr>
          </a:p>
          <a:p>
            <a:pPr marL="0" marR="0" lvl="0" indent="0" algn="r" rtl="0">
              <a:lnSpc>
                <a:spcPct val="100000"/>
              </a:lnSpc>
              <a:spcBef>
                <a:spcPts val="600"/>
              </a:spcBef>
              <a:spcAft>
                <a:spcPts val="738"/>
              </a:spcAft>
              <a:buNone/>
            </a:pPr>
            <a:endParaRPr sz="1800">
              <a:solidFill>
                <a:srgbClr val="4A4A4C"/>
              </a:solidFill>
              <a:latin typeface="PT Sans"/>
              <a:ea typeface="PT Sans"/>
              <a:cs typeface="PT Sans"/>
              <a:sym typeface="PT Sans"/>
            </a:endParaRPr>
          </a:p>
        </p:txBody>
      </p:sp>
      <p:sp>
        <p:nvSpPr>
          <p:cNvPr id="201" name="Google Shape;201;p23"/>
          <p:cNvSpPr txBox="1">
            <a:spLocks noGrp="1"/>
          </p:cNvSpPr>
          <p:nvPr>
            <p:ph type="title" idx="4294967295"/>
          </p:nvPr>
        </p:nvSpPr>
        <p:spPr>
          <a:xfrm>
            <a:off x="898750" y="1312375"/>
            <a:ext cx="10173000" cy="507900"/>
          </a:xfrm>
          <a:prstGeom prst="rect">
            <a:avLst/>
          </a:prstGeom>
        </p:spPr>
        <p:txBody>
          <a:bodyPr spcFirstLastPara="1" wrap="square" lIns="91425" tIns="45700" rIns="91425" bIns="45700" anchor="ctr" anchorCtr="0">
            <a:spAutoFit/>
          </a:bodyPr>
          <a:lstStyle/>
          <a:p>
            <a:pPr marL="0" marR="0" lvl="0" indent="0" algn="l" rtl="0">
              <a:lnSpc>
                <a:spcPct val="90000"/>
              </a:lnSpc>
              <a:spcBef>
                <a:spcPts val="0"/>
              </a:spcBef>
              <a:spcAft>
                <a:spcPts val="0"/>
              </a:spcAft>
              <a:buNone/>
            </a:pPr>
            <a:r>
              <a:rPr lang="de-DE" sz="3000" b="1">
                <a:solidFill>
                  <a:srgbClr val="4A4A4C"/>
                </a:solidFill>
                <a:latin typeface="Droid Sans Mono"/>
                <a:ea typeface="Droid Sans Mono"/>
                <a:cs typeface="Droid Sans Mono"/>
                <a:sym typeface="Droid Sans Mono"/>
              </a:rPr>
              <a:t>The transportal home</a:t>
            </a:r>
            <a:endParaRPr sz="3000">
              <a:latin typeface="Droid Sans Mono"/>
              <a:ea typeface="Droid Sans Mono"/>
              <a:cs typeface="Droid Sans Mono"/>
              <a:sym typeface="Droid Sans Mono"/>
            </a:endParaRPr>
          </a:p>
        </p:txBody>
      </p:sp>
      <p:cxnSp>
        <p:nvCxnSpPr>
          <p:cNvPr id="202" name="Google Shape;202;p23"/>
          <p:cNvCxnSpPr/>
          <p:nvPr/>
        </p:nvCxnSpPr>
        <p:spPr>
          <a:xfrm>
            <a:off x="3503225" y="2680975"/>
            <a:ext cx="7800" cy="501900"/>
          </a:xfrm>
          <a:prstGeom prst="straightConnector1">
            <a:avLst/>
          </a:prstGeom>
          <a:noFill/>
          <a:ln w="28575" cap="flat" cmpd="sng">
            <a:solidFill>
              <a:srgbClr val="3488AB"/>
            </a:solidFill>
            <a:prstDash val="solid"/>
            <a:round/>
            <a:headEnd type="none" w="med" len="med"/>
            <a:tailEnd type="triangle" w="med" len="med"/>
          </a:ln>
        </p:spPr>
      </p:cxn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24"/>
          <p:cNvSpPr/>
          <p:nvPr/>
        </p:nvSpPr>
        <p:spPr>
          <a:xfrm>
            <a:off x="301800" y="236168"/>
            <a:ext cx="11577000" cy="627600"/>
          </a:xfrm>
          <a:prstGeom prst="rect">
            <a:avLst/>
          </a:prstGeom>
          <a:solidFill>
            <a:srgbClr val="DCB0D0"/>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de-DE">
                <a:solidFill>
                  <a:schemeClr val="dk1"/>
                </a:solidFill>
                <a:latin typeface="Droid Sans Mono"/>
                <a:ea typeface="Droid Sans Mono"/>
                <a:cs typeface="Droid Sans Mono"/>
                <a:sym typeface="Droid Sans Mono"/>
              </a:rPr>
              <a:t>Futures Literacy</a:t>
            </a:r>
            <a:endParaRPr>
              <a:solidFill>
                <a:schemeClr val="dk1"/>
              </a:solidFill>
              <a:latin typeface="Droid Sans Mono"/>
              <a:ea typeface="Droid Sans Mono"/>
              <a:cs typeface="Droid Sans Mono"/>
              <a:sym typeface="Droid Sans Mono"/>
            </a:endParaRPr>
          </a:p>
        </p:txBody>
      </p:sp>
      <p:sp>
        <p:nvSpPr>
          <p:cNvPr id="209" name="Google Shape;209;p24"/>
          <p:cNvSpPr/>
          <p:nvPr/>
        </p:nvSpPr>
        <p:spPr>
          <a:xfrm>
            <a:off x="301800" y="5519200"/>
            <a:ext cx="978600" cy="975900"/>
          </a:xfrm>
          <a:prstGeom prst="rect">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Droid Sans Mono"/>
              <a:ea typeface="Droid Sans Mono"/>
              <a:cs typeface="Droid Sans Mono"/>
              <a:sym typeface="Droid Sans Mono"/>
            </a:endParaRPr>
          </a:p>
        </p:txBody>
      </p:sp>
      <p:sp>
        <p:nvSpPr>
          <p:cNvPr id="210" name="Google Shape;210;p24"/>
          <p:cNvSpPr/>
          <p:nvPr/>
        </p:nvSpPr>
        <p:spPr>
          <a:xfrm>
            <a:off x="1280400" y="5519200"/>
            <a:ext cx="4818000" cy="975900"/>
          </a:xfrm>
          <a:prstGeom prst="rect">
            <a:avLst/>
          </a:prstGeom>
          <a:solidFill>
            <a:schemeClr val="lt1"/>
          </a:solidFill>
          <a:ln w="19050" cap="flat" cmpd="sng">
            <a:solidFill>
              <a:schemeClr val="dk2"/>
            </a:solidFill>
            <a:prstDash val="solid"/>
            <a:round/>
            <a:headEnd type="none" w="sm" len="sm"/>
            <a:tailEnd type="none" w="sm" len="sm"/>
          </a:ln>
        </p:spPr>
        <p:txBody>
          <a:bodyPr spcFirstLastPara="1" wrap="square" lIns="378000" tIns="91425" rIns="91425" bIns="91425" anchor="ctr" anchorCtr="0">
            <a:noAutofit/>
          </a:bodyPr>
          <a:lstStyle/>
          <a:p>
            <a:pPr marL="0" lvl="0" indent="0" algn="l" rtl="0">
              <a:spcBef>
                <a:spcPts val="0"/>
              </a:spcBef>
              <a:spcAft>
                <a:spcPts val="0"/>
              </a:spcAft>
              <a:buNone/>
            </a:pPr>
            <a:r>
              <a:rPr lang="de-DE" sz="1600">
                <a:solidFill>
                  <a:schemeClr val="dk1"/>
                </a:solidFill>
                <a:latin typeface="Droid Sans Mono"/>
                <a:ea typeface="Droid Sans Mono"/>
                <a:cs typeface="Droid Sans Mono"/>
                <a:sym typeface="Droid Sans Mono"/>
              </a:rPr>
              <a:t>20-30 Minuten</a:t>
            </a:r>
            <a:endParaRPr sz="1600">
              <a:solidFill>
                <a:schemeClr val="dk1"/>
              </a:solidFill>
              <a:latin typeface="Droid Sans Mono"/>
              <a:ea typeface="Droid Sans Mono"/>
              <a:cs typeface="Droid Sans Mono"/>
              <a:sym typeface="Droid Sans Mono"/>
            </a:endParaRPr>
          </a:p>
        </p:txBody>
      </p:sp>
      <p:sp>
        <p:nvSpPr>
          <p:cNvPr id="211" name="Google Shape;211;p24"/>
          <p:cNvSpPr/>
          <p:nvPr/>
        </p:nvSpPr>
        <p:spPr>
          <a:xfrm>
            <a:off x="6098399" y="5519200"/>
            <a:ext cx="978600" cy="975900"/>
          </a:xfrm>
          <a:prstGeom prst="rect">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Droid Sans Mono"/>
              <a:ea typeface="Droid Sans Mono"/>
              <a:cs typeface="Droid Sans Mono"/>
              <a:sym typeface="Droid Sans Mono"/>
            </a:endParaRPr>
          </a:p>
        </p:txBody>
      </p:sp>
      <p:pic>
        <p:nvPicPr>
          <p:cNvPr id="212" name="Google Shape;212;p24"/>
          <p:cNvPicPr preferRelativeResize="0"/>
          <p:nvPr/>
        </p:nvPicPr>
        <p:blipFill>
          <a:blip r:embed="rId3">
            <a:alphaModFix/>
          </a:blip>
          <a:stretch>
            <a:fillRect/>
          </a:stretch>
        </p:blipFill>
        <p:spPr>
          <a:xfrm>
            <a:off x="517400" y="5733450"/>
            <a:ext cx="547400" cy="547400"/>
          </a:xfrm>
          <a:prstGeom prst="rect">
            <a:avLst/>
          </a:prstGeom>
          <a:noFill/>
          <a:ln>
            <a:noFill/>
          </a:ln>
        </p:spPr>
      </p:pic>
      <p:sp>
        <p:nvSpPr>
          <p:cNvPr id="213" name="Google Shape;213;p24"/>
          <p:cNvSpPr/>
          <p:nvPr/>
        </p:nvSpPr>
        <p:spPr>
          <a:xfrm>
            <a:off x="7077000" y="5519200"/>
            <a:ext cx="4801800" cy="975900"/>
          </a:xfrm>
          <a:prstGeom prst="rect">
            <a:avLst/>
          </a:prstGeom>
          <a:solidFill>
            <a:schemeClr val="lt1"/>
          </a:solidFill>
          <a:ln w="19050" cap="flat" cmpd="sng">
            <a:solidFill>
              <a:schemeClr val="dk2"/>
            </a:solidFill>
            <a:prstDash val="solid"/>
            <a:round/>
            <a:headEnd type="none" w="sm" len="sm"/>
            <a:tailEnd type="none" w="sm" len="sm"/>
          </a:ln>
        </p:spPr>
        <p:txBody>
          <a:bodyPr spcFirstLastPara="1" wrap="square" lIns="378000" tIns="91425" rIns="91425" bIns="91425" anchor="ctr" anchorCtr="0">
            <a:noAutofit/>
          </a:bodyPr>
          <a:lstStyle/>
          <a:p>
            <a:pPr marL="0" lvl="0" indent="0" algn="l" rtl="0">
              <a:spcBef>
                <a:spcPts val="0"/>
              </a:spcBef>
              <a:spcAft>
                <a:spcPts val="0"/>
              </a:spcAft>
              <a:buNone/>
            </a:pPr>
            <a:r>
              <a:rPr lang="de-DE" sz="1600">
                <a:solidFill>
                  <a:schemeClr val="dk1"/>
                </a:solidFill>
                <a:latin typeface="Droid Sans Mono"/>
                <a:ea typeface="Droid Sans Mono"/>
                <a:cs typeface="Droid Sans Mono"/>
                <a:sym typeface="Droid Sans Mono"/>
              </a:rPr>
              <a:t>In Kleingruppen</a:t>
            </a:r>
            <a:endParaRPr sz="1600">
              <a:solidFill>
                <a:schemeClr val="dk1"/>
              </a:solidFill>
              <a:latin typeface="Droid Sans Mono"/>
              <a:ea typeface="Droid Sans Mono"/>
              <a:cs typeface="Droid Sans Mono"/>
              <a:sym typeface="Droid Sans Mono"/>
            </a:endParaRPr>
          </a:p>
        </p:txBody>
      </p:sp>
      <p:pic>
        <p:nvPicPr>
          <p:cNvPr id="214" name="Google Shape;214;p24" descr="Benutzer mit einfarbiger Füllung"/>
          <p:cNvPicPr preferRelativeResize="0"/>
          <p:nvPr/>
        </p:nvPicPr>
        <p:blipFill rotWithShape="1">
          <a:blip r:embed="rId4">
            <a:alphaModFix/>
          </a:blip>
          <a:srcRect/>
          <a:stretch/>
        </p:blipFill>
        <p:spPr>
          <a:xfrm>
            <a:off x="6314000" y="5733462"/>
            <a:ext cx="547400" cy="547400"/>
          </a:xfrm>
          <a:prstGeom prst="rect">
            <a:avLst/>
          </a:prstGeom>
          <a:noFill/>
          <a:ln>
            <a:noFill/>
          </a:ln>
        </p:spPr>
      </p:pic>
      <p:sp>
        <p:nvSpPr>
          <p:cNvPr id="215" name="Google Shape;215;p24"/>
          <p:cNvSpPr txBox="1">
            <a:spLocks noGrp="1"/>
          </p:cNvSpPr>
          <p:nvPr>
            <p:ph type="sldNum" idx="12"/>
          </p:nvPr>
        </p:nvSpPr>
        <p:spPr>
          <a:xfrm>
            <a:off x="301800" y="6495150"/>
            <a:ext cx="2743200" cy="3651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Clr>
                <a:srgbClr val="000000"/>
              </a:buClr>
              <a:buFont typeface="Arial"/>
              <a:buNone/>
            </a:pPr>
            <a:fld id="{00000000-1234-1234-1234-123412341234}" type="slidenum">
              <a:rPr lang="de-DE"/>
              <a:t>14</a:t>
            </a:fld>
            <a:endParaRPr/>
          </a:p>
        </p:txBody>
      </p:sp>
      <p:sp>
        <p:nvSpPr>
          <p:cNvPr id="216" name="Google Shape;216;p24"/>
          <p:cNvSpPr txBox="1"/>
          <p:nvPr/>
        </p:nvSpPr>
        <p:spPr>
          <a:xfrm>
            <a:off x="2395425" y="2983738"/>
            <a:ext cx="1622700" cy="415500"/>
          </a:xfrm>
          <a:prstGeom prst="rect">
            <a:avLst/>
          </a:prstGeom>
          <a:solidFill>
            <a:schemeClr val="lt1"/>
          </a:solid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de-DE" sz="2100" b="1">
                <a:solidFill>
                  <a:srgbClr val="3488AB"/>
                </a:solidFill>
                <a:latin typeface="PT Sans"/>
                <a:ea typeface="PT Sans"/>
                <a:cs typeface="PT Sans"/>
                <a:sym typeface="PT Sans"/>
              </a:rPr>
              <a:t>Megatrend</a:t>
            </a:r>
            <a:endParaRPr/>
          </a:p>
        </p:txBody>
      </p:sp>
      <p:sp>
        <p:nvSpPr>
          <p:cNvPr id="217" name="Google Shape;217;p24"/>
          <p:cNvSpPr txBox="1"/>
          <p:nvPr/>
        </p:nvSpPr>
        <p:spPr>
          <a:xfrm>
            <a:off x="6098400" y="1434525"/>
            <a:ext cx="5103600" cy="4094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e-DE" sz="2000" b="1">
                <a:solidFill>
                  <a:srgbClr val="3A3838"/>
                </a:solidFill>
                <a:latin typeface="PT Sans"/>
                <a:ea typeface="PT Sans"/>
                <a:cs typeface="PT Sans"/>
                <a:sym typeface="PT Sans"/>
              </a:rPr>
              <a:t>Aufgabe: </a:t>
            </a:r>
            <a:r>
              <a:rPr lang="de-DE" sz="2000">
                <a:solidFill>
                  <a:srgbClr val="3A3838"/>
                </a:solidFill>
                <a:latin typeface="PT Sans"/>
                <a:ea typeface="PT Sans"/>
                <a:cs typeface="PT Sans"/>
                <a:sym typeface="PT Sans"/>
              </a:rPr>
              <a:t>Reflektieren Sie über mögliche Zukunftsszenarien auf der Grundlage von Millers These, dass sich unser Zuhause in die digitale Sphäre verschiebt.</a:t>
            </a:r>
            <a:endParaRPr sz="2000">
              <a:solidFill>
                <a:srgbClr val="3A3838"/>
              </a:solidFill>
              <a:latin typeface="PT Sans"/>
              <a:ea typeface="PT Sans"/>
              <a:cs typeface="PT Sans"/>
              <a:sym typeface="PT Sans"/>
            </a:endParaRPr>
          </a:p>
          <a:p>
            <a:pPr marL="0" marR="0" lvl="0" indent="0" algn="l" rtl="0">
              <a:lnSpc>
                <a:spcPct val="100000"/>
              </a:lnSpc>
              <a:spcBef>
                <a:spcPts val="0"/>
              </a:spcBef>
              <a:spcAft>
                <a:spcPts val="0"/>
              </a:spcAft>
              <a:buClr>
                <a:srgbClr val="000000"/>
              </a:buClr>
              <a:buFont typeface="Arial"/>
              <a:buNone/>
            </a:pPr>
            <a:endParaRPr sz="2000">
              <a:solidFill>
                <a:srgbClr val="3A3838"/>
              </a:solidFill>
              <a:latin typeface="PT Sans"/>
              <a:ea typeface="PT Sans"/>
              <a:cs typeface="PT Sans"/>
              <a:sym typeface="PT Sans"/>
            </a:endParaRPr>
          </a:p>
          <a:p>
            <a:pPr marL="0" marR="0" lvl="0" indent="0" algn="l" rtl="0">
              <a:lnSpc>
                <a:spcPct val="100000"/>
              </a:lnSpc>
              <a:spcBef>
                <a:spcPts val="0"/>
              </a:spcBef>
              <a:spcAft>
                <a:spcPts val="0"/>
              </a:spcAft>
              <a:buClr>
                <a:srgbClr val="000000"/>
              </a:buClr>
              <a:buFont typeface="Arial"/>
              <a:buNone/>
            </a:pPr>
            <a:endParaRPr sz="2000">
              <a:solidFill>
                <a:srgbClr val="3A3838"/>
              </a:solidFill>
              <a:latin typeface="PT Sans"/>
              <a:ea typeface="PT Sans"/>
              <a:cs typeface="PT Sans"/>
              <a:sym typeface="PT Sans"/>
            </a:endParaRPr>
          </a:p>
          <a:p>
            <a:pPr marL="0" marR="0" lvl="0" indent="0" algn="l" rtl="0">
              <a:lnSpc>
                <a:spcPct val="100000"/>
              </a:lnSpc>
              <a:spcBef>
                <a:spcPts val="0"/>
              </a:spcBef>
              <a:spcAft>
                <a:spcPts val="0"/>
              </a:spcAft>
              <a:buNone/>
            </a:pPr>
            <a:r>
              <a:rPr lang="de-DE" sz="2000">
                <a:solidFill>
                  <a:srgbClr val="3A3838"/>
                </a:solidFill>
                <a:latin typeface="PT Sans"/>
                <a:ea typeface="PT Sans"/>
                <a:cs typeface="PT Sans"/>
                <a:sym typeface="PT Sans"/>
              </a:rPr>
              <a:t>Jede Gruppe fokussiert sich dabei auf einen der Lebensbereiche: Auf welche Weise könnte sich der Prozess der Mediatisierung des Zuhauses während 10 Jahren auf diesen Bereich auswirken? </a:t>
            </a:r>
            <a:endParaRPr sz="2000">
              <a:solidFill>
                <a:srgbClr val="3A3838"/>
              </a:solidFill>
              <a:latin typeface="PT Sans"/>
              <a:ea typeface="PT Sans"/>
              <a:cs typeface="PT Sans"/>
              <a:sym typeface="PT Sans"/>
            </a:endParaRPr>
          </a:p>
          <a:p>
            <a:pPr marL="0" marR="0" lvl="0" indent="0" algn="l" rtl="0">
              <a:lnSpc>
                <a:spcPct val="100000"/>
              </a:lnSpc>
              <a:spcBef>
                <a:spcPts val="0"/>
              </a:spcBef>
              <a:spcAft>
                <a:spcPts val="0"/>
              </a:spcAft>
              <a:buNone/>
            </a:pPr>
            <a:endParaRPr sz="2000">
              <a:solidFill>
                <a:srgbClr val="3A3838"/>
              </a:solidFill>
              <a:latin typeface="PT Sans"/>
              <a:ea typeface="PT Sans"/>
              <a:cs typeface="PT Sans"/>
              <a:sym typeface="PT Sans"/>
            </a:endParaRPr>
          </a:p>
          <a:p>
            <a:pPr marL="0" marR="0" lvl="0" indent="0" algn="l" rtl="0">
              <a:lnSpc>
                <a:spcPct val="100000"/>
              </a:lnSpc>
              <a:spcBef>
                <a:spcPts val="0"/>
              </a:spcBef>
              <a:spcAft>
                <a:spcPts val="0"/>
              </a:spcAft>
              <a:buNone/>
            </a:pPr>
            <a:endParaRPr sz="2000">
              <a:solidFill>
                <a:srgbClr val="3A3838"/>
              </a:solidFill>
              <a:latin typeface="PT Sans"/>
              <a:ea typeface="PT Sans"/>
              <a:cs typeface="PT Sans"/>
              <a:sym typeface="PT Sans"/>
            </a:endParaRPr>
          </a:p>
        </p:txBody>
      </p:sp>
      <p:pic>
        <p:nvPicPr>
          <p:cNvPr id="218" name="Google Shape;218;p24" descr="Ein Bild, das Text, Kreis, Screenshot, Diagramm enthält.&#10;&#10;Automatisch generierte Beschreibung"/>
          <p:cNvPicPr preferRelativeResize="0"/>
          <p:nvPr/>
        </p:nvPicPr>
        <p:blipFill rotWithShape="1">
          <a:blip r:embed="rId5">
            <a:alphaModFix/>
          </a:blip>
          <a:srcRect t="842"/>
          <a:stretch/>
        </p:blipFill>
        <p:spPr>
          <a:xfrm>
            <a:off x="879675" y="1246212"/>
            <a:ext cx="4801799" cy="4104824"/>
          </a:xfrm>
          <a:prstGeom prst="rect">
            <a:avLst/>
          </a:prstGeom>
          <a:noFill/>
          <a:ln>
            <a:noFill/>
          </a:ln>
        </p:spPr>
      </p:pic>
      <p:sp>
        <p:nvSpPr>
          <p:cNvPr id="219" name="Google Shape;219;p24"/>
          <p:cNvSpPr txBox="1"/>
          <p:nvPr/>
        </p:nvSpPr>
        <p:spPr>
          <a:xfrm>
            <a:off x="1706775" y="3060100"/>
            <a:ext cx="3000000" cy="477000"/>
          </a:xfrm>
          <a:prstGeom prst="rect">
            <a:avLst/>
          </a:prstGeom>
          <a:solidFill>
            <a:srgbClr val="FFFFFF"/>
          </a:solidFill>
          <a:ln>
            <a:noFill/>
          </a:ln>
        </p:spPr>
        <p:txBody>
          <a:bodyPr spcFirstLastPara="1" wrap="square" lIns="91425" tIns="91425" rIns="91425" bIns="91425" anchor="ctr" anchorCtr="0">
            <a:spAutoFit/>
          </a:bodyPr>
          <a:lstStyle/>
          <a:p>
            <a:pPr marL="0" lvl="0" indent="0" algn="ctr" rtl="0">
              <a:spcBef>
                <a:spcPts val="0"/>
              </a:spcBef>
              <a:spcAft>
                <a:spcPts val="0"/>
              </a:spcAft>
              <a:buClr>
                <a:srgbClr val="000000"/>
              </a:buClr>
              <a:buFont typeface="Arial"/>
              <a:buNone/>
            </a:pPr>
            <a:r>
              <a:rPr lang="de-DE" sz="1900" b="1">
                <a:solidFill>
                  <a:srgbClr val="3488AB"/>
                </a:solidFill>
                <a:latin typeface="PT Sans"/>
                <a:ea typeface="PT Sans"/>
                <a:cs typeface="PT Sans"/>
                <a:sym typeface="PT Sans"/>
              </a:rPr>
              <a:t>The transportal home</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25"/>
          <p:cNvSpPr/>
          <p:nvPr/>
        </p:nvSpPr>
        <p:spPr>
          <a:xfrm>
            <a:off x="301800" y="249775"/>
            <a:ext cx="11577000" cy="627600"/>
          </a:xfrm>
          <a:prstGeom prst="rect">
            <a:avLst/>
          </a:prstGeom>
          <a:solidFill>
            <a:srgbClr val="DCB0D0"/>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de-DE">
                <a:solidFill>
                  <a:schemeClr val="dk1"/>
                </a:solidFill>
                <a:latin typeface="Droid Sans Mono"/>
                <a:ea typeface="Droid Sans Mono"/>
                <a:cs typeface="Droid Sans Mono"/>
                <a:sym typeface="Droid Sans Mono"/>
              </a:rPr>
              <a:t>Futures Literacy</a:t>
            </a:r>
            <a:endParaRPr>
              <a:solidFill>
                <a:schemeClr val="dk1"/>
              </a:solidFill>
              <a:latin typeface="Droid Sans Mono"/>
              <a:ea typeface="Droid Sans Mono"/>
              <a:cs typeface="Droid Sans Mono"/>
              <a:sym typeface="Droid Sans Mono"/>
            </a:endParaRPr>
          </a:p>
        </p:txBody>
      </p:sp>
      <p:sp>
        <p:nvSpPr>
          <p:cNvPr id="226" name="Google Shape;226;p25"/>
          <p:cNvSpPr/>
          <p:nvPr/>
        </p:nvSpPr>
        <p:spPr>
          <a:xfrm>
            <a:off x="301800" y="5867525"/>
            <a:ext cx="5796600" cy="627600"/>
          </a:xfrm>
          <a:prstGeom prst="rect">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de-DE">
                <a:solidFill>
                  <a:schemeClr val="dk1"/>
                </a:solidFill>
                <a:latin typeface="Droid Sans Mono"/>
                <a:ea typeface="Droid Sans Mono"/>
                <a:cs typeface="Droid Sans Mono"/>
                <a:sym typeface="Droid Sans Mono"/>
              </a:rPr>
              <a:t>Thema im Fokus</a:t>
            </a:r>
            <a:endParaRPr>
              <a:solidFill>
                <a:schemeClr val="dk1"/>
              </a:solidFill>
              <a:latin typeface="Droid Sans Mono"/>
              <a:ea typeface="Droid Sans Mono"/>
              <a:cs typeface="Droid Sans Mono"/>
              <a:sym typeface="Droid Sans Mono"/>
            </a:endParaRPr>
          </a:p>
        </p:txBody>
      </p:sp>
      <p:sp>
        <p:nvSpPr>
          <p:cNvPr id="227" name="Google Shape;227;p25"/>
          <p:cNvSpPr/>
          <p:nvPr/>
        </p:nvSpPr>
        <p:spPr>
          <a:xfrm>
            <a:off x="6098400" y="5867525"/>
            <a:ext cx="5780400" cy="627600"/>
          </a:xfrm>
          <a:prstGeom prst="rect">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de-DE">
                <a:solidFill>
                  <a:srgbClr val="3A3838"/>
                </a:solidFill>
                <a:latin typeface="Droid Sans Mono"/>
                <a:ea typeface="Droid Sans Mono"/>
                <a:cs typeface="Droid Sans Mono"/>
                <a:sym typeface="Droid Sans Mono"/>
              </a:rPr>
              <a:t>MAKING SENSE OF THE FUTURE</a:t>
            </a:r>
            <a:endParaRPr>
              <a:solidFill>
                <a:schemeClr val="dk1"/>
              </a:solidFill>
              <a:latin typeface="Droid Sans Mono"/>
              <a:ea typeface="Droid Sans Mono"/>
              <a:cs typeface="Droid Sans Mono"/>
              <a:sym typeface="Droid Sans Mono"/>
            </a:endParaRPr>
          </a:p>
        </p:txBody>
      </p:sp>
      <p:sp>
        <p:nvSpPr>
          <p:cNvPr id="228" name="Google Shape;228;p25"/>
          <p:cNvSpPr txBox="1">
            <a:spLocks noGrp="1"/>
          </p:cNvSpPr>
          <p:nvPr>
            <p:ph type="sldNum" idx="12"/>
          </p:nvPr>
        </p:nvSpPr>
        <p:spPr>
          <a:xfrm>
            <a:off x="301800" y="6495150"/>
            <a:ext cx="2743200" cy="3651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de-DE"/>
              <a:t>15</a:t>
            </a:fld>
            <a:endParaRPr/>
          </a:p>
        </p:txBody>
      </p:sp>
      <p:sp>
        <p:nvSpPr>
          <p:cNvPr id="229" name="Google Shape;229;p25"/>
          <p:cNvSpPr txBox="1">
            <a:spLocks noGrp="1"/>
          </p:cNvSpPr>
          <p:nvPr>
            <p:ph type="body" idx="4294967295"/>
          </p:nvPr>
        </p:nvSpPr>
        <p:spPr>
          <a:xfrm>
            <a:off x="898750" y="2301475"/>
            <a:ext cx="10379700" cy="2247300"/>
          </a:xfrm>
          <a:prstGeom prst="rect">
            <a:avLst/>
          </a:prstGeom>
          <a:solidFill>
            <a:srgbClr val="FFFFFF"/>
          </a:solidFill>
        </p:spPr>
        <p:txBody>
          <a:bodyPr spcFirstLastPara="1" wrap="square" lIns="91425" tIns="45700" rIns="91425" bIns="45700" anchor="t" anchorCtr="0">
            <a:spAutoFit/>
          </a:bodyPr>
          <a:lstStyle/>
          <a:p>
            <a:pPr marL="0" lvl="0" indent="0" algn="l" rtl="0">
              <a:lnSpc>
                <a:spcPct val="95000"/>
              </a:lnSpc>
              <a:spcBef>
                <a:spcPts val="1200"/>
              </a:spcBef>
              <a:spcAft>
                <a:spcPts val="0"/>
              </a:spcAft>
              <a:buSzPts val="1018"/>
              <a:buNone/>
            </a:pPr>
            <a:r>
              <a:rPr lang="de-DE" sz="2400">
                <a:solidFill>
                  <a:srgbClr val="4A4A4C"/>
                </a:solidFill>
                <a:latin typeface="PT Sans"/>
                <a:ea typeface="PT Sans"/>
                <a:cs typeface="PT Sans"/>
                <a:sym typeface="PT Sans"/>
              </a:rPr>
              <a:t>“To conclude, the phrase </a:t>
            </a:r>
            <a:r>
              <a:rPr lang="de-DE" sz="2400" b="1">
                <a:solidFill>
                  <a:srgbClr val="3488AB"/>
                </a:solidFill>
                <a:latin typeface="PT Sans"/>
                <a:ea typeface="PT Sans"/>
                <a:cs typeface="PT Sans"/>
                <a:sym typeface="PT Sans"/>
              </a:rPr>
              <a:t>smart-from-below</a:t>
            </a:r>
            <a:r>
              <a:rPr lang="de-DE" sz="2400">
                <a:solidFill>
                  <a:srgbClr val="F1C232"/>
                </a:solidFill>
                <a:latin typeface="PT Sans"/>
                <a:ea typeface="PT Sans"/>
                <a:cs typeface="PT Sans"/>
                <a:sym typeface="PT Sans"/>
              </a:rPr>
              <a:t> </a:t>
            </a:r>
            <a:r>
              <a:rPr lang="de-DE" sz="2400">
                <a:solidFill>
                  <a:srgbClr val="4A4A4C"/>
                </a:solidFill>
                <a:latin typeface="PT Sans"/>
                <a:ea typeface="PT Sans"/>
                <a:cs typeface="PT Sans"/>
                <a:sym typeface="PT Sans"/>
              </a:rPr>
              <a:t>is then the way we assert the claim that it is you who put the smart into smartphones.”</a:t>
            </a:r>
            <a:endParaRPr sz="2400">
              <a:solidFill>
                <a:srgbClr val="4A4A4C"/>
              </a:solidFill>
              <a:latin typeface="PT Sans"/>
              <a:ea typeface="PT Sans"/>
              <a:cs typeface="PT Sans"/>
              <a:sym typeface="PT Sans"/>
            </a:endParaRPr>
          </a:p>
          <a:p>
            <a:pPr marL="0" lvl="0" indent="0" algn="l" rtl="0">
              <a:lnSpc>
                <a:spcPct val="95000"/>
              </a:lnSpc>
              <a:spcBef>
                <a:spcPts val="1200"/>
              </a:spcBef>
              <a:spcAft>
                <a:spcPts val="0"/>
              </a:spcAft>
              <a:buSzPts val="1018"/>
              <a:buNone/>
            </a:pPr>
            <a:endParaRPr sz="2400">
              <a:solidFill>
                <a:srgbClr val="4A4A4C"/>
              </a:solidFill>
              <a:latin typeface="PT Sans"/>
              <a:ea typeface="PT Sans"/>
              <a:cs typeface="PT Sans"/>
              <a:sym typeface="PT Sans"/>
            </a:endParaRPr>
          </a:p>
          <a:p>
            <a:pPr marL="0" lvl="0" indent="0" algn="l" rtl="0">
              <a:lnSpc>
                <a:spcPct val="95000"/>
              </a:lnSpc>
              <a:spcBef>
                <a:spcPts val="1200"/>
              </a:spcBef>
              <a:spcAft>
                <a:spcPts val="1200"/>
              </a:spcAft>
              <a:buSzPts val="1018"/>
              <a:buNone/>
            </a:pPr>
            <a:r>
              <a:rPr lang="de-DE" sz="2400">
                <a:solidFill>
                  <a:srgbClr val="4A4A4C"/>
                </a:solidFill>
                <a:latin typeface="PT Sans"/>
                <a:ea typeface="PT Sans"/>
                <a:cs typeface="PT Sans"/>
                <a:sym typeface="PT Sans"/>
              </a:rPr>
              <a:t>“…[T]he way we, the consumers, manipulate the tech is mostly more consequential than the way producers manipulate us, as consumers.”</a:t>
            </a:r>
            <a:endParaRPr sz="2400">
              <a:solidFill>
                <a:srgbClr val="4A4A4C"/>
              </a:solidFill>
              <a:latin typeface="PT Sans"/>
              <a:ea typeface="PT Sans"/>
              <a:cs typeface="PT Sans"/>
              <a:sym typeface="PT Sans"/>
            </a:endParaRPr>
          </a:p>
        </p:txBody>
      </p:sp>
      <p:sp>
        <p:nvSpPr>
          <p:cNvPr id="230" name="Google Shape;230;p25"/>
          <p:cNvSpPr txBox="1">
            <a:spLocks noGrp="1"/>
          </p:cNvSpPr>
          <p:nvPr>
            <p:ph type="title" idx="4294967295"/>
          </p:nvPr>
        </p:nvSpPr>
        <p:spPr>
          <a:xfrm>
            <a:off x="898750" y="1335475"/>
            <a:ext cx="10523700" cy="507900"/>
          </a:xfrm>
          <a:prstGeom prst="rect">
            <a:avLst/>
          </a:prstGeom>
        </p:spPr>
        <p:txBody>
          <a:bodyPr spcFirstLastPara="1" wrap="square" lIns="91425" tIns="45700" rIns="91425" bIns="45700" anchor="ctr" anchorCtr="0">
            <a:spAutoFit/>
          </a:bodyPr>
          <a:lstStyle/>
          <a:p>
            <a:pPr marL="0" marR="0" lvl="0" indent="0" algn="l" rtl="0">
              <a:lnSpc>
                <a:spcPct val="90000"/>
              </a:lnSpc>
              <a:spcBef>
                <a:spcPts val="0"/>
              </a:spcBef>
              <a:spcAft>
                <a:spcPts val="0"/>
              </a:spcAft>
              <a:buNone/>
            </a:pPr>
            <a:r>
              <a:rPr lang="de-DE" sz="3000" b="1">
                <a:solidFill>
                  <a:srgbClr val="4A4A4C"/>
                </a:solidFill>
                <a:latin typeface="Droid Sans Mono"/>
                <a:ea typeface="Droid Sans Mono"/>
                <a:cs typeface="Droid Sans Mono"/>
                <a:sym typeface="Droid Sans Mono"/>
              </a:rPr>
              <a:t>Millers Konzept: Smart-from-below</a:t>
            </a:r>
            <a:endParaRPr sz="3000">
              <a:latin typeface="Droid Sans Mono"/>
              <a:ea typeface="Droid Sans Mono"/>
              <a:cs typeface="Droid Sans Mono"/>
              <a:sym typeface="Droid Sans Mono"/>
            </a:endParaRPr>
          </a:p>
        </p:txBody>
      </p:sp>
      <p:sp>
        <p:nvSpPr>
          <p:cNvPr id="231" name="Google Shape;231;p25"/>
          <p:cNvSpPr txBox="1"/>
          <p:nvPr/>
        </p:nvSpPr>
        <p:spPr>
          <a:xfrm>
            <a:off x="3966000" y="4874600"/>
            <a:ext cx="7312200" cy="4617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738"/>
              </a:spcAft>
              <a:buNone/>
            </a:pPr>
            <a:r>
              <a:rPr lang="de-DE" sz="1800" b="1">
                <a:solidFill>
                  <a:srgbClr val="4A4A4C"/>
                </a:solidFill>
                <a:latin typeface="PT Sans"/>
                <a:ea typeface="PT Sans"/>
                <a:cs typeface="PT Sans"/>
                <a:sym typeface="PT Sans"/>
              </a:rPr>
              <a:t>—  </a:t>
            </a:r>
            <a:r>
              <a:rPr lang="de-DE" sz="1800" b="1">
                <a:solidFill>
                  <a:srgbClr val="3A3838"/>
                </a:solidFill>
                <a:latin typeface="PT Sans"/>
                <a:ea typeface="PT Sans"/>
                <a:cs typeface="PT Sans"/>
                <a:sym typeface="PT Sans"/>
              </a:rPr>
              <a:t>Daniel Miller (2023) Making sense of the digital society</a:t>
            </a:r>
            <a:endParaRPr sz="1800">
              <a:solidFill>
                <a:srgbClr val="A2A2A4"/>
              </a:solidFill>
              <a:latin typeface="PT Sans"/>
              <a:ea typeface="PT Sans"/>
              <a:cs typeface="PT Sans"/>
              <a:sym typeface="PT San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26"/>
          <p:cNvSpPr/>
          <p:nvPr/>
        </p:nvSpPr>
        <p:spPr>
          <a:xfrm>
            <a:off x="301800" y="249775"/>
            <a:ext cx="11577000" cy="627600"/>
          </a:xfrm>
          <a:prstGeom prst="rect">
            <a:avLst/>
          </a:prstGeom>
          <a:solidFill>
            <a:srgbClr val="DCB0D0"/>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de-DE">
                <a:solidFill>
                  <a:schemeClr val="dk1"/>
                </a:solidFill>
                <a:latin typeface="Droid Sans Mono"/>
                <a:ea typeface="Droid Sans Mono"/>
                <a:cs typeface="Droid Sans Mono"/>
                <a:sym typeface="Droid Sans Mono"/>
              </a:rPr>
              <a:t>Futures Literacy</a:t>
            </a:r>
            <a:endParaRPr>
              <a:solidFill>
                <a:schemeClr val="dk1"/>
              </a:solidFill>
              <a:latin typeface="Droid Sans Mono"/>
              <a:ea typeface="Droid Sans Mono"/>
              <a:cs typeface="Droid Sans Mono"/>
              <a:sym typeface="Droid Sans Mono"/>
            </a:endParaRPr>
          </a:p>
        </p:txBody>
      </p:sp>
      <p:sp>
        <p:nvSpPr>
          <p:cNvPr id="238" name="Google Shape;238;p26"/>
          <p:cNvSpPr/>
          <p:nvPr/>
        </p:nvSpPr>
        <p:spPr>
          <a:xfrm>
            <a:off x="301800" y="5867525"/>
            <a:ext cx="5796600" cy="627600"/>
          </a:xfrm>
          <a:prstGeom prst="rect">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de-DE">
                <a:solidFill>
                  <a:schemeClr val="dk1"/>
                </a:solidFill>
                <a:latin typeface="Droid Sans Mono"/>
                <a:ea typeface="Droid Sans Mono"/>
                <a:cs typeface="Droid Sans Mono"/>
                <a:sym typeface="Droid Sans Mono"/>
              </a:rPr>
              <a:t>Thema im Fokus</a:t>
            </a:r>
            <a:endParaRPr>
              <a:solidFill>
                <a:schemeClr val="dk1"/>
              </a:solidFill>
              <a:latin typeface="Droid Sans Mono"/>
              <a:ea typeface="Droid Sans Mono"/>
              <a:cs typeface="Droid Sans Mono"/>
              <a:sym typeface="Droid Sans Mono"/>
            </a:endParaRPr>
          </a:p>
        </p:txBody>
      </p:sp>
      <p:sp>
        <p:nvSpPr>
          <p:cNvPr id="239" name="Google Shape;239;p26"/>
          <p:cNvSpPr/>
          <p:nvPr/>
        </p:nvSpPr>
        <p:spPr>
          <a:xfrm>
            <a:off x="6098400" y="5867525"/>
            <a:ext cx="5780400" cy="627600"/>
          </a:xfrm>
          <a:prstGeom prst="rect">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de-DE">
                <a:solidFill>
                  <a:srgbClr val="3A3838"/>
                </a:solidFill>
                <a:latin typeface="Droid Sans Mono"/>
                <a:ea typeface="Droid Sans Mono"/>
                <a:cs typeface="Droid Sans Mono"/>
                <a:sym typeface="Droid Sans Mono"/>
              </a:rPr>
              <a:t>MAKING SENSE OF THE FUTURE</a:t>
            </a:r>
            <a:endParaRPr>
              <a:solidFill>
                <a:schemeClr val="dk1"/>
              </a:solidFill>
              <a:latin typeface="Droid Sans Mono"/>
              <a:ea typeface="Droid Sans Mono"/>
              <a:cs typeface="Droid Sans Mono"/>
              <a:sym typeface="Droid Sans Mono"/>
            </a:endParaRPr>
          </a:p>
        </p:txBody>
      </p:sp>
      <p:sp>
        <p:nvSpPr>
          <p:cNvPr id="240" name="Google Shape;240;p26"/>
          <p:cNvSpPr txBox="1">
            <a:spLocks noGrp="1"/>
          </p:cNvSpPr>
          <p:nvPr>
            <p:ph type="sldNum" idx="12"/>
          </p:nvPr>
        </p:nvSpPr>
        <p:spPr>
          <a:xfrm>
            <a:off x="301800" y="6495150"/>
            <a:ext cx="2743200" cy="3651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de-DE"/>
              <a:t>16</a:t>
            </a:fld>
            <a:endParaRPr/>
          </a:p>
        </p:txBody>
      </p:sp>
      <p:sp>
        <p:nvSpPr>
          <p:cNvPr id="241" name="Google Shape;241;p26"/>
          <p:cNvSpPr txBox="1">
            <a:spLocks noGrp="1"/>
          </p:cNvSpPr>
          <p:nvPr>
            <p:ph type="body" idx="4294967295"/>
          </p:nvPr>
        </p:nvSpPr>
        <p:spPr>
          <a:xfrm>
            <a:off x="898750" y="2301475"/>
            <a:ext cx="10379400" cy="3078300"/>
          </a:xfrm>
          <a:prstGeom prst="rect">
            <a:avLst/>
          </a:prstGeom>
          <a:noFill/>
        </p:spPr>
        <p:txBody>
          <a:bodyPr spcFirstLastPara="1" wrap="square" lIns="91425" tIns="45700" rIns="91425" bIns="45700" anchor="t" anchorCtr="0">
            <a:spAutoFit/>
          </a:bodyPr>
          <a:lstStyle/>
          <a:p>
            <a:pPr marL="0" lvl="0" indent="0" algn="l" rtl="0">
              <a:lnSpc>
                <a:spcPct val="100000"/>
              </a:lnSpc>
              <a:spcBef>
                <a:spcPts val="0"/>
              </a:spcBef>
              <a:spcAft>
                <a:spcPts val="0"/>
              </a:spcAft>
              <a:buNone/>
            </a:pPr>
            <a:r>
              <a:rPr lang="de-DE" sz="2000">
                <a:solidFill>
                  <a:srgbClr val="4A4A4C"/>
                </a:solidFill>
                <a:latin typeface="PT Sans"/>
                <a:ea typeface="PT Sans"/>
                <a:cs typeface="PT Sans"/>
                <a:sym typeface="PT Sans"/>
              </a:rPr>
              <a:t>“To conclude, the phrase </a:t>
            </a:r>
            <a:r>
              <a:rPr lang="de-DE" sz="2000" b="1">
                <a:solidFill>
                  <a:srgbClr val="3488AB"/>
                </a:solidFill>
                <a:latin typeface="PT Sans"/>
                <a:ea typeface="PT Sans"/>
                <a:cs typeface="PT Sans"/>
                <a:sym typeface="PT Sans"/>
              </a:rPr>
              <a:t>smart-from-below</a:t>
            </a:r>
            <a:r>
              <a:rPr lang="de-DE" sz="2000">
                <a:solidFill>
                  <a:srgbClr val="F1C232"/>
                </a:solidFill>
                <a:latin typeface="PT Sans"/>
                <a:ea typeface="PT Sans"/>
                <a:cs typeface="PT Sans"/>
                <a:sym typeface="PT Sans"/>
              </a:rPr>
              <a:t> </a:t>
            </a:r>
            <a:r>
              <a:rPr lang="de-DE" sz="2000">
                <a:solidFill>
                  <a:srgbClr val="4A4A4C"/>
                </a:solidFill>
                <a:latin typeface="PT Sans"/>
                <a:ea typeface="PT Sans"/>
                <a:cs typeface="PT Sans"/>
                <a:sym typeface="PT Sans"/>
              </a:rPr>
              <a:t>is then the way we assert the claim that it is you who put the smart into smartphones.”</a:t>
            </a:r>
            <a:endParaRPr sz="2000">
              <a:solidFill>
                <a:srgbClr val="4A4A4C"/>
              </a:solidFill>
              <a:latin typeface="PT Sans"/>
              <a:ea typeface="PT Sans"/>
              <a:cs typeface="PT Sans"/>
              <a:sym typeface="PT Sans"/>
            </a:endParaRPr>
          </a:p>
          <a:p>
            <a:pPr marL="0" lvl="0" indent="0" algn="l" rtl="0">
              <a:lnSpc>
                <a:spcPct val="100000"/>
              </a:lnSpc>
              <a:spcBef>
                <a:spcPts val="600"/>
              </a:spcBef>
              <a:spcAft>
                <a:spcPts val="0"/>
              </a:spcAft>
              <a:buNone/>
            </a:pPr>
            <a:endParaRPr sz="2000">
              <a:solidFill>
                <a:srgbClr val="4A4A4C"/>
              </a:solidFill>
              <a:latin typeface="PT Sans"/>
              <a:ea typeface="PT Sans"/>
              <a:cs typeface="PT Sans"/>
              <a:sym typeface="PT Sans"/>
            </a:endParaRPr>
          </a:p>
          <a:p>
            <a:pPr marL="0" lvl="0" indent="0" algn="l" rtl="0">
              <a:lnSpc>
                <a:spcPct val="100000"/>
              </a:lnSpc>
              <a:spcBef>
                <a:spcPts val="600"/>
              </a:spcBef>
              <a:spcAft>
                <a:spcPts val="0"/>
              </a:spcAft>
              <a:buNone/>
            </a:pPr>
            <a:r>
              <a:rPr lang="de-DE" sz="1800">
                <a:solidFill>
                  <a:srgbClr val="3488AB"/>
                </a:solidFill>
                <a:latin typeface="PT Sans"/>
                <a:ea typeface="PT Sans"/>
                <a:cs typeface="PT Sans"/>
                <a:sym typeface="PT Sans"/>
              </a:rPr>
              <a:t>"Smart-from-below" bezieht sich auf einen Ansatz oder einen Prozess, bei dem Lösungen für soziale Probleme und Herausforderungen von der Bevölkerung selbst entwickelt werden. Im Gegensatz zu einem Top-down-Ansatz, bei dem Lösungen von Expert*innen oder der Regierung entwickelt und implementiert werden, betont "smart-from-below" die Kreativität, das Wissen und die Erfahrungen der Menschen vor Ort. Das Wissen der Forschenden generiert sich somit durch die Kreativität der Bevölkerung. </a:t>
            </a:r>
            <a:endParaRPr sz="1600">
              <a:solidFill>
                <a:schemeClr val="dk1"/>
              </a:solidFill>
              <a:latin typeface="PT Sans"/>
              <a:ea typeface="PT Sans"/>
              <a:cs typeface="PT Sans"/>
              <a:sym typeface="PT Sans"/>
            </a:endParaRPr>
          </a:p>
          <a:p>
            <a:pPr marL="0" lvl="0" indent="0" algn="l" rtl="0">
              <a:lnSpc>
                <a:spcPct val="100000"/>
              </a:lnSpc>
              <a:spcBef>
                <a:spcPts val="600"/>
              </a:spcBef>
              <a:spcAft>
                <a:spcPts val="600"/>
              </a:spcAft>
              <a:buClr>
                <a:schemeClr val="dk1"/>
              </a:buClr>
              <a:buSzPts val="1100"/>
              <a:buFont typeface="Arial"/>
              <a:buNone/>
            </a:pPr>
            <a:endParaRPr sz="1100">
              <a:solidFill>
                <a:schemeClr val="dk1"/>
              </a:solidFill>
              <a:latin typeface="PT Sans"/>
              <a:ea typeface="PT Sans"/>
              <a:cs typeface="PT Sans"/>
              <a:sym typeface="PT Sans"/>
            </a:endParaRPr>
          </a:p>
        </p:txBody>
      </p:sp>
      <p:sp>
        <p:nvSpPr>
          <p:cNvPr id="242" name="Google Shape;242;p26"/>
          <p:cNvSpPr txBox="1">
            <a:spLocks noGrp="1"/>
          </p:cNvSpPr>
          <p:nvPr>
            <p:ph type="title" idx="4294967295"/>
          </p:nvPr>
        </p:nvSpPr>
        <p:spPr>
          <a:xfrm>
            <a:off x="898750" y="1305825"/>
            <a:ext cx="9023700" cy="507900"/>
          </a:xfrm>
          <a:prstGeom prst="rect">
            <a:avLst/>
          </a:prstGeom>
        </p:spPr>
        <p:txBody>
          <a:bodyPr spcFirstLastPara="1" wrap="square" lIns="91425" tIns="45700" rIns="91425" bIns="45700" anchor="ctr" anchorCtr="0">
            <a:spAutoFit/>
          </a:bodyPr>
          <a:lstStyle/>
          <a:p>
            <a:pPr marL="0" marR="0" lvl="0" indent="0" algn="l" rtl="0">
              <a:lnSpc>
                <a:spcPct val="90000"/>
              </a:lnSpc>
              <a:spcBef>
                <a:spcPts val="0"/>
              </a:spcBef>
              <a:spcAft>
                <a:spcPts val="0"/>
              </a:spcAft>
              <a:buNone/>
            </a:pPr>
            <a:r>
              <a:rPr lang="de-DE" sz="3000" b="1">
                <a:solidFill>
                  <a:srgbClr val="4A4A4C"/>
                </a:solidFill>
                <a:latin typeface="Droid Sans Mono"/>
                <a:ea typeface="Droid Sans Mono"/>
                <a:cs typeface="Droid Sans Mono"/>
                <a:sym typeface="Droid Sans Mono"/>
              </a:rPr>
              <a:t>Begriffserklärung: Smart-from-below</a:t>
            </a:r>
            <a:endParaRPr sz="3000">
              <a:latin typeface="Droid Sans Mono"/>
              <a:ea typeface="Droid Sans Mono"/>
              <a:cs typeface="Droid Sans Mono"/>
              <a:sym typeface="Droid Sans Mono"/>
            </a:endParaRPr>
          </a:p>
        </p:txBody>
      </p:sp>
      <p:cxnSp>
        <p:nvCxnSpPr>
          <p:cNvPr id="243" name="Google Shape;243;p26"/>
          <p:cNvCxnSpPr/>
          <p:nvPr/>
        </p:nvCxnSpPr>
        <p:spPr>
          <a:xfrm>
            <a:off x="5490775" y="2712575"/>
            <a:ext cx="11100" cy="634500"/>
          </a:xfrm>
          <a:prstGeom prst="straightConnector1">
            <a:avLst/>
          </a:prstGeom>
          <a:noFill/>
          <a:ln w="28575" cap="flat" cmpd="sng">
            <a:solidFill>
              <a:srgbClr val="3488AB"/>
            </a:solidFill>
            <a:prstDash val="solid"/>
            <a:round/>
            <a:headEnd type="none" w="med" len="med"/>
            <a:tailEnd type="triangle" w="med" len="med"/>
          </a:ln>
        </p:spPr>
      </p:cxn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27"/>
          <p:cNvSpPr/>
          <p:nvPr/>
        </p:nvSpPr>
        <p:spPr>
          <a:xfrm>
            <a:off x="301800" y="249775"/>
            <a:ext cx="11577000" cy="627600"/>
          </a:xfrm>
          <a:prstGeom prst="rect">
            <a:avLst/>
          </a:prstGeom>
          <a:solidFill>
            <a:srgbClr val="DCB0D0"/>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de-DE">
                <a:solidFill>
                  <a:schemeClr val="dk1"/>
                </a:solidFill>
                <a:latin typeface="Droid Sans Mono"/>
                <a:ea typeface="Droid Sans Mono"/>
                <a:cs typeface="Droid Sans Mono"/>
                <a:sym typeface="Droid Sans Mono"/>
              </a:rPr>
              <a:t>Futures Literacy</a:t>
            </a:r>
            <a:endParaRPr>
              <a:solidFill>
                <a:schemeClr val="dk1"/>
              </a:solidFill>
              <a:latin typeface="Droid Sans Mono"/>
              <a:ea typeface="Droid Sans Mono"/>
              <a:cs typeface="Droid Sans Mono"/>
              <a:sym typeface="Droid Sans Mono"/>
            </a:endParaRPr>
          </a:p>
        </p:txBody>
      </p:sp>
      <p:sp>
        <p:nvSpPr>
          <p:cNvPr id="250" name="Google Shape;250;p27"/>
          <p:cNvSpPr/>
          <p:nvPr/>
        </p:nvSpPr>
        <p:spPr>
          <a:xfrm>
            <a:off x="301800" y="5867525"/>
            <a:ext cx="5796600" cy="627600"/>
          </a:xfrm>
          <a:prstGeom prst="rect">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de-DE">
                <a:solidFill>
                  <a:schemeClr val="dk1"/>
                </a:solidFill>
                <a:latin typeface="Droid Sans Mono"/>
                <a:ea typeface="Droid Sans Mono"/>
                <a:cs typeface="Droid Sans Mono"/>
                <a:sym typeface="Droid Sans Mono"/>
              </a:rPr>
              <a:t>Thema im Fokus</a:t>
            </a:r>
            <a:endParaRPr>
              <a:solidFill>
                <a:schemeClr val="dk1"/>
              </a:solidFill>
              <a:latin typeface="Droid Sans Mono"/>
              <a:ea typeface="Droid Sans Mono"/>
              <a:cs typeface="Droid Sans Mono"/>
              <a:sym typeface="Droid Sans Mono"/>
            </a:endParaRPr>
          </a:p>
        </p:txBody>
      </p:sp>
      <p:sp>
        <p:nvSpPr>
          <p:cNvPr id="251" name="Google Shape;251;p27"/>
          <p:cNvSpPr/>
          <p:nvPr/>
        </p:nvSpPr>
        <p:spPr>
          <a:xfrm>
            <a:off x="6098400" y="5867525"/>
            <a:ext cx="5780400" cy="627600"/>
          </a:xfrm>
          <a:prstGeom prst="rect">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de-DE">
                <a:solidFill>
                  <a:srgbClr val="3A3838"/>
                </a:solidFill>
                <a:latin typeface="Droid Sans Mono"/>
                <a:ea typeface="Droid Sans Mono"/>
                <a:cs typeface="Droid Sans Mono"/>
                <a:sym typeface="Droid Sans Mono"/>
              </a:rPr>
              <a:t>MAKING SENSE OF THE FUTURE</a:t>
            </a:r>
            <a:endParaRPr>
              <a:solidFill>
                <a:schemeClr val="dk1"/>
              </a:solidFill>
              <a:latin typeface="Droid Sans Mono"/>
              <a:ea typeface="Droid Sans Mono"/>
              <a:cs typeface="Droid Sans Mono"/>
              <a:sym typeface="Droid Sans Mono"/>
            </a:endParaRPr>
          </a:p>
        </p:txBody>
      </p:sp>
      <p:sp>
        <p:nvSpPr>
          <p:cNvPr id="252" name="Google Shape;252;p27"/>
          <p:cNvSpPr txBox="1">
            <a:spLocks noGrp="1"/>
          </p:cNvSpPr>
          <p:nvPr>
            <p:ph type="sldNum" idx="12"/>
          </p:nvPr>
        </p:nvSpPr>
        <p:spPr>
          <a:xfrm>
            <a:off x="301800" y="6495150"/>
            <a:ext cx="2743200" cy="3651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de-DE"/>
              <a:t>17</a:t>
            </a:fld>
            <a:endParaRPr/>
          </a:p>
        </p:txBody>
      </p:sp>
      <p:sp>
        <p:nvSpPr>
          <p:cNvPr id="253" name="Google Shape;253;p27"/>
          <p:cNvSpPr txBox="1">
            <a:spLocks noGrp="1"/>
          </p:cNvSpPr>
          <p:nvPr>
            <p:ph type="title" idx="4294967295"/>
          </p:nvPr>
        </p:nvSpPr>
        <p:spPr>
          <a:xfrm>
            <a:off x="876000" y="1312383"/>
            <a:ext cx="10440000" cy="507900"/>
          </a:xfrm>
          <a:prstGeom prst="rect">
            <a:avLst/>
          </a:prstGeom>
        </p:spPr>
        <p:txBody>
          <a:bodyPr spcFirstLastPara="1" wrap="square" lIns="91425" tIns="45700" rIns="91425" bIns="45700" anchor="ctr" anchorCtr="0">
            <a:spAutoFit/>
          </a:bodyPr>
          <a:lstStyle/>
          <a:p>
            <a:pPr marL="0" marR="0" lvl="0" indent="0" algn="l" rtl="0">
              <a:lnSpc>
                <a:spcPct val="90000"/>
              </a:lnSpc>
              <a:spcBef>
                <a:spcPts val="0"/>
              </a:spcBef>
              <a:spcAft>
                <a:spcPts val="0"/>
              </a:spcAft>
              <a:buNone/>
            </a:pPr>
            <a:r>
              <a:rPr lang="de-DE" sz="3000" b="1">
                <a:solidFill>
                  <a:srgbClr val="4A4A4C"/>
                </a:solidFill>
                <a:latin typeface="Droid Sans Mono"/>
                <a:ea typeface="Droid Sans Mono"/>
                <a:cs typeface="Droid Sans Mono"/>
                <a:sym typeface="Droid Sans Mono"/>
              </a:rPr>
              <a:t>Exkurs: Ansätze empirischer Forschung</a:t>
            </a:r>
            <a:endParaRPr sz="3000">
              <a:latin typeface="Droid Sans Mono"/>
              <a:ea typeface="Droid Sans Mono"/>
              <a:cs typeface="Droid Sans Mono"/>
              <a:sym typeface="Droid Sans Mono"/>
            </a:endParaRPr>
          </a:p>
        </p:txBody>
      </p:sp>
      <p:sp>
        <p:nvSpPr>
          <p:cNvPr id="254" name="Google Shape;254;p27"/>
          <p:cNvSpPr txBox="1">
            <a:spLocks noGrp="1"/>
          </p:cNvSpPr>
          <p:nvPr>
            <p:ph type="body" idx="4294967295"/>
          </p:nvPr>
        </p:nvSpPr>
        <p:spPr>
          <a:xfrm>
            <a:off x="898750" y="2307725"/>
            <a:ext cx="5038800" cy="3559800"/>
          </a:xfrm>
          <a:prstGeom prst="rect">
            <a:avLst/>
          </a:prstGeom>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de-DE" sz="1800">
                <a:solidFill>
                  <a:srgbClr val="4A4A4C"/>
                </a:solidFill>
                <a:latin typeface="PT Sans"/>
                <a:ea typeface="PT Sans"/>
                <a:cs typeface="PT Sans"/>
                <a:sym typeface="PT Sans"/>
              </a:rPr>
              <a:t>Quantitativ:</a:t>
            </a:r>
            <a:endParaRPr sz="1800">
              <a:solidFill>
                <a:srgbClr val="4A4A4C"/>
              </a:solidFill>
              <a:latin typeface="PT Sans"/>
              <a:ea typeface="PT Sans"/>
              <a:cs typeface="PT Sans"/>
              <a:sym typeface="PT Sans"/>
            </a:endParaRPr>
          </a:p>
          <a:p>
            <a:pPr marL="457200" marR="0" lvl="0" indent="-342900" algn="l" rtl="0">
              <a:lnSpc>
                <a:spcPct val="100000"/>
              </a:lnSpc>
              <a:spcBef>
                <a:spcPts val="738"/>
              </a:spcBef>
              <a:spcAft>
                <a:spcPts val="0"/>
              </a:spcAft>
              <a:buClr>
                <a:srgbClr val="4A4A4C"/>
              </a:buClr>
              <a:buSzPts val="1800"/>
              <a:buFont typeface="PT Sans"/>
              <a:buChar char="▪"/>
            </a:pPr>
            <a:r>
              <a:rPr lang="de-DE" sz="1800">
                <a:solidFill>
                  <a:srgbClr val="4A4A4C"/>
                </a:solidFill>
                <a:latin typeface="PT Sans"/>
                <a:ea typeface="PT Sans"/>
                <a:cs typeface="PT Sans"/>
                <a:sym typeface="PT Sans"/>
              </a:rPr>
              <a:t>Beginnt mit einer theoretischen Position, um dann die Hypothesen durch empirische Methoden quantitativ zu überprüfen.</a:t>
            </a:r>
            <a:endParaRPr sz="1800">
              <a:solidFill>
                <a:srgbClr val="4A4A4C"/>
              </a:solidFill>
              <a:latin typeface="PT Sans"/>
              <a:ea typeface="PT Sans"/>
              <a:cs typeface="PT Sans"/>
              <a:sym typeface="PT Sans"/>
            </a:endParaRPr>
          </a:p>
          <a:p>
            <a:pPr marL="457200" marR="0" lvl="0" indent="-342900" algn="l" rtl="0">
              <a:lnSpc>
                <a:spcPct val="100000"/>
              </a:lnSpc>
              <a:spcBef>
                <a:spcPts val="0"/>
              </a:spcBef>
              <a:spcAft>
                <a:spcPts val="0"/>
              </a:spcAft>
              <a:buClr>
                <a:srgbClr val="4A4A4C"/>
              </a:buClr>
              <a:buSzPts val="1800"/>
              <a:buFont typeface="PT Sans"/>
              <a:buChar char="▪"/>
            </a:pPr>
            <a:r>
              <a:rPr lang="de-DE" sz="1800">
                <a:solidFill>
                  <a:srgbClr val="4A4A4C"/>
                </a:solidFill>
                <a:latin typeface="PT Sans"/>
                <a:ea typeface="PT Sans"/>
                <a:cs typeface="PT Sans"/>
                <a:sym typeface="PT Sans"/>
              </a:rPr>
              <a:t>Dazu werden messbare Daten in kontrollierten Untersuchungen oder Experimenten gewonnen.</a:t>
            </a:r>
            <a:endParaRPr sz="1800">
              <a:solidFill>
                <a:srgbClr val="4A4A4C"/>
              </a:solidFill>
              <a:latin typeface="PT Sans"/>
              <a:ea typeface="PT Sans"/>
              <a:cs typeface="PT Sans"/>
              <a:sym typeface="PT Sans"/>
            </a:endParaRPr>
          </a:p>
          <a:p>
            <a:pPr marL="457200" marR="0" lvl="0" indent="-342900" algn="l" rtl="0">
              <a:lnSpc>
                <a:spcPct val="100000"/>
              </a:lnSpc>
              <a:spcBef>
                <a:spcPts val="0"/>
              </a:spcBef>
              <a:spcAft>
                <a:spcPts val="0"/>
              </a:spcAft>
              <a:buClr>
                <a:srgbClr val="4A4A4C"/>
              </a:buClr>
              <a:buSzPts val="1800"/>
              <a:buFont typeface="PT Sans"/>
              <a:buChar char="▪"/>
            </a:pPr>
            <a:r>
              <a:rPr lang="de-DE" sz="1800">
                <a:solidFill>
                  <a:srgbClr val="4A4A4C"/>
                </a:solidFill>
                <a:latin typeface="PT Sans"/>
                <a:ea typeface="PT Sans"/>
                <a:cs typeface="PT Sans"/>
                <a:sym typeface="PT Sans"/>
              </a:rPr>
              <a:t>Potenzielle Ursachen von beobachtbaren Unterschieden werden durch statistische Analyse untersucht.</a:t>
            </a:r>
            <a:endParaRPr sz="1800">
              <a:solidFill>
                <a:srgbClr val="4A4A4C"/>
              </a:solidFill>
              <a:latin typeface="PT Sans"/>
              <a:ea typeface="PT Sans"/>
              <a:cs typeface="PT Sans"/>
              <a:sym typeface="PT Sans"/>
            </a:endParaRPr>
          </a:p>
        </p:txBody>
      </p:sp>
      <p:sp>
        <p:nvSpPr>
          <p:cNvPr id="255" name="Google Shape;255;p27"/>
          <p:cNvSpPr txBox="1">
            <a:spLocks noGrp="1"/>
          </p:cNvSpPr>
          <p:nvPr>
            <p:ph type="body" idx="4294967295"/>
          </p:nvPr>
        </p:nvSpPr>
        <p:spPr>
          <a:xfrm>
            <a:off x="6239400" y="2307725"/>
            <a:ext cx="5038800" cy="3559800"/>
          </a:xfrm>
          <a:prstGeom prst="rect">
            <a:avLst/>
          </a:prstGeom>
        </p:spPr>
        <p:txBody>
          <a:bodyPr spcFirstLastPara="1" wrap="square" lIns="91425" tIns="45700" rIns="91425" bIns="45700" anchor="t" anchorCtr="0">
            <a:normAutofit/>
          </a:bodyPr>
          <a:lstStyle/>
          <a:p>
            <a:pPr marL="0" marR="0" lvl="0" indent="0" algn="l" rtl="0">
              <a:lnSpc>
                <a:spcPct val="100000"/>
              </a:lnSpc>
              <a:spcBef>
                <a:spcPts val="0"/>
              </a:spcBef>
              <a:spcAft>
                <a:spcPts val="0"/>
              </a:spcAft>
              <a:buNone/>
            </a:pPr>
            <a:r>
              <a:rPr lang="de-DE" sz="1800">
                <a:solidFill>
                  <a:srgbClr val="4A4A4C"/>
                </a:solidFill>
                <a:latin typeface="PT Sans"/>
                <a:ea typeface="PT Sans"/>
                <a:cs typeface="PT Sans"/>
                <a:sym typeface="PT Sans"/>
              </a:rPr>
              <a:t>Qualitativ:</a:t>
            </a:r>
            <a:endParaRPr sz="1800">
              <a:solidFill>
                <a:srgbClr val="4A4A4C"/>
              </a:solidFill>
              <a:latin typeface="PT Sans"/>
              <a:ea typeface="PT Sans"/>
              <a:cs typeface="PT Sans"/>
              <a:sym typeface="PT Sans"/>
            </a:endParaRPr>
          </a:p>
          <a:p>
            <a:pPr marL="457200" marR="0" lvl="0" indent="-342900" algn="l" rtl="0">
              <a:lnSpc>
                <a:spcPct val="100000"/>
              </a:lnSpc>
              <a:spcBef>
                <a:spcPts val="738"/>
              </a:spcBef>
              <a:spcAft>
                <a:spcPts val="0"/>
              </a:spcAft>
              <a:buClr>
                <a:srgbClr val="4A4A4C"/>
              </a:buClr>
              <a:buSzPts val="1800"/>
              <a:buFont typeface="PT Sans"/>
              <a:buChar char="▪"/>
            </a:pPr>
            <a:r>
              <a:rPr lang="de-DE" sz="1800">
                <a:solidFill>
                  <a:srgbClr val="4A4A4C"/>
                </a:solidFill>
                <a:latin typeface="PT Sans"/>
                <a:ea typeface="PT Sans"/>
                <a:cs typeface="PT Sans"/>
                <a:sym typeface="PT Sans"/>
              </a:rPr>
              <a:t>Daten werden durch explorative Untersuchungen gewonnen und zur Generierung von Hypothesen genutzt.</a:t>
            </a:r>
            <a:endParaRPr sz="1800">
              <a:solidFill>
                <a:srgbClr val="4A4A4C"/>
              </a:solidFill>
              <a:latin typeface="PT Sans"/>
              <a:ea typeface="PT Sans"/>
              <a:cs typeface="PT Sans"/>
              <a:sym typeface="PT Sans"/>
            </a:endParaRPr>
          </a:p>
          <a:p>
            <a:pPr marL="457200" marR="0" lvl="0" indent="-342900" algn="l" rtl="0">
              <a:lnSpc>
                <a:spcPct val="100000"/>
              </a:lnSpc>
              <a:spcBef>
                <a:spcPts val="0"/>
              </a:spcBef>
              <a:spcAft>
                <a:spcPts val="0"/>
              </a:spcAft>
              <a:buClr>
                <a:srgbClr val="4A4A4C"/>
              </a:buClr>
              <a:buSzPts val="1800"/>
              <a:buFont typeface="PT Sans"/>
              <a:buChar char="▪"/>
            </a:pPr>
            <a:r>
              <a:rPr lang="de-DE" sz="1800">
                <a:solidFill>
                  <a:srgbClr val="4A4A4C"/>
                </a:solidFill>
                <a:latin typeface="PT Sans"/>
                <a:ea typeface="PT Sans"/>
                <a:cs typeface="PT Sans"/>
                <a:sym typeface="PT Sans"/>
              </a:rPr>
              <a:t>Methoden umfassen Beobachtung und Befragung sowie introspektive Methoden wie z.B. Tagebücher.</a:t>
            </a:r>
            <a:endParaRPr sz="1800">
              <a:solidFill>
                <a:srgbClr val="4A4A4C"/>
              </a:solidFill>
              <a:latin typeface="PT Sans"/>
              <a:ea typeface="PT Sans"/>
              <a:cs typeface="PT Sans"/>
              <a:sym typeface="PT Sans"/>
            </a:endParaRPr>
          </a:p>
          <a:p>
            <a:pPr marL="457200" marR="0" lvl="0" indent="-342900" algn="l" rtl="0">
              <a:lnSpc>
                <a:spcPct val="100000"/>
              </a:lnSpc>
              <a:spcBef>
                <a:spcPts val="0"/>
              </a:spcBef>
              <a:spcAft>
                <a:spcPts val="0"/>
              </a:spcAft>
              <a:buClr>
                <a:srgbClr val="4A4A4C"/>
              </a:buClr>
              <a:buSzPts val="1800"/>
              <a:buFont typeface="PT Sans"/>
              <a:buChar char="▪"/>
            </a:pPr>
            <a:r>
              <a:rPr lang="de-DE" sz="1800">
                <a:solidFill>
                  <a:srgbClr val="4A4A4C"/>
                </a:solidFill>
                <a:latin typeface="PT Sans"/>
                <a:ea typeface="PT Sans"/>
                <a:cs typeface="PT Sans"/>
                <a:sym typeface="PT Sans"/>
              </a:rPr>
              <a:t>Statt hypothesengeleitete Erwartungen zu prüfen, sind diese Ansätze offen für unerwartete Erkenntnisse.</a:t>
            </a:r>
            <a:endParaRPr sz="1800">
              <a:solidFill>
                <a:srgbClr val="4A4A4C"/>
              </a:solidFill>
              <a:latin typeface="PT Sans"/>
              <a:ea typeface="PT Sans"/>
              <a:cs typeface="PT Sans"/>
              <a:sym typeface="PT San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28"/>
          <p:cNvSpPr/>
          <p:nvPr/>
        </p:nvSpPr>
        <p:spPr>
          <a:xfrm>
            <a:off x="301800" y="249775"/>
            <a:ext cx="11577000" cy="627600"/>
          </a:xfrm>
          <a:prstGeom prst="rect">
            <a:avLst/>
          </a:prstGeom>
          <a:solidFill>
            <a:srgbClr val="DCB0D0"/>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de-DE">
                <a:solidFill>
                  <a:schemeClr val="dk1"/>
                </a:solidFill>
                <a:latin typeface="Droid Sans Mono"/>
                <a:ea typeface="Droid Sans Mono"/>
                <a:cs typeface="Droid Sans Mono"/>
                <a:sym typeface="Droid Sans Mono"/>
              </a:rPr>
              <a:t>Futures Literacy</a:t>
            </a:r>
            <a:endParaRPr>
              <a:solidFill>
                <a:schemeClr val="dk1"/>
              </a:solidFill>
              <a:latin typeface="Droid Sans Mono"/>
              <a:ea typeface="Droid Sans Mono"/>
              <a:cs typeface="Droid Sans Mono"/>
              <a:sym typeface="Droid Sans Mono"/>
            </a:endParaRPr>
          </a:p>
        </p:txBody>
      </p:sp>
      <p:sp>
        <p:nvSpPr>
          <p:cNvPr id="262" name="Google Shape;262;p28"/>
          <p:cNvSpPr txBox="1">
            <a:spLocks noGrp="1"/>
          </p:cNvSpPr>
          <p:nvPr>
            <p:ph type="sldNum" idx="12"/>
          </p:nvPr>
        </p:nvSpPr>
        <p:spPr>
          <a:xfrm>
            <a:off x="301800" y="6495150"/>
            <a:ext cx="2743200" cy="3651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de-DE"/>
              <a:t>18</a:t>
            </a:fld>
            <a:endParaRPr/>
          </a:p>
        </p:txBody>
      </p:sp>
      <p:sp>
        <p:nvSpPr>
          <p:cNvPr id="263" name="Google Shape;263;p28"/>
          <p:cNvSpPr txBox="1">
            <a:spLocks noGrp="1"/>
          </p:cNvSpPr>
          <p:nvPr>
            <p:ph type="title" idx="4294967295"/>
          </p:nvPr>
        </p:nvSpPr>
        <p:spPr>
          <a:xfrm>
            <a:off x="900000" y="1312377"/>
            <a:ext cx="10440000" cy="507900"/>
          </a:xfrm>
          <a:prstGeom prst="rect">
            <a:avLst/>
          </a:prstGeom>
        </p:spPr>
        <p:txBody>
          <a:bodyPr spcFirstLastPara="1" wrap="square" lIns="91425" tIns="45700" rIns="91425" bIns="45700" anchor="ctr" anchorCtr="0">
            <a:spAutoFit/>
          </a:bodyPr>
          <a:lstStyle/>
          <a:p>
            <a:pPr marL="0" marR="0" lvl="0" indent="0" algn="l" rtl="0">
              <a:lnSpc>
                <a:spcPct val="90000"/>
              </a:lnSpc>
              <a:spcBef>
                <a:spcPts val="0"/>
              </a:spcBef>
              <a:spcAft>
                <a:spcPts val="0"/>
              </a:spcAft>
              <a:buNone/>
            </a:pPr>
            <a:r>
              <a:rPr lang="de-DE" sz="3000" b="1">
                <a:solidFill>
                  <a:srgbClr val="4A4A4C"/>
                </a:solidFill>
                <a:latin typeface="Droid Sans Mono"/>
                <a:ea typeface="Droid Sans Mono"/>
                <a:cs typeface="Droid Sans Mono"/>
                <a:sym typeface="Droid Sans Mono"/>
              </a:rPr>
              <a:t>Von der Analyse zur Utopie</a:t>
            </a:r>
            <a:endParaRPr sz="3000">
              <a:latin typeface="Droid Sans Mono"/>
              <a:ea typeface="Droid Sans Mono"/>
              <a:cs typeface="Droid Sans Mono"/>
              <a:sym typeface="Droid Sans Mono"/>
            </a:endParaRPr>
          </a:p>
        </p:txBody>
      </p:sp>
      <p:sp>
        <p:nvSpPr>
          <p:cNvPr id="264" name="Google Shape;264;p28"/>
          <p:cNvSpPr txBox="1">
            <a:spLocks noGrp="1"/>
          </p:cNvSpPr>
          <p:nvPr>
            <p:ph type="body" idx="4294967295"/>
          </p:nvPr>
        </p:nvSpPr>
        <p:spPr>
          <a:xfrm>
            <a:off x="900000" y="2301475"/>
            <a:ext cx="10440000" cy="2067600"/>
          </a:xfrm>
          <a:prstGeom prst="rect">
            <a:avLst/>
          </a:prstGeom>
        </p:spPr>
        <p:txBody>
          <a:bodyPr spcFirstLastPara="1" wrap="square" lIns="91425" tIns="45700" rIns="91425" bIns="45700" anchor="t" anchorCtr="0">
            <a:spAutoFit/>
          </a:bodyPr>
          <a:lstStyle/>
          <a:p>
            <a:pPr marL="0" lvl="0" indent="0" algn="l" rtl="0">
              <a:lnSpc>
                <a:spcPct val="100000"/>
              </a:lnSpc>
              <a:spcBef>
                <a:spcPts val="1000"/>
              </a:spcBef>
              <a:spcAft>
                <a:spcPts val="0"/>
              </a:spcAft>
              <a:buNone/>
            </a:pPr>
            <a:r>
              <a:rPr lang="de-DE" sz="2000">
                <a:solidFill>
                  <a:srgbClr val="4A4A4C"/>
                </a:solidFill>
                <a:latin typeface="PT Sans"/>
                <a:ea typeface="PT Sans"/>
                <a:cs typeface="PT Sans"/>
                <a:sym typeface="PT Sans"/>
              </a:rPr>
              <a:t>Miller vertritt die These, dass Smartphones unser neues Zuhause sind. Angesichts der zunehmenden Digitalisierung unseres Zuhauses sollten wir sicherstellen, dass es ein sicherer Ort ist, an dem wir nicht der Macht und dem Einfluss großer Konzerne ausgesetzt sind.</a:t>
            </a:r>
            <a:endParaRPr sz="2000">
              <a:solidFill>
                <a:srgbClr val="4A4A4C"/>
              </a:solidFill>
              <a:latin typeface="PT Sans"/>
              <a:ea typeface="PT Sans"/>
              <a:cs typeface="PT Sans"/>
              <a:sym typeface="PT Sans"/>
            </a:endParaRPr>
          </a:p>
          <a:p>
            <a:pPr marL="0" lvl="0" indent="0" algn="l" rtl="0">
              <a:lnSpc>
                <a:spcPct val="100000"/>
              </a:lnSpc>
              <a:spcBef>
                <a:spcPts val="1000"/>
              </a:spcBef>
              <a:spcAft>
                <a:spcPts val="0"/>
              </a:spcAft>
              <a:buNone/>
            </a:pPr>
            <a:r>
              <a:rPr lang="de-DE" sz="2000">
                <a:solidFill>
                  <a:srgbClr val="4A4A4C"/>
                </a:solidFill>
                <a:latin typeface="PT Sans"/>
                <a:ea typeface="PT Sans"/>
                <a:cs typeface="PT Sans"/>
                <a:sym typeface="PT Sans"/>
              </a:rPr>
              <a:t>Als nächstes wird daher das Schema der Zukunftswerkstatt vorgestellt, mit welchem an wünschenswerten Zukünften gearbeitet werden kann – denn die Zukunft ist nicht in Stein gemeißelt. </a:t>
            </a:r>
            <a:endParaRPr sz="2000">
              <a:solidFill>
                <a:srgbClr val="4A4A4C"/>
              </a:solidFill>
              <a:latin typeface="PT Sans"/>
              <a:ea typeface="PT Sans"/>
              <a:cs typeface="PT Sans"/>
              <a:sym typeface="PT Sans"/>
            </a:endParaRPr>
          </a:p>
        </p:txBody>
      </p:sp>
      <p:sp>
        <p:nvSpPr>
          <p:cNvPr id="265" name="Google Shape;265;p28"/>
          <p:cNvSpPr/>
          <p:nvPr/>
        </p:nvSpPr>
        <p:spPr>
          <a:xfrm>
            <a:off x="301800" y="5867525"/>
            <a:ext cx="5796600" cy="627600"/>
          </a:xfrm>
          <a:prstGeom prst="rect">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de-DE">
                <a:solidFill>
                  <a:schemeClr val="dk1"/>
                </a:solidFill>
                <a:latin typeface="Droid Sans Mono"/>
                <a:ea typeface="Droid Sans Mono"/>
                <a:cs typeface="Droid Sans Mono"/>
                <a:sym typeface="Droid Sans Mono"/>
              </a:rPr>
              <a:t>Thema im Fokus</a:t>
            </a:r>
            <a:endParaRPr>
              <a:solidFill>
                <a:schemeClr val="dk1"/>
              </a:solidFill>
              <a:latin typeface="Droid Sans Mono"/>
              <a:ea typeface="Droid Sans Mono"/>
              <a:cs typeface="Droid Sans Mono"/>
              <a:sym typeface="Droid Sans Mono"/>
            </a:endParaRPr>
          </a:p>
        </p:txBody>
      </p:sp>
      <p:sp>
        <p:nvSpPr>
          <p:cNvPr id="266" name="Google Shape;266;p28"/>
          <p:cNvSpPr/>
          <p:nvPr/>
        </p:nvSpPr>
        <p:spPr>
          <a:xfrm>
            <a:off x="6098400" y="5867525"/>
            <a:ext cx="5780400" cy="627600"/>
          </a:xfrm>
          <a:prstGeom prst="rect">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de-DE">
                <a:solidFill>
                  <a:srgbClr val="3A3838"/>
                </a:solidFill>
                <a:latin typeface="Droid Sans Mono"/>
                <a:ea typeface="Droid Sans Mono"/>
                <a:cs typeface="Droid Sans Mono"/>
                <a:sym typeface="Droid Sans Mono"/>
              </a:rPr>
              <a:t>MAKING SENSE OF THE FUTURE</a:t>
            </a:r>
            <a:endParaRPr>
              <a:solidFill>
                <a:schemeClr val="dk1"/>
              </a:solidFill>
              <a:latin typeface="Droid Sans Mono"/>
              <a:ea typeface="Droid Sans Mono"/>
              <a:cs typeface="Droid Sans Mono"/>
              <a:sym typeface="Droid Sans Mono"/>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Google Shape;272;p29"/>
          <p:cNvSpPr/>
          <p:nvPr/>
        </p:nvSpPr>
        <p:spPr>
          <a:xfrm>
            <a:off x="301800" y="877375"/>
            <a:ext cx="11577000" cy="4990200"/>
          </a:xfrm>
          <a:prstGeom prst="rect">
            <a:avLst/>
          </a:prstGeom>
          <a:solidFill>
            <a:srgbClr val="E6E6DE"/>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endParaRPr>
              <a:solidFill>
                <a:schemeClr val="dk1"/>
              </a:solidFill>
              <a:latin typeface="Droid Sans Mono"/>
              <a:ea typeface="Droid Sans Mono"/>
              <a:cs typeface="Droid Sans Mono"/>
              <a:sym typeface="Droid Sans Mono"/>
            </a:endParaRPr>
          </a:p>
        </p:txBody>
      </p:sp>
      <p:sp>
        <p:nvSpPr>
          <p:cNvPr id="273" name="Google Shape;273;p29"/>
          <p:cNvSpPr/>
          <p:nvPr/>
        </p:nvSpPr>
        <p:spPr>
          <a:xfrm>
            <a:off x="6098400" y="5867525"/>
            <a:ext cx="5780400" cy="627600"/>
          </a:xfrm>
          <a:prstGeom prst="rect">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de-DE">
                <a:solidFill>
                  <a:srgbClr val="3A3838"/>
                </a:solidFill>
                <a:latin typeface="Droid Sans Mono"/>
                <a:ea typeface="Droid Sans Mono"/>
                <a:cs typeface="Droid Sans Mono"/>
                <a:sym typeface="Droid Sans Mono"/>
              </a:rPr>
              <a:t>MAKING SENSE OF THE FUTURE</a:t>
            </a:r>
            <a:endParaRPr>
              <a:solidFill>
                <a:srgbClr val="3A3838"/>
              </a:solidFill>
              <a:latin typeface="Droid Sans Mono"/>
              <a:ea typeface="Droid Sans Mono"/>
              <a:cs typeface="Droid Sans Mono"/>
              <a:sym typeface="Droid Sans Mono"/>
            </a:endParaRPr>
          </a:p>
        </p:txBody>
      </p:sp>
      <p:sp>
        <p:nvSpPr>
          <p:cNvPr id="274" name="Google Shape;274;p29"/>
          <p:cNvSpPr/>
          <p:nvPr/>
        </p:nvSpPr>
        <p:spPr>
          <a:xfrm>
            <a:off x="301800" y="5867525"/>
            <a:ext cx="5796600" cy="627600"/>
          </a:xfrm>
          <a:prstGeom prst="rect">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de-DE">
                <a:solidFill>
                  <a:schemeClr val="dk1"/>
                </a:solidFill>
                <a:latin typeface="Droid Sans Mono"/>
                <a:ea typeface="Droid Sans Mono"/>
                <a:cs typeface="Droid Sans Mono"/>
                <a:sym typeface="Droid Sans Mono"/>
              </a:rPr>
              <a:t>Aufbau</a:t>
            </a:r>
            <a:endParaRPr>
              <a:solidFill>
                <a:schemeClr val="dk1"/>
              </a:solidFill>
              <a:latin typeface="Droid Sans Mono"/>
              <a:ea typeface="Droid Sans Mono"/>
              <a:cs typeface="Droid Sans Mono"/>
              <a:sym typeface="Droid Sans Mono"/>
            </a:endParaRPr>
          </a:p>
        </p:txBody>
      </p:sp>
      <p:sp>
        <p:nvSpPr>
          <p:cNvPr id="275" name="Google Shape;275;p29"/>
          <p:cNvSpPr txBox="1">
            <a:spLocks noGrp="1"/>
          </p:cNvSpPr>
          <p:nvPr>
            <p:ph type="sldNum" idx="12"/>
          </p:nvPr>
        </p:nvSpPr>
        <p:spPr>
          <a:xfrm>
            <a:off x="301800" y="6495150"/>
            <a:ext cx="2743200" cy="3651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Clr>
                <a:srgbClr val="000000"/>
              </a:buClr>
              <a:buFont typeface="Arial"/>
              <a:buNone/>
            </a:pPr>
            <a:fld id="{00000000-1234-1234-1234-123412341234}" type="slidenum">
              <a:rPr lang="de-DE"/>
              <a:t>19</a:t>
            </a:fld>
            <a:endParaRPr/>
          </a:p>
        </p:txBody>
      </p:sp>
      <p:sp>
        <p:nvSpPr>
          <p:cNvPr id="276" name="Google Shape;276;p29"/>
          <p:cNvSpPr txBox="1">
            <a:spLocks noGrp="1"/>
          </p:cNvSpPr>
          <p:nvPr>
            <p:ph type="body" idx="4294967295"/>
          </p:nvPr>
        </p:nvSpPr>
        <p:spPr>
          <a:xfrm>
            <a:off x="898750" y="1312375"/>
            <a:ext cx="10379400" cy="4130100"/>
          </a:xfrm>
          <a:prstGeom prst="rect">
            <a:avLst/>
          </a:prstGeom>
        </p:spPr>
        <p:txBody>
          <a:bodyPr spcFirstLastPara="1" wrap="square" lIns="91425" tIns="45700" rIns="91425" bIns="45700" anchor="ctr" anchorCtr="0">
            <a:normAutofit/>
          </a:bodyPr>
          <a:lstStyle/>
          <a:p>
            <a:pPr marL="514350" lvl="0" indent="-336550" algn="l" rtl="0">
              <a:lnSpc>
                <a:spcPct val="90000"/>
              </a:lnSpc>
              <a:spcBef>
                <a:spcPts val="1000"/>
              </a:spcBef>
              <a:spcAft>
                <a:spcPts val="0"/>
              </a:spcAft>
              <a:buNone/>
            </a:pPr>
            <a:endParaRPr sz="3000">
              <a:solidFill>
                <a:srgbClr val="3A3838"/>
              </a:solidFill>
            </a:endParaRPr>
          </a:p>
          <a:p>
            <a:pPr marL="0" marR="0" lvl="0" indent="0" algn="ctr" rtl="0">
              <a:lnSpc>
                <a:spcPct val="100000"/>
              </a:lnSpc>
              <a:spcBef>
                <a:spcPts val="0"/>
              </a:spcBef>
              <a:spcAft>
                <a:spcPts val="0"/>
              </a:spcAft>
              <a:buNone/>
            </a:pPr>
            <a:r>
              <a:rPr lang="de-DE" sz="4600">
                <a:solidFill>
                  <a:srgbClr val="3A3838"/>
                </a:solidFill>
                <a:latin typeface="Droid Sans Mono"/>
                <a:ea typeface="Droid Sans Mono"/>
                <a:cs typeface="Droid Sans Mono"/>
                <a:sym typeface="Droid Sans Mono"/>
              </a:rPr>
              <a:t>PAUSE</a:t>
            </a:r>
            <a:endParaRPr sz="4600">
              <a:solidFill>
                <a:srgbClr val="3A3838"/>
              </a:solidFill>
              <a:latin typeface="Droid Sans Mono"/>
              <a:ea typeface="Droid Sans Mono"/>
              <a:cs typeface="Droid Sans Mono"/>
              <a:sym typeface="Droid Sans Mono"/>
            </a:endParaRPr>
          </a:p>
          <a:p>
            <a:pPr marL="0" marR="0" lvl="0" indent="0" algn="ctr" rtl="0">
              <a:lnSpc>
                <a:spcPct val="100000"/>
              </a:lnSpc>
              <a:spcBef>
                <a:spcPts val="0"/>
              </a:spcBef>
              <a:spcAft>
                <a:spcPts val="0"/>
              </a:spcAft>
              <a:buNone/>
            </a:pPr>
            <a:endParaRPr sz="3000">
              <a:solidFill>
                <a:srgbClr val="3A3838"/>
              </a:solidFill>
              <a:latin typeface="Droid Sans Mono"/>
              <a:ea typeface="Droid Sans Mono"/>
              <a:cs typeface="Droid Sans Mono"/>
              <a:sym typeface="Droid Sans Mono"/>
            </a:endParaRPr>
          </a:p>
          <a:p>
            <a:pPr marL="0" marR="0" lvl="0" indent="0" algn="ctr" rtl="0">
              <a:lnSpc>
                <a:spcPct val="100000"/>
              </a:lnSpc>
              <a:spcBef>
                <a:spcPts val="0"/>
              </a:spcBef>
              <a:spcAft>
                <a:spcPts val="0"/>
              </a:spcAft>
              <a:buNone/>
            </a:pPr>
            <a:r>
              <a:rPr lang="de-DE" sz="3000">
                <a:solidFill>
                  <a:srgbClr val="3A3838"/>
                </a:solidFill>
                <a:latin typeface="Droid Sans Mono"/>
                <a:ea typeface="Droid Sans Mono"/>
                <a:cs typeface="Droid Sans Mono"/>
                <a:sym typeface="Droid Sans Mono"/>
              </a:rPr>
              <a:t>15 Minuten</a:t>
            </a:r>
            <a:endParaRPr sz="3000">
              <a:solidFill>
                <a:srgbClr val="000000"/>
              </a:solidFill>
            </a:endParaRPr>
          </a:p>
          <a:p>
            <a:pPr marL="0" lvl="0" indent="0" algn="l" rtl="0">
              <a:spcBef>
                <a:spcPts val="1000"/>
              </a:spcBef>
              <a:spcAft>
                <a:spcPts val="0"/>
              </a:spcAft>
              <a:buNone/>
            </a:pPr>
            <a:endParaRPr sz="30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p30"/>
          <p:cNvSpPr/>
          <p:nvPr/>
        </p:nvSpPr>
        <p:spPr>
          <a:xfrm>
            <a:off x="301800" y="249775"/>
            <a:ext cx="11577000" cy="6276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de-DE">
                <a:solidFill>
                  <a:schemeClr val="dk1"/>
                </a:solidFill>
                <a:latin typeface="Droid Sans Mono"/>
                <a:ea typeface="Droid Sans Mono"/>
                <a:cs typeface="Droid Sans Mono"/>
                <a:sym typeface="Droid Sans Mono"/>
              </a:rPr>
              <a:t>MAKING SENSE OF THE FUTURE</a:t>
            </a:r>
            <a:endParaRPr>
              <a:solidFill>
                <a:schemeClr val="dk1"/>
              </a:solidFill>
              <a:latin typeface="Droid Sans Mono"/>
              <a:ea typeface="Droid Sans Mono"/>
              <a:cs typeface="Droid Sans Mono"/>
              <a:sym typeface="Droid Sans Mono"/>
            </a:endParaRPr>
          </a:p>
        </p:txBody>
      </p:sp>
      <p:sp>
        <p:nvSpPr>
          <p:cNvPr id="283" name="Google Shape;283;p30"/>
          <p:cNvSpPr/>
          <p:nvPr/>
        </p:nvSpPr>
        <p:spPr>
          <a:xfrm>
            <a:off x="6098400" y="5867525"/>
            <a:ext cx="5780400" cy="627600"/>
          </a:xfrm>
          <a:prstGeom prst="rect">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de-DE">
                <a:solidFill>
                  <a:srgbClr val="3A3838"/>
                </a:solidFill>
                <a:latin typeface="Droid Sans Mono"/>
                <a:ea typeface="Droid Sans Mono"/>
                <a:cs typeface="Droid Sans Mono"/>
                <a:sym typeface="Droid Sans Mono"/>
              </a:rPr>
              <a:t>Creative Commons Attribution 4.0 Licence</a:t>
            </a:r>
            <a:endParaRPr>
              <a:solidFill>
                <a:schemeClr val="dk1"/>
              </a:solidFill>
              <a:latin typeface="Droid Sans Mono"/>
              <a:ea typeface="Droid Sans Mono"/>
              <a:cs typeface="Droid Sans Mono"/>
              <a:sym typeface="Droid Sans Mono"/>
            </a:endParaRPr>
          </a:p>
        </p:txBody>
      </p:sp>
      <p:sp>
        <p:nvSpPr>
          <p:cNvPr id="284" name="Google Shape;284;p30"/>
          <p:cNvSpPr/>
          <p:nvPr/>
        </p:nvSpPr>
        <p:spPr>
          <a:xfrm>
            <a:off x="301800" y="5867525"/>
            <a:ext cx="5796600" cy="627600"/>
          </a:xfrm>
          <a:prstGeom prst="rect">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de-DE">
                <a:solidFill>
                  <a:schemeClr val="dk1"/>
                </a:solidFill>
                <a:latin typeface="Droid Sans Mono"/>
                <a:ea typeface="Droid Sans Mono"/>
                <a:cs typeface="Droid Sans Mono"/>
                <a:sym typeface="Droid Sans Mono"/>
              </a:rPr>
              <a:t>Tool</a:t>
            </a:r>
            <a:endParaRPr>
              <a:solidFill>
                <a:schemeClr val="dk1"/>
              </a:solidFill>
              <a:latin typeface="Droid Sans Mono"/>
              <a:ea typeface="Droid Sans Mono"/>
              <a:cs typeface="Droid Sans Mono"/>
              <a:sym typeface="Droid Sans Mono"/>
            </a:endParaRPr>
          </a:p>
        </p:txBody>
      </p:sp>
      <p:sp>
        <p:nvSpPr>
          <p:cNvPr id="285" name="Google Shape;285;p30"/>
          <p:cNvSpPr/>
          <p:nvPr/>
        </p:nvSpPr>
        <p:spPr>
          <a:xfrm>
            <a:off x="301800" y="877273"/>
            <a:ext cx="5796600" cy="49902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de-DE" sz="3000" b="1">
                <a:solidFill>
                  <a:srgbClr val="3A3838"/>
                </a:solidFill>
                <a:latin typeface="Droid Sans Mono"/>
                <a:ea typeface="Droid Sans Mono"/>
                <a:cs typeface="Droid Sans Mono"/>
                <a:sym typeface="Droid Sans Mono"/>
              </a:rPr>
              <a:t>2. Kritische Utopien</a:t>
            </a:r>
            <a:endParaRPr sz="3900" b="1">
              <a:solidFill>
                <a:srgbClr val="3A3838"/>
              </a:solidFill>
              <a:latin typeface="Droid Sans Mono"/>
              <a:ea typeface="Droid Sans Mono"/>
              <a:cs typeface="Droid Sans Mono"/>
              <a:sym typeface="Droid Sans Mono"/>
            </a:endParaRPr>
          </a:p>
          <a:p>
            <a:pPr marL="0" lvl="0" indent="0" algn="ctr" rtl="0">
              <a:lnSpc>
                <a:spcPct val="130000"/>
              </a:lnSpc>
              <a:spcBef>
                <a:spcPts val="2000"/>
              </a:spcBef>
              <a:spcAft>
                <a:spcPts val="0"/>
              </a:spcAft>
              <a:buClr>
                <a:schemeClr val="dk1"/>
              </a:buClr>
              <a:buSzPts val="1100"/>
              <a:buFont typeface="Arial"/>
              <a:buNone/>
            </a:pPr>
            <a:r>
              <a:rPr lang="de-DE" sz="2400">
                <a:solidFill>
                  <a:schemeClr val="dk1"/>
                </a:solidFill>
                <a:latin typeface="Droid Sans Mono"/>
                <a:ea typeface="Droid Sans Mono"/>
                <a:cs typeface="Droid Sans Mono"/>
                <a:sym typeface="Droid Sans Mono"/>
              </a:rPr>
              <a:t>Entwickelt realistische Zukünfte</a:t>
            </a:r>
            <a:endParaRPr sz="2500">
              <a:solidFill>
                <a:schemeClr val="dk1"/>
              </a:solidFill>
              <a:latin typeface="Droid Sans Mono"/>
              <a:ea typeface="Droid Sans Mono"/>
              <a:cs typeface="Droid Sans Mono"/>
              <a:sym typeface="Droid Sans Mono"/>
            </a:endParaRPr>
          </a:p>
        </p:txBody>
      </p:sp>
      <p:sp>
        <p:nvSpPr>
          <p:cNvPr id="286" name="Google Shape;286;p30"/>
          <p:cNvSpPr/>
          <p:nvPr/>
        </p:nvSpPr>
        <p:spPr>
          <a:xfrm>
            <a:off x="6098400" y="877350"/>
            <a:ext cx="5780400" cy="4990200"/>
          </a:xfrm>
          <a:prstGeom prst="rect">
            <a:avLst/>
          </a:prstGeom>
          <a:solidFill>
            <a:srgbClr val="FFFCB7"/>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endParaRPr>
              <a:solidFill>
                <a:schemeClr val="dk1"/>
              </a:solidFill>
              <a:latin typeface="Droid Sans Mono"/>
              <a:ea typeface="Droid Sans Mono"/>
              <a:cs typeface="Droid Sans Mono"/>
              <a:sym typeface="Droid Sans Mono"/>
            </a:endParaRPr>
          </a:p>
        </p:txBody>
      </p:sp>
      <p:pic>
        <p:nvPicPr>
          <p:cNvPr id="287" name="Google Shape;287;p30"/>
          <p:cNvPicPr preferRelativeResize="0"/>
          <p:nvPr/>
        </p:nvPicPr>
        <p:blipFill rotWithShape="1">
          <a:blip r:embed="rId3">
            <a:alphaModFix/>
          </a:blip>
          <a:srcRect/>
          <a:stretch/>
        </p:blipFill>
        <p:spPr>
          <a:xfrm>
            <a:off x="6493500" y="877350"/>
            <a:ext cx="4990200" cy="4990200"/>
          </a:xfrm>
          <a:prstGeom prst="rect">
            <a:avLst/>
          </a:prstGeom>
          <a:noFill/>
          <a:ln>
            <a:noFill/>
          </a:ln>
        </p:spPr>
      </p:pic>
      <p:sp>
        <p:nvSpPr>
          <p:cNvPr id="288" name="Google Shape;288;p30"/>
          <p:cNvSpPr txBox="1">
            <a:spLocks noGrp="1"/>
          </p:cNvSpPr>
          <p:nvPr>
            <p:ph type="sldNum" idx="12"/>
          </p:nvPr>
        </p:nvSpPr>
        <p:spPr>
          <a:xfrm>
            <a:off x="301800" y="6495150"/>
            <a:ext cx="2743200" cy="3651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Clr>
                <a:srgbClr val="000000"/>
              </a:buClr>
              <a:buFont typeface="Arial"/>
              <a:buNone/>
            </a:pPr>
            <a:fld id="{00000000-1234-1234-1234-123412341234}" type="slidenum">
              <a:rPr lang="de-DE"/>
              <a:t>20</a:t>
            </a:fld>
            <a:endParaRPr/>
          </a:p>
        </p:txBody>
      </p:sp>
      <p:sp>
        <p:nvSpPr>
          <p:cNvPr id="289" name="Google Shape;289;p30"/>
          <p:cNvSpPr/>
          <p:nvPr/>
        </p:nvSpPr>
        <p:spPr>
          <a:xfrm>
            <a:off x="301800" y="5867525"/>
            <a:ext cx="5796600" cy="627600"/>
          </a:xfrm>
          <a:prstGeom prst="rect">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de-DE">
                <a:solidFill>
                  <a:schemeClr val="dk1"/>
                </a:solidFill>
                <a:latin typeface="Droid Sans Mono"/>
                <a:ea typeface="Droid Sans Mono"/>
                <a:cs typeface="Droid Sans Mono"/>
                <a:sym typeface="Droid Sans Mono"/>
              </a:rPr>
              <a:t>Toolbox</a:t>
            </a:r>
            <a:endParaRPr>
              <a:solidFill>
                <a:schemeClr val="dk1"/>
              </a:solidFill>
              <a:latin typeface="Droid Sans Mono"/>
              <a:ea typeface="Droid Sans Mono"/>
              <a:cs typeface="Droid Sans Mono"/>
              <a:sym typeface="Droid Sans Mono"/>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p31"/>
          <p:cNvSpPr/>
          <p:nvPr/>
        </p:nvSpPr>
        <p:spPr>
          <a:xfrm>
            <a:off x="301800" y="249775"/>
            <a:ext cx="11577000" cy="627600"/>
          </a:xfrm>
          <a:prstGeom prst="rect">
            <a:avLst/>
          </a:prstGeom>
          <a:solidFill>
            <a:srgbClr val="FFFCB7"/>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de-DE">
                <a:solidFill>
                  <a:schemeClr val="dk1"/>
                </a:solidFill>
                <a:latin typeface="Droid Sans Mono"/>
                <a:ea typeface="Droid Sans Mono"/>
                <a:cs typeface="Droid Sans Mono"/>
                <a:sym typeface="Droid Sans Mono"/>
              </a:rPr>
              <a:t>Kritische Utopien</a:t>
            </a:r>
            <a:endParaRPr>
              <a:solidFill>
                <a:schemeClr val="dk1"/>
              </a:solidFill>
              <a:latin typeface="Droid Sans Mono"/>
              <a:ea typeface="Droid Sans Mono"/>
              <a:cs typeface="Droid Sans Mono"/>
              <a:sym typeface="Droid Sans Mono"/>
            </a:endParaRPr>
          </a:p>
        </p:txBody>
      </p:sp>
      <p:sp>
        <p:nvSpPr>
          <p:cNvPr id="296" name="Google Shape;296;p31"/>
          <p:cNvSpPr/>
          <p:nvPr/>
        </p:nvSpPr>
        <p:spPr>
          <a:xfrm>
            <a:off x="301800" y="5867525"/>
            <a:ext cx="5796600" cy="627600"/>
          </a:xfrm>
          <a:prstGeom prst="rect">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de-DE">
                <a:solidFill>
                  <a:schemeClr val="dk1"/>
                </a:solidFill>
                <a:latin typeface="Droid Sans Mono"/>
                <a:ea typeface="Droid Sans Mono"/>
                <a:cs typeface="Droid Sans Mono"/>
                <a:sym typeface="Droid Sans Mono"/>
              </a:rPr>
              <a:t>Theorie</a:t>
            </a:r>
            <a:endParaRPr>
              <a:solidFill>
                <a:schemeClr val="dk1"/>
              </a:solidFill>
              <a:latin typeface="Droid Sans Mono"/>
              <a:ea typeface="Droid Sans Mono"/>
              <a:cs typeface="Droid Sans Mono"/>
              <a:sym typeface="Droid Sans Mono"/>
            </a:endParaRPr>
          </a:p>
        </p:txBody>
      </p:sp>
      <p:sp>
        <p:nvSpPr>
          <p:cNvPr id="297" name="Google Shape;297;p31"/>
          <p:cNvSpPr/>
          <p:nvPr/>
        </p:nvSpPr>
        <p:spPr>
          <a:xfrm>
            <a:off x="6098400" y="5867525"/>
            <a:ext cx="5780400" cy="627600"/>
          </a:xfrm>
          <a:prstGeom prst="rect">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de-DE">
                <a:solidFill>
                  <a:srgbClr val="3A3838"/>
                </a:solidFill>
                <a:latin typeface="Droid Sans Mono"/>
                <a:ea typeface="Droid Sans Mono"/>
                <a:cs typeface="Droid Sans Mono"/>
                <a:sym typeface="Droid Sans Mono"/>
              </a:rPr>
              <a:t>MAKING SENSE OF THE FUTURE</a:t>
            </a:r>
            <a:endParaRPr>
              <a:solidFill>
                <a:schemeClr val="dk1"/>
              </a:solidFill>
              <a:latin typeface="Droid Sans Mono"/>
              <a:ea typeface="Droid Sans Mono"/>
              <a:cs typeface="Droid Sans Mono"/>
              <a:sym typeface="Droid Sans Mono"/>
            </a:endParaRPr>
          </a:p>
        </p:txBody>
      </p:sp>
      <p:sp>
        <p:nvSpPr>
          <p:cNvPr id="298" name="Google Shape;298;p31"/>
          <p:cNvSpPr txBox="1">
            <a:spLocks noGrp="1"/>
          </p:cNvSpPr>
          <p:nvPr>
            <p:ph type="sldNum" idx="12"/>
          </p:nvPr>
        </p:nvSpPr>
        <p:spPr>
          <a:xfrm>
            <a:off x="301800" y="6495150"/>
            <a:ext cx="2743200" cy="3651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de-DE"/>
              <a:t>21</a:t>
            </a:fld>
            <a:endParaRPr/>
          </a:p>
        </p:txBody>
      </p:sp>
      <p:sp>
        <p:nvSpPr>
          <p:cNvPr id="299" name="Google Shape;299;p31"/>
          <p:cNvSpPr txBox="1">
            <a:spLocks noGrp="1"/>
          </p:cNvSpPr>
          <p:nvPr>
            <p:ph type="title" idx="4294967295"/>
          </p:nvPr>
        </p:nvSpPr>
        <p:spPr>
          <a:xfrm>
            <a:off x="905250" y="1312375"/>
            <a:ext cx="10400100" cy="507900"/>
          </a:xfrm>
          <a:prstGeom prst="rect">
            <a:avLst/>
          </a:prstGeom>
        </p:spPr>
        <p:txBody>
          <a:bodyPr spcFirstLastPara="1" wrap="square" lIns="91425" tIns="45700" rIns="91425" bIns="45700" anchor="ctr" anchorCtr="0">
            <a:spAutoFit/>
          </a:bodyPr>
          <a:lstStyle/>
          <a:p>
            <a:pPr marL="0" marR="0" lvl="0" indent="0" algn="l" rtl="0">
              <a:lnSpc>
                <a:spcPct val="90000"/>
              </a:lnSpc>
              <a:spcBef>
                <a:spcPts val="0"/>
              </a:spcBef>
              <a:spcAft>
                <a:spcPts val="0"/>
              </a:spcAft>
              <a:buNone/>
            </a:pPr>
            <a:r>
              <a:rPr lang="de-DE" sz="3000" b="1">
                <a:solidFill>
                  <a:srgbClr val="4A4A4C"/>
                </a:solidFill>
                <a:latin typeface="Droid Sans Mono"/>
                <a:ea typeface="Droid Sans Mono"/>
                <a:cs typeface="Droid Sans Mono"/>
                <a:sym typeface="Droid Sans Mono"/>
              </a:rPr>
              <a:t>Die Zukunftswerkstatt</a:t>
            </a:r>
            <a:endParaRPr sz="3000">
              <a:latin typeface="Droid Sans Mono"/>
              <a:ea typeface="Droid Sans Mono"/>
              <a:cs typeface="Droid Sans Mono"/>
              <a:sym typeface="Droid Sans Mono"/>
            </a:endParaRPr>
          </a:p>
        </p:txBody>
      </p:sp>
      <p:sp>
        <p:nvSpPr>
          <p:cNvPr id="300" name="Google Shape;300;p31"/>
          <p:cNvSpPr txBox="1">
            <a:spLocks noGrp="1"/>
          </p:cNvSpPr>
          <p:nvPr>
            <p:ph type="body" idx="4294967295"/>
          </p:nvPr>
        </p:nvSpPr>
        <p:spPr>
          <a:xfrm>
            <a:off x="890250" y="2301475"/>
            <a:ext cx="10400100" cy="3147000"/>
          </a:xfrm>
          <a:prstGeom prst="rect">
            <a:avLst/>
          </a:prstGeom>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e-DE" sz="2000">
                <a:solidFill>
                  <a:srgbClr val="4A4A4C"/>
                </a:solidFill>
                <a:latin typeface="PT Sans"/>
                <a:ea typeface="PT Sans"/>
                <a:cs typeface="PT Sans"/>
                <a:sym typeface="PT Sans"/>
              </a:rPr>
              <a:t>Die Zukunftswerkstatt dient dazu, eine gemeinsame Problemlage zu beleuchten, zu diskutieren und realistische Zukunftsvisionen zu entwickeln. </a:t>
            </a:r>
            <a:endParaRPr sz="2000">
              <a:solidFill>
                <a:srgbClr val="4A4A4C"/>
              </a:solidFill>
              <a:latin typeface="PT Sans"/>
              <a:ea typeface="PT Sans"/>
              <a:cs typeface="PT Sans"/>
              <a:sym typeface="PT Sans"/>
            </a:endParaRPr>
          </a:p>
          <a:p>
            <a:pPr marL="0" lvl="0" indent="0" algn="l" rtl="0">
              <a:lnSpc>
                <a:spcPct val="100000"/>
              </a:lnSpc>
              <a:spcBef>
                <a:spcPts val="738"/>
              </a:spcBef>
              <a:spcAft>
                <a:spcPts val="0"/>
              </a:spcAft>
              <a:buClr>
                <a:schemeClr val="dk1"/>
              </a:buClr>
              <a:buSzPts val="1100"/>
              <a:buFont typeface="Arial"/>
              <a:buNone/>
            </a:pPr>
            <a:r>
              <a:rPr lang="de-DE" sz="2000">
                <a:solidFill>
                  <a:srgbClr val="4A4A4C"/>
                </a:solidFill>
                <a:latin typeface="PT Sans"/>
                <a:ea typeface="PT Sans"/>
                <a:cs typeface="PT Sans"/>
                <a:sym typeface="PT Sans"/>
              </a:rPr>
              <a:t>Eckdaten:</a:t>
            </a:r>
            <a:endParaRPr sz="2000">
              <a:solidFill>
                <a:srgbClr val="4A4A4C"/>
              </a:solidFill>
              <a:latin typeface="PT Sans"/>
              <a:ea typeface="PT Sans"/>
              <a:cs typeface="PT Sans"/>
              <a:sym typeface="PT Sans"/>
            </a:endParaRPr>
          </a:p>
          <a:p>
            <a:pPr marL="457200" lvl="0" indent="-355600" algn="l" rtl="0">
              <a:lnSpc>
                <a:spcPct val="100000"/>
              </a:lnSpc>
              <a:spcBef>
                <a:spcPts val="738"/>
              </a:spcBef>
              <a:spcAft>
                <a:spcPts val="0"/>
              </a:spcAft>
              <a:buClr>
                <a:schemeClr val="dk2"/>
              </a:buClr>
              <a:buSzPts val="2000"/>
              <a:buFont typeface="PT Sans"/>
              <a:buChar char="▪"/>
            </a:pPr>
            <a:r>
              <a:rPr lang="de-DE" sz="2000">
                <a:solidFill>
                  <a:srgbClr val="4A4A4C"/>
                </a:solidFill>
                <a:latin typeface="PT Sans"/>
                <a:ea typeface="PT Sans"/>
                <a:cs typeface="PT Sans"/>
                <a:sym typeface="PT Sans"/>
              </a:rPr>
              <a:t>Bottom-up-Methode: Basiert auf dem Partizipationsprinzip und folgt dem Leitgedanken, dass alle Bürger*innen ihre Zukunft selbst gestalten.</a:t>
            </a:r>
            <a:endParaRPr sz="2000">
              <a:solidFill>
                <a:srgbClr val="4A4A4C"/>
              </a:solidFill>
              <a:latin typeface="PT Sans"/>
              <a:ea typeface="PT Sans"/>
              <a:cs typeface="PT Sans"/>
              <a:sym typeface="PT Sans"/>
            </a:endParaRPr>
          </a:p>
          <a:p>
            <a:pPr marL="457200" lvl="0" indent="-355600" algn="l" rtl="0">
              <a:lnSpc>
                <a:spcPct val="100000"/>
              </a:lnSpc>
              <a:spcBef>
                <a:spcPts val="0"/>
              </a:spcBef>
              <a:spcAft>
                <a:spcPts val="0"/>
              </a:spcAft>
              <a:buClr>
                <a:schemeClr val="dk2"/>
              </a:buClr>
              <a:buSzPts val="2000"/>
              <a:buFont typeface="PT Sans"/>
              <a:buChar char="▪"/>
            </a:pPr>
            <a:r>
              <a:rPr lang="de-DE" sz="2000">
                <a:solidFill>
                  <a:srgbClr val="4A4A4C"/>
                </a:solidFill>
                <a:latin typeface="PT Sans"/>
                <a:ea typeface="PT Sans"/>
                <a:cs typeface="PT Sans"/>
                <a:sym typeface="PT Sans"/>
              </a:rPr>
              <a:t>Schema: Kritik des Ist-Zustandes, Vision eines Soll-Zustandes und Planung von Wegen zum Erreichen des Soll-Zustandes.</a:t>
            </a:r>
            <a:endParaRPr sz="2000">
              <a:solidFill>
                <a:srgbClr val="4A4A4C"/>
              </a:solidFill>
              <a:latin typeface="PT Sans"/>
              <a:ea typeface="PT Sans"/>
              <a:cs typeface="PT Sans"/>
              <a:sym typeface="PT Sans"/>
            </a:endParaRPr>
          </a:p>
          <a:p>
            <a:pPr marL="457200" lvl="0" indent="-355600" algn="l" rtl="0">
              <a:lnSpc>
                <a:spcPct val="100000"/>
              </a:lnSpc>
              <a:spcBef>
                <a:spcPts val="0"/>
              </a:spcBef>
              <a:spcAft>
                <a:spcPts val="0"/>
              </a:spcAft>
              <a:buClr>
                <a:schemeClr val="dk2"/>
              </a:buClr>
              <a:buSzPts val="2000"/>
              <a:buFont typeface="PT Sans"/>
              <a:buChar char="▪"/>
            </a:pPr>
            <a:r>
              <a:rPr lang="de-DE" sz="2000">
                <a:solidFill>
                  <a:srgbClr val="4A4A4C"/>
                </a:solidFill>
                <a:latin typeface="PT Sans"/>
                <a:ea typeface="PT Sans"/>
                <a:cs typeface="PT Sans"/>
                <a:sym typeface="PT Sans"/>
              </a:rPr>
              <a:t>Ziel: Entwicklung einer konkreten wünschenswerten Zukunft.</a:t>
            </a:r>
            <a:endParaRPr sz="2000">
              <a:solidFill>
                <a:srgbClr val="4A4A4C"/>
              </a:solidFill>
              <a:latin typeface="PT Sans"/>
              <a:ea typeface="PT Sans"/>
              <a:cs typeface="PT Sans"/>
              <a:sym typeface="PT Sans"/>
            </a:endParaRPr>
          </a:p>
          <a:p>
            <a:pPr marL="0" marR="0" lvl="0" indent="0" algn="l" rtl="0">
              <a:lnSpc>
                <a:spcPct val="100000"/>
              </a:lnSpc>
              <a:spcBef>
                <a:spcPts val="738"/>
              </a:spcBef>
              <a:spcAft>
                <a:spcPts val="738"/>
              </a:spcAft>
              <a:buNone/>
            </a:pPr>
            <a:endParaRPr sz="2000">
              <a:solidFill>
                <a:srgbClr val="4A4A4C"/>
              </a:solidFill>
              <a:latin typeface="PT Sans"/>
              <a:ea typeface="PT Sans"/>
              <a:cs typeface="PT Sans"/>
              <a:sym typeface="PT San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sp>
        <p:nvSpPr>
          <p:cNvPr id="306" name="Google Shape;306;p32"/>
          <p:cNvSpPr/>
          <p:nvPr/>
        </p:nvSpPr>
        <p:spPr>
          <a:xfrm>
            <a:off x="301800" y="249775"/>
            <a:ext cx="11577000" cy="627600"/>
          </a:xfrm>
          <a:prstGeom prst="rect">
            <a:avLst/>
          </a:prstGeom>
          <a:solidFill>
            <a:srgbClr val="FFFCB7"/>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de-DE">
                <a:solidFill>
                  <a:schemeClr val="dk1"/>
                </a:solidFill>
                <a:latin typeface="Droid Sans Mono"/>
                <a:ea typeface="Droid Sans Mono"/>
                <a:cs typeface="Droid Sans Mono"/>
                <a:sym typeface="Droid Sans Mono"/>
              </a:rPr>
              <a:t>Kritische Utopien</a:t>
            </a:r>
            <a:endParaRPr>
              <a:solidFill>
                <a:schemeClr val="dk1"/>
              </a:solidFill>
              <a:latin typeface="Droid Sans Mono"/>
              <a:ea typeface="Droid Sans Mono"/>
              <a:cs typeface="Droid Sans Mono"/>
              <a:sym typeface="Droid Sans Mono"/>
            </a:endParaRPr>
          </a:p>
        </p:txBody>
      </p:sp>
      <p:sp>
        <p:nvSpPr>
          <p:cNvPr id="307" name="Google Shape;307;p32"/>
          <p:cNvSpPr/>
          <p:nvPr/>
        </p:nvSpPr>
        <p:spPr>
          <a:xfrm>
            <a:off x="301800" y="5867525"/>
            <a:ext cx="5796600" cy="627600"/>
          </a:xfrm>
          <a:prstGeom prst="rect">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de-DE">
                <a:solidFill>
                  <a:schemeClr val="dk1"/>
                </a:solidFill>
                <a:latin typeface="Droid Sans Mono"/>
                <a:ea typeface="Droid Sans Mono"/>
                <a:cs typeface="Droid Sans Mono"/>
                <a:sym typeface="Droid Sans Mono"/>
              </a:rPr>
              <a:t>Theorie</a:t>
            </a:r>
            <a:endParaRPr>
              <a:solidFill>
                <a:schemeClr val="dk1"/>
              </a:solidFill>
              <a:latin typeface="Droid Sans Mono"/>
              <a:ea typeface="Droid Sans Mono"/>
              <a:cs typeface="Droid Sans Mono"/>
              <a:sym typeface="Droid Sans Mono"/>
            </a:endParaRPr>
          </a:p>
        </p:txBody>
      </p:sp>
      <p:sp>
        <p:nvSpPr>
          <p:cNvPr id="308" name="Google Shape;308;p32"/>
          <p:cNvSpPr/>
          <p:nvPr/>
        </p:nvSpPr>
        <p:spPr>
          <a:xfrm>
            <a:off x="6098400" y="5867525"/>
            <a:ext cx="5780400" cy="627600"/>
          </a:xfrm>
          <a:prstGeom prst="rect">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de-DE">
                <a:solidFill>
                  <a:srgbClr val="3A3838"/>
                </a:solidFill>
                <a:latin typeface="Droid Sans Mono"/>
                <a:ea typeface="Droid Sans Mono"/>
                <a:cs typeface="Droid Sans Mono"/>
                <a:sym typeface="Droid Sans Mono"/>
              </a:rPr>
              <a:t>MAKING SENSE OF THE FUTURE</a:t>
            </a:r>
            <a:endParaRPr>
              <a:solidFill>
                <a:schemeClr val="dk1"/>
              </a:solidFill>
              <a:latin typeface="Droid Sans Mono"/>
              <a:ea typeface="Droid Sans Mono"/>
              <a:cs typeface="Droid Sans Mono"/>
              <a:sym typeface="Droid Sans Mono"/>
            </a:endParaRPr>
          </a:p>
        </p:txBody>
      </p:sp>
      <p:sp>
        <p:nvSpPr>
          <p:cNvPr id="309" name="Google Shape;309;p32"/>
          <p:cNvSpPr txBox="1">
            <a:spLocks noGrp="1"/>
          </p:cNvSpPr>
          <p:nvPr>
            <p:ph type="sldNum" idx="12"/>
          </p:nvPr>
        </p:nvSpPr>
        <p:spPr>
          <a:xfrm>
            <a:off x="301800" y="6495150"/>
            <a:ext cx="2743200" cy="3651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de-DE"/>
              <a:t>22</a:t>
            </a:fld>
            <a:endParaRPr/>
          </a:p>
        </p:txBody>
      </p:sp>
      <p:sp>
        <p:nvSpPr>
          <p:cNvPr id="310" name="Google Shape;310;p32"/>
          <p:cNvSpPr txBox="1">
            <a:spLocks noGrp="1"/>
          </p:cNvSpPr>
          <p:nvPr>
            <p:ph type="title" idx="4294967295"/>
          </p:nvPr>
        </p:nvSpPr>
        <p:spPr>
          <a:xfrm>
            <a:off x="898750" y="1312387"/>
            <a:ext cx="10440000" cy="507900"/>
          </a:xfrm>
          <a:prstGeom prst="rect">
            <a:avLst/>
          </a:prstGeom>
        </p:spPr>
        <p:txBody>
          <a:bodyPr spcFirstLastPara="1" wrap="square" lIns="91425" tIns="45700" rIns="91425" bIns="45700" anchor="ctr" anchorCtr="0">
            <a:spAutoFit/>
          </a:bodyPr>
          <a:lstStyle/>
          <a:p>
            <a:pPr marL="0" marR="0" lvl="0" indent="0" algn="l" rtl="0">
              <a:lnSpc>
                <a:spcPct val="90000"/>
              </a:lnSpc>
              <a:spcBef>
                <a:spcPts val="0"/>
              </a:spcBef>
              <a:spcAft>
                <a:spcPts val="0"/>
              </a:spcAft>
              <a:buNone/>
            </a:pPr>
            <a:r>
              <a:rPr lang="de-DE" sz="3000" b="1">
                <a:solidFill>
                  <a:srgbClr val="4A4A4C"/>
                </a:solidFill>
                <a:latin typeface="Droid Sans Mono"/>
                <a:ea typeface="Droid Sans Mono"/>
                <a:cs typeface="Droid Sans Mono"/>
                <a:sym typeface="Droid Sans Mono"/>
              </a:rPr>
              <a:t>Die drei Phasen der Zukunftswerkstatt</a:t>
            </a:r>
            <a:endParaRPr sz="3000" b="1">
              <a:solidFill>
                <a:srgbClr val="4A4A4C"/>
              </a:solidFill>
              <a:latin typeface="Droid Sans Mono"/>
              <a:ea typeface="Droid Sans Mono"/>
              <a:cs typeface="Droid Sans Mono"/>
              <a:sym typeface="Droid Sans Mono"/>
            </a:endParaRPr>
          </a:p>
        </p:txBody>
      </p:sp>
      <p:sp>
        <p:nvSpPr>
          <p:cNvPr id="311" name="Google Shape;311;p32"/>
          <p:cNvSpPr txBox="1">
            <a:spLocks noGrp="1"/>
          </p:cNvSpPr>
          <p:nvPr>
            <p:ph type="body" idx="4294967295"/>
          </p:nvPr>
        </p:nvSpPr>
        <p:spPr>
          <a:xfrm>
            <a:off x="898750" y="2301475"/>
            <a:ext cx="10379400" cy="3384600"/>
          </a:xfrm>
          <a:prstGeom prst="rect">
            <a:avLst/>
          </a:prstGeom>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r>
              <a:rPr lang="de-DE" sz="1800" b="1">
                <a:latin typeface="PT Sans"/>
                <a:ea typeface="PT Sans"/>
                <a:cs typeface="PT Sans"/>
                <a:sym typeface="PT Sans"/>
              </a:rPr>
              <a:t>I Kritikphase</a:t>
            </a:r>
            <a:r>
              <a:rPr lang="de-DE" sz="1800">
                <a:latin typeface="PT Sans"/>
                <a:ea typeface="PT Sans"/>
                <a:cs typeface="PT Sans"/>
                <a:sym typeface="PT Sans"/>
              </a:rPr>
              <a:t> | Dient der Bestandsaufnahme</a:t>
            </a:r>
            <a:endParaRPr sz="1800">
              <a:latin typeface="PT Sans"/>
              <a:ea typeface="PT Sans"/>
              <a:cs typeface="PT Sans"/>
              <a:sym typeface="PT Sans"/>
            </a:endParaRPr>
          </a:p>
          <a:p>
            <a:pPr marL="0" lvl="0" indent="0" algn="l" rtl="0">
              <a:lnSpc>
                <a:spcPct val="100000"/>
              </a:lnSpc>
              <a:spcBef>
                <a:spcPts val="600"/>
              </a:spcBef>
              <a:spcAft>
                <a:spcPts val="0"/>
              </a:spcAft>
              <a:buNone/>
            </a:pPr>
            <a:r>
              <a:rPr lang="de-DE" sz="1800">
                <a:latin typeface="PT Sans"/>
                <a:ea typeface="PT Sans"/>
                <a:cs typeface="PT Sans"/>
                <a:sym typeface="PT Sans"/>
              </a:rPr>
              <a:t>Ziel: Herausforderungen erkennen und verstehen, den Status quo benennen, eigene, subjektive Anliegen als Ausgangspunkt wählen</a:t>
            </a:r>
            <a:endParaRPr sz="1800">
              <a:latin typeface="PT Sans"/>
              <a:ea typeface="PT Sans"/>
              <a:cs typeface="PT Sans"/>
              <a:sym typeface="PT Sans"/>
            </a:endParaRPr>
          </a:p>
          <a:p>
            <a:pPr marL="0" marR="0" lvl="0" indent="0" algn="l" rtl="0">
              <a:lnSpc>
                <a:spcPct val="100000"/>
              </a:lnSpc>
              <a:spcBef>
                <a:spcPts val="1800"/>
              </a:spcBef>
              <a:spcAft>
                <a:spcPts val="0"/>
              </a:spcAft>
              <a:buNone/>
            </a:pPr>
            <a:r>
              <a:rPr lang="de-DE" sz="1800" b="1">
                <a:latin typeface="PT Sans"/>
                <a:ea typeface="PT Sans"/>
                <a:cs typeface="PT Sans"/>
                <a:sym typeface="PT Sans"/>
              </a:rPr>
              <a:t>II Imaginations- &amp; Utopiephase</a:t>
            </a:r>
            <a:r>
              <a:rPr lang="de-DE" sz="1800">
                <a:latin typeface="PT Sans"/>
                <a:ea typeface="PT Sans"/>
                <a:cs typeface="PT Sans"/>
                <a:sym typeface="PT Sans"/>
              </a:rPr>
              <a:t> | Entwickelt eine Vorstellung, wie es ohne die Probleme wäre</a:t>
            </a:r>
            <a:endParaRPr sz="1800">
              <a:latin typeface="PT Sans"/>
              <a:ea typeface="PT Sans"/>
              <a:cs typeface="PT Sans"/>
              <a:sym typeface="PT Sans"/>
            </a:endParaRPr>
          </a:p>
          <a:p>
            <a:pPr marL="0" marR="0" lvl="0" indent="0" algn="l" rtl="0">
              <a:lnSpc>
                <a:spcPct val="100000"/>
              </a:lnSpc>
              <a:spcBef>
                <a:spcPts val="600"/>
              </a:spcBef>
              <a:spcAft>
                <a:spcPts val="0"/>
              </a:spcAft>
              <a:buNone/>
            </a:pPr>
            <a:r>
              <a:rPr lang="de-DE" sz="1800">
                <a:latin typeface="PT Sans"/>
                <a:ea typeface="PT Sans"/>
                <a:cs typeface="PT Sans"/>
                <a:sym typeface="PT Sans"/>
              </a:rPr>
              <a:t>Ziel: Innovation ermöglichen, Ideen entwickeln, bewusst mit der aktuellen Realität brechen</a:t>
            </a:r>
            <a:endParaRPr sz="1800">
              <a:latin typeface="PT Sans"/>
              <a:ea typeface="PT Sans"/>
              <a:cs typeface="PT Sans"/>
              <a:sym typeface="PT Sans"/>
            </a:endParaRPr>
          </a:p>
          <a:p>
            <a:pPr marL="0" lvl="0" indent="0" algn="l" rtl="0">
              <a:lnSpc>
                <a:spcPct val="100000"/>
              </a:lnSpc>
              <a:spcBef>
                <a:spcPts val="1800"/>
              </a:spcBef>
              <a:spcAft>
                <a:spcPts val="0"/>
              </a:spcAft>
              <a:buNone/>
            </a:pPr>
            <a:r>
              <a:rPr lang="de-DE" sz="1800" b="1">
                <a:latin typeface="PT Sans"/>
                <a:ea typeface="PT Sans"/>
                <a:cs typeface="PT Sans"/>
                <a:sym typeface="PT Sans"/>
              </a:rPr>
              <a:t>III Umsetzungs- &amp; Strategiephase</a:t>
            </a:r>
            <a:r>
              <a:rPr lang="de-DE" sz="1800">
                <a:latin typeface="PT Sans"/>
                <a:ea typeface="PT Sans"/>
                <a:cs typeface="PT Sans"/>
                <a:sym typeface="PT Sans"/>
              </a:rPr>
              <a:t> | Dient dazu, Wege zur Umsetzung der Ziele aus Phase II zu finden</a:t>
            </a:r>
            <a:endParaRPr sz="1800">
              <a:latin typeface="PT Sans"/>
              <a:ea typeface="PT Sans"/>
              <a:cs typeface="PT Sans"/>
              <a:sym typeface="PT Sans"/>
            </a:endParaRPr>
          </a:p>
          <a:p>
            <a:pPr marL="0" lvl="0" indent="0" algn="l" rtl="0">
              <a:lnSpc>
                <a:spcPct val="100000"/>
              </a:lnSpc>
              <a:spcBef>
                <a:spcPts val="600"/>
              </a:spcBef>
              <a:spcAft>
                <a:spcPts val="600"/>
              </a:spcAft>
              <a:buNone/>
            </a:pPr>
            <a:r>
              <a:rPr lang="de-DE" sz="1800">
                <a:latin typeface="PT Sans"/>
                <a:ea typeface="PT Sans"/>
                <a:cs typeface="PT Sans"/>
                <a:sym typeface="PT Sans"/>
              </a:rPr>
              <a:t>Ziel: Entscheiden und Planen</a:t>
            </a:r>
            <a:endParaRPr sz="1800">
              <a:latin typeface="PT Sans"/>
              <a:ea typeface="PT Sans"/>
              <a:cs typeface="PT Sans"/>
              <a:sym typeface="PT San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sp>
        <p:nvSpPr>
          <p:cNvPr id="317" name="Google Shape;317;p33"/>
          <p:cNvSpPr/>
          <p:nvPr/>
        </p:nvSpPr>
        <p:spPr>
          <a:xfrm>
            <a:off x="301800" y="249775"/>
            <a:ext cx="11577000" cy="627600"/>
          </a:xfrm>
          <a:prstGeom prst="rect">
            <a:avLst/>
          </a:prstGeom>
          <a:solidFill>
            <a:srgbClr val="FFFCB7"/>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de-DE">
                <a:solidFill>
                  <a:schemeClr val="dk1"/>
                </a:solidFill>
                <a:latin typeface="Droid Sans Mono"/>
                <a:ea typeface="Droid Sans Mono"/>
                <a:cs typeface="Droid Sans Mono"/>
                <a:sym typeface="Droid Sans Mono"/>
              </a:rPr>
              <a:t>Kritische Utopien</a:t>
            </a:r>
            <a:endParaRPr>
              <a:solidFill>
                <a:schemeClr val="dk1"/>
              </a:solidFill>
              <a:latin typeface="Droid Sans Mono"/>
              <a:ea typeface="Droid Sans Mono"/>
              <a:cs typeface="Droid Sans Mono"/>
              <a:sym typeface="Droid Sans Mono"/>
            </a:endParaRPr>
          </a:p>
        </p:txBody>
      </p:sp>
      <p:sp>
        <p:nvSpPr>
          <p:cNvPr id="318" name="Google Shape;318;p33"/>
          <p:cNvSpPr/>
          <p:nvPr/>
        </p:nvSpPr>
        <p:spPr>
          <a:xfrm>
            <a:off x="301800" y="5867525"/>
            <a:ext cx="5796600" cy="627600"/>
          </a:xfrm>
          <a:prstGeom prst="rect">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de-DE">
                <a:solidFill>
                  <a:schemeClr val="dk1"/>
                </a:solidFill>
                <a:latin typeface="Droid Sans Mono"/>
                <a:ea typeface="Droid Sans Mono"/>
                <a:cs typeface="Droid Sans Mono"/>
                <a:sym typeface="Droid Sans Mono"/>
              </a:rPr>
              <a:t>Theorie</a:t>
            </a:r>
            <a:endParaRPr>
              <a:solidFill>
                <a:schemeClr val="dk1"/>
              </a:solidFill>
              <a:latin typeface="Droid Sans Mono"/>
              <a:ea typeface="Droid Sans Mono"/>
              <a:cs typeface="Droid Sans Mono"/>
              <a:sym typeface="Droid Sans Mono"/>
            </a:endParaRPr>
          </a:p>
        </p:txBody>
      </p:sp>
      <p:sp>
        <p:nvSpPr>
          <p:cNvPr id="319" name="Google Shape;319;p33"/>
          <p:cNvSpPr/>
          <p:nvPr/>
        </p:nvSpPr>
        <p:spPr>
          <a:xfrm>
            <a:off x="6098400" y="5867525"/>
            <a:ext cx="5780400" cy="627600"/>
          </a:xfrm>
          <a:prstGeom prst="rect">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de-DE">
                <a:solidFill>
                  <a:srgbClr val="3A3838"/>
                </a:solidFill>
                <a:latin typeface="Droid Sans Mono"/>
                <a:ea typeface="Droid Sans Mono"/>
                <a:cs typeface="Droid Sans Mono"/>
                <a:sym typeface="Droid Sans Mono"/>
              </a:rPr>
              <a:t>MAKING SENSE OF THE FUTURE</a:t>
            </a:r>
            <a:endParaRPr>
              <a:solidFill>
                <a:schemeClr val="dk1"/>
              </a:solidFill>
              <a:latin typeface="Droid Sans Mono"/>
              <a:ea typeface="Droid Sans Mono"/>
              <a:cs typeface="Droid Sans Mono"/>
              <a:sym typeface="Droid Sans Mono"/>
            </a:endParaRPr>
          </a:p>
        </p:txBody>
      </p:sp>
      <p:sp>
        <p:nvSpPr>
          <p:cNvPr id="320" name="Google Shape;320;p33"/>
          <p:cNvSpPr txBox="1">
            <a:spLocks noGrp="1"/>
          </p:cNvSpPr>
          <p:nvPr>
            <p:ph type="sldNum" idx="12"/>
          </p:nvPr>
        </p:nvSpPr>
        <p:spPr>
          <a:xfrm>
            <a:off x="301800" y="6495150"/>
            <a:ext cx="2743200" cy="3651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de-DE"/>
              <a:t>23</a:t>
            </a:fld>
            <a:endParaRPr/>
          </a:p>
        </p:txBody>
      </p:sp>
      <p:sp>
        <p:nvSpPr>
          <p:cNvPr id="321" name="Google Shape;321;p33"/>
          <p:cNvSpPr txBox="1">
            <a:spLocks noGrp="1"/>
          </p:cNvSpPr>
          <p:nvPr>
            <p:ph type="title" idx="4294967295"/>
          </p:nvPr>
        </p:nvSpPr>
        <p:spPr>
          <a:xfrm>
            <a:off x="898750" y="1312375"/>
            <a:ext cx="9704400" cy="507900"/>
          </a:xfrm>
          <a:prstGeom prst="rect">
            <a:avLst/>
          </a:prstGeom>
        </p:spPr>
        <p:txBody>
          <a:bodyPr spcFirstLastPara="1" wrap="square" lIns="91425" tIns="45700" rIns="91425" bIns="45700" anchor="ctr" anchorCtr="0">
            <a:spAutoFit/>
          </a:bodyPr>
          <a:lstStyle/>
          <a:p>
            <a:pPr marL="0" lvl="0" indent="0" algn="l" rtl="0">
              <a:spcBef>
                <a:spcPts val="0"/>
              </a:spcBef>
              <a:spcAft>
                <a:spcPts val="0"/>
              </a:spcAft>
              <a:buNone/>
            </a:pPr>
            <a:r>
              <a:rPr lang="de-DE" sz="3000" b="1">
                <a:solidFill>
                  <a:srgbClr val="4A4A4C"/>
                </a:solidFill>
                <a:latin typeface="Droid Sans Mono"/>
                <a:ea typeface="Droid Sans Mono"/>
                <a:cs typeface="Droid Sans Mono"/>
                <a:sym typeface="Droid Sans Mono"/>
              </a:rPr>
              <a:t>Thema im Fokus: Macht und Daten im Netz</a:t>
            </a:r>
            <a:endParaRPr sz="3000">
              <a:latin typeface="Droid Sans Mono"/>
              <a:ea typeface="Droid Sans Mono"/>
              <a:cs typeface="Droid Sans Mono"/>
              <a:sym typeface="Droid Sans Mono"/>
            </a:endParaRPr>
          </a:p>
        </p:txBody>
      </p:sp>
      <p:sp>
        <p:nvSpPr>
          <p:cNvPr id="322" name="Google Shape;322;p33"/>
          <p:cNvSpPr txBox="1"/>
          <p:nvPr/>
        </p:nvSpPr>
        <p:spPr>
          <a:xfrm>
            <a:off x="898750" y="2301475"/>
            <a:ext cx="9898200" cy="2339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DE" sz="2000">
                <a:solidFill>
                  <a:srgbClr val="4A4A4C"/>
                </a:solidFill>
                <a:latin typeface="PT Sans"/>
                <a:ea typeface="PT Sans"/>
                <a:cs typeface="PT Sans"/>
                <a:sym typeface="PT Sans"/>
              </a:rPr>
              <a:t>Um mit der Zukunftswerkstatt an einem konkreten Projekt zu arbeiten, erfolgt nun eine Einführung in die Thematik von Macht und Daten im Netz.</a:t>
            </a:r>
            <a:endParaRPr sz="2000">
              <a:solidFill>
                <a:srgbClr val="4A4A4C"/>
              </a:solidFill>
              <a:latin typeface="PT Sans"/>
              <a:ea typeface="PT Sans"/>
              <a:cs typeface="PT Sans"/>
              <a:sym typeface="PT Sans"/>
            </a:endParaRPr>
          </a:p>
          <a:p>
            <a:pPr marL="0" lvl="0" indent="0" algn="l" rtl="0">
              <a:spcBef>
                <a:spcPts val="0"/>
              </a:spcBef>
              <a:spcAft>
                <a:spcPts val="0"/>
              </a:spcAft>
              <a:buNone/>
            </a:pPr>
            <a:endParaRPr sz="2000">
              <a:solidFill>
                <a:srgbClr val="4A4A4C"/>
              </a:solidFill>
              <a:latin typeface="PT Sans"/>
              <a:ea typeface="PT Sans"/>
              <a:cs typeface="PT Sans"/>
              <a:sym typeface="PT Sans"/>
            </a:endParaRPr>
          </a:p>
          <a:p>
            <a:pPr marL="0" lvl="0" indent="0" algn="l" rtl="0">
              <a:spcBef>
                <a:spcPts val="0"/>
              </a:spcBef>
              <a:spcAft>
                <a:spcPts val="0"/>
              </a:spcAft>
              <a:buNone/>
            </a:pPr>
            <a:endParaRPr sz="2000">
              <a:solidFill>
                <a:srgbClr val="4A4A4C"/>
              </a:solidFill>
              <a:latin typeface="PT Sans"/>
              <a:ea typeface="PT Sans"/>
              <a:cs typeface="PT Sans"/>
              <a:sym typeface="PT Sans"/>
            </a:endParaRPr>
          </a:p>
          <a:p>
            <a:pPr marL="0" lvl="0" indent="0" algn="l" rtl="0">
              <a:spcBef>
                <a:spcPts val="0"/>
              </a:spcBef>
              <a:spcAft>
                <a:spcPts val="0"/>
              </a:spcAft>
              <a:buNone/>
            </a:pPr>
            <a:r>
              <a:rPr lang="de-DE" sz="2000">
                <a:solidFill>
                  <a:srgbClr val="4A4A4C"/>
                </a:solidFill>
                <a:latin typeface="PT Sans"/>
                <a:ea typeface="PT Sans"/>
                <a:cs typeface="PT Sans"/>
                <a:sym typeface="PT Sans"/>
              </a:rPr>
              <a:t>Dazu wird zuerst Shoshana Zuboffs Kritik am Überwachungskapitalismus angeschaut und anschließend anhand von TikTok ein konkretes Beispiel der Ausnutzung von Macht und Daten im Netz aufgezeigt.</a:t>
            </a:r>
            <a:endParaRPr sz="2000">
              <a:solidFill>
                <a:schemeClr val="dk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p34"/>
          <p:cNvSpPr/>
          <p:nvPr/>
        </p:nvSpPr>
        <p:spPr>
          <a:xfrm>
            <a:off x="301800" y="249775"/>
            <a:ext cx="11577000" cy="6276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de-DE">
                <a:solidFill>
                  <a:schemeClr val="dk1"/>
                </a:solidFill>
                <a:latin typeface="Droid Sans Mono"/>
                <a:ea typeface="Droid Sans Mono"/>
                <a:cs typeface="Droid Sans Mono"/>
                <a:sym typeface="Droid Sans Mono"/>
              </a:rPr>
              <a:t>MAKING SENSE OF THE FUTURE</a:t>
            </a:r>
            <a:endParaRPr>
              <a:solidFill>
                <a:schemeClr val="dk1"/>
              </a:solidFill>
              <a:latin typeface="Droid Sans Mono"/>
              <a:ea typeface="Droid Sans Mono"/>
              <a:cs typeface="Droid Sans Mono"/>
              <a:sym typeface="Droid Sans Mono"/>
            </a:endParaRPr>
          </a:p>
        </p:txBody>
      </p:sp>
      <p:sp>
        <p:nvSpPr>
          <p:cNvPr id="329" name="Google Shape;329;p34"/>
          <p:cNvSpPr/>
          <p:nvPr/>
        </p:nvSpPr>
        <p:spPr>
          <a:xfrm>
            <a:off x="6098400" y="5867525"/>
            <a:ext cx="5780400" cy="627600"/>
          </a:xfrm>
          <a:prstGeom prst="rect">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de-DE">
                <a:solidFill>
                  <a:srgbClr val="3A3838"/>
                </a:solidFill>
                <a:latin typeface="Droid Sans Mono"/>
                <a:ea typeface="Droid Sans Mono"/>
                <a:cs typeface="Droid Sans Mono"/>
                <a:sym typeface="Droid Sans Mono"/>
              </a:rPr>
              <a:t>Creative Commons Attribution 4.0 Licence</a:t>
            </a:r>
            <a:endParaRPr>
              <a:solidFill>
                <a:schemeClr val="dk1"/>
              </a:solidFill>
              <a:latin typeface="Droid Sans Mono"/>
              <a:ea typeface="Droid Sans Mono"/>
              <a:cs typeface="Droid Sans Mono"/>
              <a:sym typeface="Droid Sans Mono"/>
            </a:endParaRPr>
          </a:p>
        </p:txBody>
      </p:sp>
      <p:sp>
        <p:nvSpPr>
          <p:cNvPr id="330" name="Google Shape;330;p34"/>
          <p:cNvSpPr/>
          <p:nvPr/>
        </p:nvSpPr>
        <p:spPr>
          <a:xfrm>
            <a:off x="307500" y="877350"/>
            <a:ext cx="11577000" cy="4990200"/>
          </a:xfrm>
          <a:prstGeom prst="rect">
            <a:avLst/>
          </a:prstGeom>
          <a:solidFill>
            <a:srgbClr val="FFFCB7"/>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15000"/>
              </a:lnSpc>
              <a:spcBef>
                <a:spcPts val="0"/>
              </a:spcBef>
              <a:spcAft>
                <a:spcPts val="0"/>
              </a:spcAft>
              <a:buNone/>
            </a:pPr>
            <a:endParaRPr>
              <a:solidFill>
                <a:schemeClr val="dk1"/>
              </a:solidFill>
              <a:latin typeface="Droid Sans Mono"/>
              <a:ea typeface="Droid Sans Mono"/>
              <a:cs typeface="Droid Sans Mono"/>
              <a:sym typeface="Droid Sans Mono"/>
            </a:endParaRPr>
          </a:p>
        </p:txBody>
      </p:sp>
      <p:sp>
        <p:nvSpPr>
          <p:cNvPr id="331" name="Google Shape;331;p34"/>
          <p:cNvSpPr/>
          <p:nvPr/>
        </p:nvSpPr>
        <p:spPr>
          <a:xfrm>
            <a:off x="301800" y="5867525"/>
            <a:ext cx="5796600" cy="627600"/>
          </a:xfrm>
          <a:prstGeom prst="rect">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de-DE">
                <a:solidFill>
                  <a:schemeClr val="dk1"/>
                </a:solidFill>
                <a:latin typeface="Droid Sans Mono"/>
                <a:ea typeface="Droid Sans Mono"/>
                <a:cs typeface="Droid Sans Mono"/>
                <a:sym typeface="Droid Sans Mono"/>
              </a:rPr>
              <a:t>Intro zum Thema im Fokus</a:t>
            </a:r>
            <a:endParaRPr>
              <a:solidFill>
                <a:schemeClr val="dk1"/>
              </a:solidFill>
              <a:latin typeface="Droid Sans Mono"/>
              <a:ea typeface="Droid Sans Mono"/>
              <a:cs typeface="Droid Sans Mono"/>
              <a:sym typeface="Droid Sans Mono"/>
            </a:endParaRPr>
          </a:p>
        </p:txBody>
      </p:sp>
      <p:sp>
        <p:nvSpPr>
          <p:cNvPr id="332" name="Google Shape;332;p34"/>
          <p:cNvSpPr/>
          <p:nvPr/>
        </p:nvSpPr>
        <p:spPr>
          <a:xfrm>
            <a:off x="898750" y="1312375"/>
            <a:ext cx="10379400" cy="39708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None/>
            </a:pPr>
            <a:r>
              <a:rPr lang="de-DE" sz="2400">
                <a:solidFill>
                  <a:srgbClr val="3A3838"/>
                </a:solidFill>
                <a:latin typeface="PT Sans"/>
                <a:ea typeface="PT Sans"/>
                <a:cs typeface="PT Sans"/>
                <a:sym typeface="PT Sans"/>
              </a:rPr>
              <a:t>“Surveillance capitalism begins with the secret theft of private human experience - now declared as free raw material for translation into behavioral data.”</a:t>
            </a:r>
            <a:endParaRPr sz="2400">
              <a:solidFill>
                <a:srgbClr val="3A3838"/>
              </a:solidFill>
              <a:latin typeface="PT Sans"/>
              <a:ea typeface="PT Sans"/>
              <a:cs typeface="PT Sans"/>
              <a:sym typeface="PT Sans"/>
            </a:endParaRPr>
          </a:p>
          <a:p>
            <a:pPr marL="0" lvl="0" indent="0" algn="l" rtl="0">
              <a:lnSpc>
                <a:spcPct val="100000"/>
              </a:lnSpc>
              <a:spcBef>
                <a:spcPts val="0"/>
              </a:spcBef>
              <a:spcAft>
                <a:spcPts val="738"/>
              </a:spcAft>
              <a:buClr>
                <a:schemeClr val="dk1"/>
              </a:buClr>
              <a:buSzPts val="1100"/>
              <a:buFont typeface="Arial"/>
              <a:buNone/>
            </a:pPr>
            <a:endParaRPr sz="2400">
              <a:solidFill>
                <a:schemeClr val="dk1"/>
              </a:solidFill>
              <a:latin typeface="PT Sans"/>
              <a:ea typeface="PT Sans"/>
              <a:cs typeface="PT Sans"/>
              <a:sym typeface="PT Sans"/>
            </a:endParaRPr>
          </a:p>
        </p:txBody>
      </p:sp>
      <p:sp>
        <p:nvSpPr>
          <p:cNvPr id="333" name="Google Shape;333;p34"/>
          <p:cNvSpPr txBox="1"/>
          <p:nvPr/>
        </p:nvSpPr>
        <p:spPr>
          <a:xfrm>
            <a:off x="715450" y="4187600"/>
            <a:ext cx="10562700" cy="6156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738"/>
              </a:spcAft>
              <a:buClr>
                <a:schemeClr val="dk1"/>
              </a:buClr>
              <a:buSzPts val="1100"/>
              <a:buFont typeface="Arial"/>
              <a:buNone/>
            </a:pPr>
            <a:r>
              <a:rPr lang="de-DE" sz="1800" b="1">
                <a:solidFill>
                  <a:srgbClr val="3A3838"/>
                </a:solidFill>
                <a:latin typeface="PT Sans"/>
                <a:ea typeface="PT Sans"/>
                <a:cs typeface="PT Sans"/>
                <a:sym typeface="PT Sans"/>
              </a:rPr>
              <a:t>— Shoshana Zuboff (2019), Making sense of the digital society</a:t>
            </a:r>
            <a:endParaRPr sz="1800">
              <a:latin typeface="PT Sans"/>
              <a:ea typeface="PT Sans"/>
              <a:cs typeface="PT Sans"/>
              <a:sym typeface="PT Sans"/>
            </a:endParaRPr>
          </a:p>
        </p:txBody>
      </p:sp>
      <p:sp>
        <p:nvSpPr>
          <p:cNvPr id="334" name="Google Shape;334;p34"/>
          <p:cNvSpPr txBox="1">
            <a:spLocks noGrp="1"/>
          </p:cNvSpPr>
          <p:nvPr>
            <p:ph type="sldNum" idx="12"/>
          </p:nvPr>
        </p:nvSpPr>
        <p:spPr>
          <a:xfrm>
            <a:off x="301800" y="6495150"/>
            <a:ext cx="2743200" cy="3651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Clr>
                <a:srgbClr val="000000"/>
              </a:buClr>
              <a:buFont typeface="Arial"/>
              <a:buNone/>
            </a:pPr>
            <a:fld id="{00000000-1234-1234-1234-123412341234}" type="slidenum">
              <a:rPr lang="de-DE"/>
              <a:t>24</a:t>
            </a:fld>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35"/>
          <p:cNvSpPr/>
          <p:nvPr/>
        </p:nvSpPr>
        <p:spPr>
          <a:xfrm>
            <a:off x="301800" y="249775"/>
            <a:ext cx="11577000" cy="627600"/>
          </a:xfrm>
          <a:prstGeom prst="rect">
            <a:avLst/>
          </a:prstGeom>
          <a:solidFill>
            <a:srgbClr val="FFFCB7"/>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de-DE">
                <a:solidFill>
                  <a:schemeClr val="dk1"/>
                </a:solidFill>
                <a:latin typeface="Droid Sans Mono"/>
                <a:ea typeface="Droid Sans Mono"/>
                <a:cs typeface="Droid Sans Mono"/>
                <a:sym typeface="Droid Sans Mono"/>
              </a:rPr>
              <a:t>Kritische Utopien</a:t>
            </a:r>
            <a:endParaRPr>
              <a:solidFill>
                <a:schemeClr val="dk1"/>
              </a:solidFill>
              <a:latin typeface="Droid Sans Mono"/>
              <a:ea typeface="Droid Sans Mono"/>
              <a:cs typeface="Droid Sans Mono"/>
              <a:sym typeface="Droid Sans Mono"/>
            </a:endParaRPr>
          </a:p>
        </p:txBody>
      </p:sp>
      <p:sp>
        <p:nvSpPr>
          <p:cNvPr id="341" name="Google Shape;341;p35"/>
          <p:cNvSpPr txBox="1">
            <a:spLocks noGrp="1"/>
          </p:cNvSpPr>
          <p:nvPr>
            <p:ph type="sldNum" idx="12"/>
          </p:nvPr>
        </p:nvSpPr>
        <p:spPr>
          <a:xfrm>
            <a:off x="301800" y="6495150"/>
            <a:ext cx="2743200" cy="3651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de-DE"/>
              <a:t>25</a:t>
            </a:fld>
            <a:endParaRPr/>
          </a:p>
        </p:txBody>
      </p:sp>
      <p:sp>
        <p:nvSpPr>
          <p:cNvPr id="342" name="Google Shape;342;p35"/>
          <p:cNvSpPr txBox="1">
            <a:spLocks noGrp="1"/>
          </p:cNvSpPr>
          <p:nvPr>
            <p:ph type="body" idx="4294967295"/>
          </p:nvPr>
        </p:nvSpPr>
        <p:spPr>
          <a:xfrm>
            <a:off x="898750" y="1312375"/>
            <a:ext cx="10698000" cy="3981900"/>
          </a:xfrm>
          <a:prstGeom prst="rect">
            <a:avLst/>
          </a:prstGeom>
        </p:spPr>
        <p:txBody>
          <a:bodyPr spcFirstLastPara="1" wrap="square" lIns="91425" tIns="45700" rIns="91425" bIns="45700" anchor="t" anchorCtr="0">
            <a:noAutofit/>
          </a:bodyPr>
          <a:lstStyle/>
          <a:p>
            <a:pPr marL="0" lvl="0" indent="0" algn="l" rtl="0">
              <a:lnSpc>
                <a:spcPct val="100000"/>
              </a:lnSpc>
              <a:spcBef>
                <a:spcPts val="1000"/>
              </a:spcBef>
              <a:spcAft>
                <a:spcPts val="0"/>
              </a:spcAft>
              <a:buNone/>
            </a:pPr>
            <a:r>
              <a:rPr lang="de-DE" sz="2000" b="1">
                <a:solidFill>
                  <a:srgbClr val="3A3838"/>
                </a:solidFill>
                <a:latin typeface="PT Sans"/>
                <a:ea typeface="PT Sans"/>
                <a:cs typeface="PT Sans"/>
                <a:sym typeface="PT Sans"/>
              </a:rPr>
              <a:t>Au</a:t>
            </a:r>
            <a:r>
              <a:rPr lang="de-DE" sz="2000" b="1">
                <a:solidFill>
                  <a:srgbClr val="4A4A4C"/>
                </a:solidFill>
                <a:latin typeface="PT Sans"/>
                <a:ea typeface="PT Sans"/>
                <a:cs typeface="PT Sans"/>
                <a:sym typeface="PT Sans"/>
              </a:rPr>
              <a:t>fgabe:</a:t>
            </a:r>
            <a:r>
              <a:rPr lang="de-DE" sz="2000">
                <a:solidFill>
                  <a:srgbClr val="3A3838"/>
                </a:solidFill>
                <a:latin typeface="PT Sans"/>
                <a:ea typeface="PT Sans"/>
                <a:cs typeface="PT Sans"/>
                <a:sym typeface="PT Sans"/>
              </a:rPr>
              <a:t> </a:t>
            </a:r>
            <a:r>
              <a:rPr lang="de-DE" sz="2000">
                <a:solidFill>
                  <a:srgbClr val="4A4A4C"/>
                </a:solidFill>
                <a:latin typeface="PT Sans"/>
                <a:ea typeface="PT Sans"/>
                <a:cs typeface="PT Sans"/>
                <a:sym typeface="PT Sans"/>
              </a:rPr>
              <a:t>Diskutieren Sie in Gruppen, was Sie unter “Überwachungskapitalismus” verstehen.</a:t>
            </a:r>
            <a:endParaRPr sz="2000">
              <a:solidFill>
                <a:srgbClr val="4A4A4C"/>
              </a:solidFill>
              <a:latin typeface="PT Sans"/>
              <a:ea typeface="PT Sans"/>
              <a:cs typeface="PT Sans"/>
              <a:sym typeface="PT Sans"/>
            </a:endParaRPr>
          </a:p>
          <a:p>
            <a:pPr marL="0" lvl="0" indent="0" algn="l" rtl="0">
              <a:lnSpc>
                <a:spcPct val="100000"/>
              </a:lnSpc>
              <a:spcBef>
                <a:spcPts val="1000"/>
              </a:spcBef>
              <a:spcAft>
                <a:spcPts val="0"/>
              </a:spcAft>
              <a:buNone/>
            </a:pPr>
            <a:endParaRPr sz="2400">
              <a:solidFill>
                <a:srgbClr val="4A4A4C"/>
              </a:solidFill>
              <a:latin typeface="PT Sans"/>
              <a:ea typeface="PT Sans"/>
              <a:cs typeface="PT Sans"/>
              <a:sym typeface="PT Sans"/>
            </a:endParaRPr>
          </a:p>
          <a:p>
            <a:pPr marL="457200" marR="0" lvl="0" indent="-355600" algn="l" rtl="0">
              <a:lnSpc>
                <a:spcPct val="100000"/>
              </a:lnSpc>
              <a:spcBef>
                <a:spcPts val="0"/>
              </a:spcBef>
              <a:spcAft>
                <a:spcPts val="0"/>
              </a:spcAft>
              <a:buClr>
                <a:srgbClr val="4A4A4C"/>
              </a:buClr>
              <a:buSzPts val="2000"/>
              <a:buFont typeface="PT Sans"/>
              <a:buChar char="▪"/>
            </a:pPr>
            <a:r>
              <a:rPr lang="de-DE" sz="2000">
                <a:solidFill>
                  <a:srgbClr val="4A4A4C"/>
                </a:solidFill>
                <a:latin typeface="PT Sans"/>
                <a:ea typeface="PT Sans"/>
                <a:cs typeface="PT Sans"/>
                <a:sym typeface="PT Sans"/>
              </a:rPr>
              <a:t>Wie funktioniert der Überwachungskapitalismus?</a:t>
            </a:r>
            <a:endParaRPr sz="2000">
              <a:solidFill>
                <a:srgbClr val="4A4A4C"/>
              </a:solidFill>
              <a:latin typeface="PT Sans"/>
              <a:ea typeface="PT Sans"/>
              <a:cs typeface="PT Sans"/>
              <a:sym typeface="PT Sans"/>
            </a:endParaRPr>
          </a:p>
          <a:p>
            <a:pPr marL="457200" marR="0" lvl="0" indent="-355600" algn="l" rtl="0">
              <a:lnSpc>
                <a:spcPct val="100000"/>
              </a:lnSpc>
              <a:spcBef>
                <a:spcPts val="0"/>
              </a:spcBef>
              <a:spcAft>
                <a:spcPts val="0"/>
              </a:spcAft>
              <a:buClr>
                <a:srgbClr val="4A4A4C"/>
              </a:buClr>
              <a:buSzPts val="2000"/>
              <a:buFont typeface="PT Sans"/>
              <a:buChar char="▪"/>
            </a:pPr>
            <a:r>
              <a:rPr lang="de-DE" sz="2000">
                <a:solidFill>
                  <a:srgbClr val="4A4A4C"/>
                </a:solidFill>
                <a:latin typeface="PT Sans"/>
                <a:ea typeface="PT Sans"/>
                <a:cs typeface="PT Sans"/>
                <a:sym typeface="PT Sans"/>
              </a:rPr>
              <a:t>Was macht ihn im Vergleich zu den vorhergehenden Formen des Kapitalismus besonders?</a:t>
            </a:r>
            <a:endParaRPr sz="2000">
              <a:solidFill>
                <a:srgbClr val="4A4A4C"/>
              </a:solidFill>
              <a:latin typeface="PT Sans"/>
              <a:ea typeface="PT Sans"/>
              <a:cs typeface="PT Sans"/>
              <a:sym typeface="PT Sans"/>
            </a:endParaRPr>
          </a:p>
          <a:p>
            <a:pPr marL="457200" marR="0" lvl="0" indent="-355600" algn="l" rtl="0">
              <a:lnSpc>
                <a:spcPct val="100000"/>
              </a:lnSpc>
              <a:spcBef>
                <a:spcPts val="0"/>
              </a:spcBef>
              <a:spcAft>
                <a:spcPts val="0"/>
              </a:spcAft>
              <a:buClr>
                <a:srgbClr val="4A4A4C"/>
              </a:buClr>
              <a:buSzPts val="2000"/>
              <a:buFont typeface="PT Sans"/>
              <a:buChar char="▪"/>
            </a:pPr>
            <a:r>
              <a:rPr lang="de-DE" sz="2000">
                <a:solidFill>
                  <a:srgbClr val="4A4A4C"/>
                </a:solidFill>
                <a:latin typeface="PT Sans"/>
                <a:ea typeface="PT Sans"/>
                <a:cs typeface="PT Sans"/>
                <a:sym typeface="PT Sans"/>
              </a:rPr>
              <a:t>Welche Unternehmen spielen eine besondere Rolle und wieso?</a:t>
            </a:r>
            <a:endParaRPr sz="2400">
              <a:solidFill>
                <a:srgbClr val="4A4A4C"/>
              </a:solidFill>
              <a:latin typeface="PT Sans"/>
              <a:ea typeface="PT Sans"/>
              <a:cs typeface="PT Sans"/>
              <a:sym typeface="PT Sans"/>
            </a:endParaRPr>
          </a:p>
          <a:p>
            <a:pPr marL="0" marR="0" lvl="0" indent="0" algn="l" rtl="0">
              <a:lnSpc>
                <a:spcPct val="100000"/>
              </a:lnSpc>
              <a:spcBef>
                <a:spcPts val="738"/>
              </a:spcBef>
              <a:spcAft>
                <a:spcPts val="0"/>
              </a:spcAft>
              <a:buNone/>
            </a:pPr>
            <a:endParaRPr sz="2400">
              <a:solidFill>
                <a:srgbClr val="4A4A4C"/>
              </a:solidFill>
              <a:latin typeface="PT Sans"/>
              <a:ea typeface="PT Sans"/>
              <a:cs typeface="PT Sans"/>
              <a:sym typeface="PT Sans"/>
            </a:endParaRPr>
          </a:p>
          <a:p>
            <a:pPr marL="0" lvl="0" indent="0" algn="l" rtl="0">
              <a:lnSpc>
                <a:spcPct val="100000"/>
              </a:lnSpc>
              <a:spcBef>
                <a:spcPts val="1000"/>
              </a:spcBef>
              <a:spcAft>
                <a:spcPts val="0"/>
              </a:spcAft>
              <a:buNone/>
            </a:pPr>
            <a:endParaRPr sz="2400">
              <a:latin typeface="PT Sans"/>
              <a:ea typeface="PT Sans"/>
              <a:cs typeface="PT Sans"/>
              <a:sym typeface="PT Sans"/>
            </a:endParaRPr>
          </a:p>
        </p:txBody>
      </p:sp>
      <p:sp>
        <p:nvSpPr>
          <p:cNvPr id="343" name="Google Shape;343;p35"/>
          <p:cNvSpPr/>
          <p:nvPr/>
        </p:nvSpPr>
        <p:spPr>
          <a:xfrm>
            <a:off x="301800" y="5519200"/>
            <a:ext cx="978600" cy="975900"/>
          </a:xfrm>
          <a:prstGeom prst="rect">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Droid Sans Mono"/>
              <a:ea typeface="Droid Sans Mono"/>
              <a:cs typeface="Droid Sans Mono"/>
              <a:sym typeface="Droid Sans Mono"/>
            </a:endParaRPr>
          </a:p>
        </p:txBody>
      </p:sp>
      <p:sp>
        <p:nvSpPr>
          <p:cNvPr id="344" name="Google Shape;344;p35"/>
          <p:cNvSpPr/>
          <p:nvPr/>
        </p:nvSpPr>
        <p:spPr>
          <a:xfrm>
            <a:off x="1280400" y="5519200"/>
            <a:ext cx="4818000" cy="975900"/>
          </a:xfrm>
          <a:prstGeom prst="rect">
            <a:avLst/>
          </a:prstGeom>
          <a:solidFill>
            <a:schemeClr val="lt1"/>
          </a:solidFill>
          <a:ln w="19050" cap="flat" cmpd="sng">
            <a:solidFill>
              <a:schemeClr val="dk2"/>
            </a:solidFill>
            <a:prstDash val="solid"/>
            <a:round/>
            <a:headEnd type="none" w="sm" len="sm"/>
            <a:tailEnd type="none" w="sm" len="sm"/>
          </a:ln>
        </p:spPr>
        <p:txBody>
          <a:bodyPr spcFirstLastPara="1" wrap="square" lIns="378000" tIns="91425" rIns="91425" bIns="91425" anchor="ctr" anchorCtr="0">
            <a:noAutofit/>
          </a:bodyPr>
          <a:lstStyle/>
          <a:p>
            <a:pPr marL="0" lvl="0" indent="0" algn="l" rtl="0">
              <a:spcBef>
                <a:spcPts val="0"/>
              </a:spcBef>
              <a:spcAft>
                <a:spcPts val="0"/>
              </a:spcAft>
              <a:buNone/>
            </a:pPr>
            <a:r>
              <a:rPr lang="de-DE" sz="1600">
                <a:solidFill>
                  <a:schemeClr val="dk1"/>
                </a:solidFill>
                <a:latin typeface="Droid Sans Mono"/>
                <a:ea typeface="Droid Sans Mono"/>
                <a:cs typeface="Droid Sans Mono"/>
                <a:sym typeface="Droid Sans Mono"/>
              </a:rPr>
              <a:t>10 Minuten</a:t>
            </a:r>
            <a:endParaRPr sz="1600">
              <a:solidFill>
                <a:schemeClr val="dk1"/>
              </a:solidFill>
              <a:latin typeface="Droid Sans Mono"/>
              <a:ea typeface="Droid Sans Mono"/>
              <a:cs typeface="Droid Sans Mono"/>
              <a:sym typeface="Droid Sans Mono"/>
            </a:endParaRPr>
          </a:p>
        </p:txBody>
      </p:sp>
      <p:sp>
        <p:nvSpPr>
          <p:cNvPr id="345" name="Google Shape;345;p35"/>
          <p:cNvSpPr/>
          <p:nvPr/>
        </p:nvSpPr>
        <p:spPr>
          <a:xfrm>
            <a:off x="6098399" y="5519200"/>
            <a:ext cx="978600" cy="975900"/>
          </a:xfrm>
          <a:prstGeom prst="rect">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Droid Sans Mono"/>
              <a:ea typeface="Droid Sans Mono"/>
              <a:cs typeface="Droid Sans Mono"/>
              <a:sym typeface="Droid Sans Mono"/>
            </a:endParaRPr>
          </a:p>
        </p:txBody>
      </p:sp>
      <p:pic>
        <p:nvPicPr>
          <p:cNvPr id="346" name="Google Shape;346;p35"/>
          <p:cNvPicPr preferRelativeResize="0"/>
          <p:nvPr/>
        </p:nvPicPr>
        <p:blipFill>
          <a:blip r:embed="rId3">
            <a:alphaModFix/>
          </a:blip>
          <a:stretch>
            <a:fillRect/>
          </a:stretch>
        </p:blipFill>
        <p:spPr>
          <a:xfrm>
            <a:off x="517400" y="5733450"/>
            <a:ext cx="547400" cy="547400"/>
          </a:xfrm>
          <a:prstGeom prst="rect">
            <a:avLst/>
          </a:prstGeom>
          <a:noFill/>
          <a:ln>
            <a:noFill/>
          </a:ln>
        </p:spPr>
      </p:pic>
      <p:sp>
        <p:nvSpPr>
          <p:cNvPr id="347" name="Google Shape;347;p35"/>
          <p:cNvSpPr/>
          <p:nvPr/>
        </p:nvSpPr>
        <p:spPr>
          <a:xfrm>
            <a:off x="7077000" y="5519200"/>
            <a:ext cx="4801800" cy="975900"/>
          </a:xfrm>
          <a:prstGeom prst="rect">
            <a:avLst/>
          </a:prstGeom>
          <a:solidFill>
            <a:schemeClr val="lt1"/>
          </a:solidFill>
          <a:ln w="19050" cap="flat" cmpd="sng">
            <a:solidFill>
              <a:schemeClr val="dk2"/>
            </a:solidFill>
            <a:prstDash val="solid"/>
            <a:round/>
            <a:headEnd type="none" w="sm" len="sm"/>
            <a:tailEnd type="none" w="sm" len="sm"/>
          </a:ln>
        </p:spPr>
        <p:txBody>
          <a:bodyPr spcFirstLastPara="1" wrap="square" lIns="378000" tIns="91425" rIns="91425" bIns="91425" anchor="ctr" anchorCtr="0">
            <a:noAutofit/>
          </a:bodyPr>
          <a:lstStyle/>
          <a:p>
            <a:pPr marL="0" lvl="0" indent="0" algn="l" rtl="0">
              <a:spcBef>
                <a:spcPts val="0"/>
              </a:spcBef>
              <a:spcAft>
                <a:spcPts val="0"/>
              </a:spcAft>
              <a:buNone/>
            </a:pPr>
            <a:r>
              <a:rPr lang="de-DE" sz="1600">
                <a:solidFill>
                  <a:schemeClr val="dk1"/>
                </a:solidFill>
                <a:latin typeface="Droid Sans Mono"/>
                <a:ea typeface="Droid Sans Mono"/>
                <a:cs typeface="Droid Sans Mono"/>
                <a:sym typeface="Droid Sans Mono"/>
              </a:rPr>
              <a:t>In Kleingruppen (3-5 Personen)</a:t>
            </a:r>
            <a:endParaRPr sz="1600">
              <a:solidFill>
                <a:schemeClr val="dk1"/>
              </a:solidFill>
              <a:latin typeface="Droid Sans Mono"/>
              <a:ea typeface="Droid Sans Mono"/>
              <a:cs typeface="Droid Sans Mono"/>
              <a:sym typeface="Droid Sans Mono"/>
            </a:endParaRPr>
          </a:p>
        </p:txBody>
      </p:sp>
      <p:pic>
        <p:nvPicPr>
          <p:cNvPr id="348" name="Google Shape;348;p35" descr="Benutzer mit einfarbiger Füllung"/>
          <p:cNvPicPr preferRelativeResize="0"/>
          <p:nvPr/>
        </p:nvPicPr>
        <p:blipFill rotWithShape="1">
          <a:blip r:embed="rId4">
            <a:alphaModFix/>
          </a:blip>
          <a:srcRect/>
          <a:stretch/>
        </p:blipFill>
        <p:spPr>
          <a:xfrm>
            <a:off x="6314000" y="5733462"/>
            <a:ext cx="547400" cy="5474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sp>
        <p:nvSpPr>
          <p:cNvPr id="354" name="Google Shape;354;p36"/>
          <p:cNvSpPr/>
          <p:nvPr/>
        </p:nvSpPr>
        <p:spPr>
          <a:xfrm>
            <a:off x="301800" y="249775"/>
            <a:ext cx="11577000" cy="627600"/>
          </a:xfrm>
          <a:prstGeom prst="rect">
            <a:avLst/>
          </a:prstGeom>
          <a:solidFill>
            <a:srgbClr val="FFFCB7"/>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de-DE">
                <a:solidFill>
                  <a:schemeClr val="dk1"/>
                </a:solidFill>
                <a:latin typeface="Droid Sans Mono"/>
                <a:ea typeface="Droid Sans Mono"/>
                <a:cs typeface="Droid Sans Mono"/>
                <a:sym typeface="Droid Sans Mono"/>
              </a:rPr>
              <a:t>Kritische Utopien</a:t>
            </a:r>
            <a:endParaRPr>
              <a:solidFill>
                <a:schemeClr val="dk1"/>
              </a:solidFill>
              <a:latin typeface="Droid Sans Mono"/>
              <a:ea typeface="Droid Sans Mono"/>
              <a:cs typeface="Droid Sans Mono"/>
              <a:sym typeface="Droid Sans Mono"/>
            </a:endParaRPr>
          </a:p>
        </p:txBody>
      </p:sp>
      <p:sp>
        <p:nvSpPr>
          <p:cNvPr id="355" name="Google Shape;355;p36"/>
          <p:cNvSpPr/>
          <p:nvPr/>
        </p:nvSpPr>
        <p:spPr>
          <a:xfrm>
            <a:off x="301800" y="5867525"/>
            <a:ext cx="5796600" cy="627600"/>
          </a:xfrm>
          <a:prstGeom prst="rect">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de-DE">
                <a:solidFill>
                  <a:schemeClr val="dk1"/>
                </a:solidFill>
                <a:latin typeface="Droid Sans Mono"/>
                <a:ea typeface="Droid Sans Mono"/>
                <a:cs typeface="Droid Sans Mono"/>
                <a:sym typeface="Droid Sans Mono"/>
              </a:rPr>
              <a:t>Thema im Fokus</a:t>
            </a:r>
            <a:endParaRPr>
              <a:solidFill>
                <a:schemeClr val="dk1"/>
              </a:solidFill>
              <a:latin typeface="Droid Sans Mono"/>
              <a:ea typeface="Droid Sans Mono"/>
              <a:cs typeface="Droid Sans Mono"/>
              <a:sym typeface="Droid Sans Mono"/>
            </a:endParaRPr>
          </a:p>
        </p:txBody>
      </p:sp>
      <p:sp>
        <p:nvSpPr>
          <p:cNvPr id="356" name="Google Shape;356;p36"/>
          <p:cNvSpPr/>
          <p:nvPr/>
        </p:nvSpPr>
        <p:spPr>
          <a:xfrm>
            <a:off x="6098400" y="5867525"/>
            <a:ext cx="5780400" cy="627600"/>
          </a:xfrm>
          <a:prstGeom prst="rect">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de-DE">
                <a:solidFill>
                  <a:srgbClr val="3A3838"/>
                </a:solidFill>
                <a:latin typeface="Droid Sans Mono"/>
                <a:ea typeface="Droid Sans Mono"/>
                <a:cs typeface="Droid Sans Mono"/>
                <a:sym typeface="Droid Sans Mono"/>
              </a:rPr>
              <a:t>MAKING SENSE OF THE FUTURE</a:t>
            </a:r>
            <a:endParaRPr>
              <a:solidFill>
                <a:schemeClr val="dk1"/>
              </a:solidFill>
              <a:latin typeface="Droid Sans Mono"/>
              <a:ea typeface="Droid Sans Mono"/>
              <a:cs typeface="Droid Sans Mono"/>
              <a:sym typeface="Droid Sans Mono"/>
            </a:endParaRPr>
          </a:p>
        </p:txBody>
      </p:sp>
      <p:sp>
        <p:nvSpPr>
          <p:cNvPr id="357" name="Google Shape;357;p36"/>
          <p:cNvSpPr txBox="1">
            <a:spLocks noGrp="1"/>
          </p:cNvSpPr>
          <p:nvPr>
            <p:ph type="sldNum" idx="12"/>
          </p:nvPr>
        </p:nvSpPr>
        <p:spPr>
          <a:xfrm>
            <a:off x="301800" y="6495150"/>
            <a:ext cx="2743200" cy="3651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Clr>
                <a:srgbClr val="000000"/>
              </a:buClr>
              <a:buFont typeface="Arial"/>
              <a:buNone/>
            </a:pPr>
            <a:fld id="{00000000-1234-1234-1234-123412341234}" type="slidenum">
              <a:rPr lang="de-DE"/>
              <a:t>26</a:t>
            </a:fld>
            <a:endParaRPr/>
          </a:p>
        </p:txBody>
      </p:sp>
      <p:sp>
        <p:nvSpPr>
          <p:cNvPr id="358" name="Google Shape;358;p36"/>
          <p:cNvSpPr txBox="1">
            <a:spLocks noGrp="1"/>
          </p:cNvSpPr>
          <p:nvPr>
            <p:ph type="body" idx="4294967295"/>
          </p:nvPr>
        </p:nvSpPr>
        <p:spPr>
          <a:xfrm>
            <a:off x="900000" y="2301475"/>
            <a:ext cx="10230000" cy="3391200"/>
          </a:xfrm>
          <a:prstGeom prst="rect">
            <a:avLst/>
          </a:prstGeom>
        </p:spPr>
        <p:txBody>
          <a:bodyPr spcFirstLastPara="1" wrap="square" lIns="91425" tIns="45700" rIns="91425" bIns="45700" anchor="t" anchorCtr="0">
            <a:noAutofit/>
          </a:bodyPr>
          <a:lstStyle/>
          <a:p>
            <a:pPr marL="457200" marR="0" lvl="0" indent="-355600" algn="l" rtl="0">
              <a:lnSpc>
                <a:spcPct val="100000"/>
              </a:lnSpc>
              <a:spcBef>
                <a:spcPts val="1000"/>
              </a:spcBef>
              <a:spcAft>
                <a:spcPts val="0"/>
              </a:spcAft>
              <a:buClr>
                <a:srgbClr val="4A4A4C"/>
              </a:buClr>
              <a:buSzPts val="2000"/>
              <a:buFont typeface="PT Sans"/>
              <a:buChar char="▪"/>
            </a:pPr>
            <a:r>
              <a:rPr lang="de-DE" sz="2000">
                <a:solidFill>
                  <a:srgbClr val="4A4A4C"/>
                </a:solidFill>
                <a:latin typeface="PT Sans"/>
                <a:ea typeface="PT Sans"/>
                <a:cs typeface="PT Sans"/>
                <a:sym typeface="PT Sans"/>
              </a:rPr>
              <a:t>Überwachungskapitalismus bezeichnet die Monetarisierung von Daten, die durch die Überwachung von Bewegungen und Verhaltensweisen online und in der physischen Welt erfasst werden.</a:t>
            </a:r>
            <a:endParaRPr sz="2000">
              <a:solidFill>
                <a:srgbClr val="4A4A4C"/>
              </a:solidFill>
              <a:latin typeface="PT Sans"/>
              <a:ea typeface="PT Sans"/>
              <a:cs typeface="PT Sans"/>
              <a:sym typeface="PT Sans"/>
            </a:endParaRPr>
          </a:p>
          <a:p>
            <a:pPr marL="457200" marR="0" lvl="0" indent="-355600" algn="l" rtl="0">
              <a:lnSpc>
                <a:spcPct val="100000"/>
              </a:lnSpc>
              <a:spcBef>
                <a:spcPts val="0"/>
              </a:spcBef>
              <a:spcAft>
                <a:spcPts val="0"/>
              </a:spcAft>
              <a:buClr>
                <a:srgbClr val="4A4A4C"/>
              </a:buClr>
              <a:buSzPts val="2000"/>
              <a:buFont typeface="PT Sans"/>
              <a:buChar char="▪"/>
            </a:pPr>
            <a:r>
              <a:rPr lang="de-DE" sz="2000">
                <a:solidFill>
                  <a:srgbClr val="4A4A4C"/>
                </a:solidFill>
                <a:latin typeface="PT Sans"/>
                <a:ea typeface="PT Sans"/>
                <a:cs typeface="PT Sans"/>
                <a:sym typeface="PT Sans"/>
              </a:rPr>
              <a:t>Unternehmen sammeln persönliche Daten und wandeln diese in Verhaltensprofile um. Diese Profile werden an andere Unternehmen verkauft, die sie als Prognosen nutzen, um ihre Waren und Dienstleistungen auf potenzielle Kund*innen auszurichten und deren Verhalten zu beeinflussen.</a:t>
            </a:r>
            <a:endParaRPr sz="2000">
              <a:solidFill>
                <a:srgbClr val="4A4A4C"/>
              </a:solidFill>
              <a:latin typeface="PT Sans"/>
              <a:ea typeface="PT Sans"/>
              <a:cs typeface="PT Sans"/>
              <a:sym typeface="PT Sans"/>
            </a:endParaRPr>
          </a:p>
          <a:p>
            <a:pPr marL="457200" marR="0" lvl="0" indent="-355600" algn="l" rtl="0">
              <a:lnSpc>
                <a:spcPct val="100000"/>
              </a:lnSpc>
              <a:spcBef>
                <a:spcPts val="0"/>
              </a:spcBef>
              <a:spcAft>
                <a:spcPts val="0"/>
              </a:spcAft>
              <a:buClr>
                <a:srgbClr val="4A4A4C"/>
              </a:buClr>
              <a:buSzPts val="2000"/>
              <a:buFont typeface="PT Sans"/>
              <a:buChar char="▪"/>
            </a:pPr>
            <a:r>
              <a:rPr lang="de-DE" sz="2000">
                <a:solidFill>
                  <a:srgbClr val="4A4A4C"/>
                </a:solidFill>
                <a:latin typeface="PT Sans"/>
                <a:ea typeface="PT Sans"/>
                <a:cs typeface="PT Sans"/>
                <a:sym typeface="PT Sans"/>
              </a:rPr>
              <a:t>Dazu braucht der Überwachungskapitalismus Daten – und davon möglichst viele aus verschiedenen Lebensbereichen. </a:t>
            </a:r>
            <a:endParaRPr sz="2000">
              <a:solidFill>
                <a:srgbClr val="4A4A4C"/>
              </a:solidFill>
              <a:latin typeface="PT Sans"/>
              <a:ea typeface="PT Sans"/>
              <a:cs typeface="PT Sans"/>
              <a:sym typeface="PT Sans"/>
            </a:endParaRPr>
          </a:p>
        </p:txBody>
      </p:sp>
      <p:sp>
        <p:nvSpPr>
          <p:cNvPr id="359" name="Google Shape;359;p36"/>
          <p:cNvSpPr txBox="1">
            <a:spLocks noGrp="1"/>
          </p:cNvSpPr>
          <p:nvPr>
            <p:ph type="title" idx="4294967295"/>
          </p:nvPr>
        </p:nvSpPr>
        <p:spPr>
          <a:xfrm>
            <a:off x="876000" y="1312387"/>
            <a:ext cx="10440000" cy="7200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de-DE" sz="3000" b="1">
                <a:solidFill>
                  <a:srgbClr val="4A4A4C"/>
                </a:solidFill>
                <a:latin typeface="Droid Sans Mono"/>
                <a:ea typeface="Droid Sans Mono"/>
                <a:cs typeface="Droid Sans Mono"/>
                <a:sym typeface="Droid Sans Mono"/>
              </a:rPr>
              <a:t>Kritik an Macht und Daten im Netz: Überwachungskapitalismus</a:t>
            </a:r>
            <a:endParaRPr sz="3000">
              <a:latin typeface="Droid Sans Mono"/>
              <a:ea typeface="Droid Sans Mono"/>
              <a:cs typeface="Droid Sans Mono"/>
              <a:sym typeface="Droid Sans Mono"/>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64"/>
        <p:cNvGrpSpPr/>
        <p:nvPr/>
      </p:nvGrpSpPr>
      <p:grpSpPr>
        <a:xfrm>
          <a:off x="0" y="0"/>
          <a:ext cx="0" cy="0"/>
          <a:chOff x="0" y="0"/>
          <a:chExt cx="0" cy="0"/>
        </a:xfrm>
      </p:grpSpPr>
      <p:sp>
        <p:nvSpPr>
          <p:cNvPr id="365" name="Google Shape;365;p37"/>
          <p:cNvSpPr/>
          <p:nvPr/>
        </p:nvSpPr>
        <p:spPr>
          <a:xfrm>
            <a:off x="301800" y="249775"/>
            <a:ext cx="11577000" cy="6276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de-DE">
                <a:solidFill>
                  <a:schemeClr val="dk1"/>
                </a:solidFill>
                <a:latin typeface="Droid Sans Mono"/>
                <a:ea typeface="Droid Sans Mono"/>
                <a:cs typeface="Droid Sans Mono"/>
                <a:sym typeface="Droid Sans Mono"/>
              </a:rPr>
              <a:t>MAKING SENSE OF THE FUTURE</a:t>
            </a:r>
            <a:endParaRPr>
              <a:solidFill>
                <a:schemeClr val="dk1"/>
              </a:solidFill>
              <a:latin typeface="Droid Sans Mono"/>
              <a:ea typeface="Droid Sans Mono"/>
              <a:cs typeface="Droid Sans Mono"/>
              <a:sym typeface="Droid Sans Mono"/>
            </a:endParaRPr>
          </a:p>
        </p:txBody>
      </p:sp>
      <p:sp>
        <p:nvSpPr>
          <p:cNvPr id="366" name="Google Shape;366;p37"/>
          <p:cNvSpPr/>
          <p:nvPr/>
        </p:nvSpPr>
        <p:spPr>
          <a:xfrm>
            <a:off x="6098400" y="5867525"/>
            <a:ext cx="5780400" cy="627600"/>
          </a:xfrm>
          <a:prstGeom prst="rect">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de-DE">
                <a:solidFill>
                  <a:srgbClr val="3A3838"/>
                </a:solidFill>
                <a:latin typeface="Droid Sans Mono"/>
                <a:ea typeface="Droid Sans Mono"/>
                <a:cs typeface="Droid Sans Mono"/>
                <a:sym typeface="Droid Sans Mono"/>
              </a:rPr>
              <a:t>Creative Commons Attribution 4.0 Licence</a:t>
            </a:r>
            <a:endParaRPr>
              <a:solidFill>
                <a:schemeClr val="dk1"/>
              </a:solidFill>
              <a:latin typeface="Droid Sans Mono"/>
              <a:ea typeface="Droid Sans Mono"/>
              <a:cs typeface="Droid Sans Mono"/>
              <a:sym typeface="Droid Sans Mono"/>
            </a:endParaRPr>
          </a:p>
        </p:txBody>
      </p:sp>
      <p:sp>
        <p:nvSpPr>
          <p:cNvPr id="367" name="Google Shape;367;p37"/>
          <p:cNvSpPr/>
          <p:nvPr/>
        </p:nvSpPr>
        <p:spPr>
          <a:xfrm>
            <a:off x="307500" y="877350"/>
            <a:ext cx="11577000" cy="4990200"/>
          </a:xfrm>
          <a:prstGeom prst="rect">
            <a:avLst/>
          </a:prstGeom>
          <a:solidFill>
            <a:srgbClr val="FFFCB7"/>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15000"/>
              </a:lnSpc>
              <a:spcBef>
                <a:spcPts val="0"/>
              </a:spcBef>
              <a:spcAft>
                <a:spcPts val="0"/>
              </a:spcAft>
              <a:buNone/>
            </a:pPr>
            <a:endParaRPr>
              <a:solidFill>
                <a:schemeClr val="dk1"/>
              </a:solidFill>
              <a:latin typeface="Droid Sans Mono"/>
              <a:ea typeface="Droid Sans Mono"/>
              <a:cs typeface="Droid Sans Mono"/>
              <a:sym typeface="Droid Sans Mono"/>
            </a:endParaRPr>
          </a:p>
        </p:txBody>
      </p:sp>
      <p:sp>
        <p:nvSpPr>
          <p:cNvPr id="368" name="Google Shape;368;p37"/>
          <p:cNvSpPr/>
          <p:nvPr/>
        </p:nvSpPr>
        <p:spPr>
          <a:xfrm>
            <a:off x="301800" y="5867525"/>
            <a:ext cx="5796600" cy="627600"/>
          </a:xfrm>
          <a:prstGeom prst="rect">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de-DE">
                <a:solidFill>
                  <a:schemeClr val="dk1"/>
                </a:solidFill>
                <a:latin typeface="Droid Sans Mono"/>
                <a:ea typeface="Droid Sans Mono"/>
                <a:cs typeface="Droid Sans Mono"/>
                <a:sym typeface="Droid Sans Mono"/>
              </a:rPr>
              <a:t>Thema im Fokus</a:t>
            </a:r>
            <a:endParaRPr>
              <a:solidFill>
                <a:schemeClr val="dk1"/>
              </a:solidFill>
              <a:latin typeface="Droid Sans Mono"/>
              <a:ea typeface="Droid Sans Mono"/>
              <a:cs typeface="Droid Sans Mono"/>
              <a:sym typeface="Droid Sans Mono"/>
            </a:endParaRPr>
          </a:p>
        </p:txBody>
      </p:sp>
      <p:sp>
        <p:nvSpPr>
          <p:cNvPr id="369" name="Google Shape;369;p37"/>
          <p:cNvSpPr/>
          <p:nvPr/>
        </p:nvSpPr>
        <p:spPr>
          <a:xfrm>
            <a:off x="898750" y="1312375"/>
            <a:ext cx="10379400" cy="3970800"/>
          </a:xfrm>
          <a:prstGeom prst="rect">
            <a:avLst/>
          </a:prstGeom>
          <a:noFill/>
          <a:ln>
            <a:noFill/>
          </a:ln>
        </p:spPr>
        <p:txBody>
          <a:bodyPr spcFirstLastPara="1" wrap="square" lIns="91425" tIns="91425" rIns="91425" bIns="91425" anchor="ctr" anchorCtr="0">
            <a:noAutofit/>
          </a:bodyPr>
          <a:lstStyle/>
          <a:p>
            <a:pPr marL="0" lvl="0" indent="0" algn="r" rtl="0">
              <a:spcBef>
                <a:spcPts val="1200"/>
              </a:spcBef>
              <a:spcAft>
                <a:spcPts val="0"/>
              </a:spcAft>
              <a:buClr>
                <a:schemeClr val="dk1"/>
              </a:buClr>
              <a:buSzPts val="688"/>
              <a:buFont typeface="Arial"/>
              <a:buNone/>
            </a:pPr>
            <a:r>
              <a:rPr lang="de-DE" sz="2400">
                <a:solidFill>
                  <a:srgbClr val="4A4A4C"/>
                </a:solidFill>
                <a:latin typeface="PT Sans"/>
                <a:ea typeface="PT Sans"/>
                <a:cs typeface="PT Sans"/>
                <a:sym typeface="PT Sans"/>
              </a:rPr>
              <a:t>"Surveillance capitalists are rich and powerful but they are not invulnerable... But ultimately they fear you. They fear citizens who are ready to demand a digital future that we can call home."</a:t>
            </a:r>
            <a:endParaRPr sz="2400">
              <a:solidFill>
                <a:srgbClr val="4A4A4C"/>
              </a:solidFill>
              <a:latin typeface="PT Sans"/>
              <a:ea typeface="PT Sans"/>
              <a:cs typeface="PT Sans"/>
              <a:sym typeface="PT Sans"/>
            </a:endParaRPr>
          </a:p>
          <a:p>
            <a:pPr marL="0" lvl="0" indent="0" algn="l" rtl="0">
              <a:spcBef>
                <a:spcPts val="1200"/>
              </a:spcBef>
              <a:spcAft>
                <a:spcPts val="738"/>
              </a:spcAft>
              <a:buClr>
                <a:schemeClr val="dk1"/>
              </a:buClr>
              <a:buSzPts val="1100"/>
              <a:buFont typeface="Arial"/>
              <a:buNone/>
            </a:pPr>
            <a:endParaRPr sz="2400">
              <a:solidFill>
                <a:srgbClr val="3A3838"/>
              </a:solidFill>
              <a:latin typeface="PT Sans"/>
              <a:ea typeface="PT Sans"/>
              <a:cs typeface="PT Sans"/>
              <a:sym typeface="PT Sans"/>
            </a:endParaRPr>
          </a:p>
        </p:txBody>
      </p:sp>
      <p:sp>
        <p:nvSpPr>
          <p:cNvPr id="370" name="Google Shape;370;p37"/>
          <p:cNvSpPr txBox="1"/>
          <p:nvPr/>
        </p:nvSpPr>
        <p:spPr>
          <a:xfrm>
            <a:off x="715450" y="4187600"/>
            <a:ext cx="10562700" cy="6156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738"/>
              </a:spcAft>
              <a:buClr>
                <a:schemeClr val="dk1"/>
              </a:buClr>
              <a:buSzPts val="1100"/>
              <a:buFont typeface="Arial"/>
              <a:buNone/>
            </a:pPr>
            <a:r>
              <a:rPr lang="de-DE" sz="1800" b="1">
                <a:solidFill>
                  <a:srgbClr val="3A3838"/>
                </a:solidFill>
                <a:latin typeface="PT Sans"/>
                <a:ea typeface="PT Sans"/>
                <a:cs typeface="PT Sans"/>
                <a:sym typeface="PT Sans"/>
              </a:rPr>
              <a:t>— Shoshana Zuboff (2019), Making sense of the digital society</a:t>
            </a:r>
            <a:endParaRPr sz="1800">
              <a:latin typeface="PT Sans"/>
              <a:ea typeface="PT Sans"/>
              <a:cs typeface="PT Sans"/>
              <a:sym typeface="PT Sans"/>
            </a:endParaRPr>
          </a:p>
        </p:txBody>
      </p:sp>
      <p:sp>
        <p:nvSpPr>
          <p:cNvPr id="371" name="Google Shape;371;p37"/>
          <p:cNvSpPr txBox="1">
            <a:spLocks noGrp="1"/>
          </p:cNvSpPr>
          <p:nvPr>
            <p:ph type="sldNum" idx="12"/>
          </p:nvPr>
        </p:nvSpPr>
        <p:spPr>
          <a:xfrm>
            <a:off x="301800" y="6495150"/>
            <a:ext cx="2743200" cy="3651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Clr>
                <a:srgbClr val="000000"/>
              </a:buClr>
              <a:buFont typeface="Arial"/>
              <a:buNone/>
            </a:pPr>
            <a:fld id="{00000000-1234-1234-1234-123412341234}" type="slidenum">
              <a:rPr lang="de-DE"/>
              <a:t>27</a:t>
            </a:fld>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38"/>
          <p:cNvSpPr/>
          <p:nvPr/>
        </p:nvSpPr>
        <p:spPr>
          <a:xfrm>
            <a:off x="301800" y="249775"/>
            <a:ext cx="11577000" cy="627600"/>
          </a:xfrm>
          <a:prstGeom prst="rect">
            <a:avLst/>
          </a:prstGeom>
          <a:solidFill>
            <a:srgbClr val="FFFCB7"/>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de-DE">
                <a:solidFill>
                  <a:schemeClr val="dk1"/>
                </a:solidFill>
                <a:latin typeface="Droid Sans Mono"/>
                <a:ea typeface="Droid Sans Mono"/>
                <a:cs typeface="Droid Sans Mono"/>
                <a:sym typeface="Droid Sans Mono"/>
              </a:rPr>
              <a:t>Kritische Utopien</a:t>
            </a:r>
            <a:endParaRPr>
              <a:solidFill>
                <a:schemeClr val="dk1"/>
              </a:solidFill>
              <a:latin typeface="Droid Sans Mono"/>
              <a:ea typeface="Droid Sans Mono"/>
              <a:cs typeface="Droid Sans Mono"/>
              <a:sym typeface="Droid Sans Mono"/>
            </a:endParaRPr>
          </a:p>
        </p:txBody>
      </p:sp>
      <p:sp>
        <p:nvSpPr>
          <p:cNvPr id="378" name="Google Shape;378;p38"/>
          <p:cNvSpPr/>
          <p:nvPr/>
        </p:nvSpPr>
        <p:spPr>
          <a:xfrm>
            <a:off x="301800" y="5867525"/>
            <a:ext cx="5796600" cy="627600"/>
          </a:xfrm>
          <a:prstGeom prst="rect">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de-DE">
                <a:solidFill>
                  <a:schemeClr val="dk1"/>
                </a:solidFill>
                <a:latin typeface="Droid Sans Mono"/>
                <a:ea typeface="Droid Sans Mono"/>
                <a:cs typeface="Droid Sans Mono"/>
                <a:sym typeface="Droid Sans Mono"/>
              </a:rPr>
              <a:t>Thema im Fokus</a:t>
            </a:r>
            <a:endParaRPr>
              <a:solidFill>
                <a:schemeClr val="dk1"/>
              </a:solidFill>
              <a:latin typeface="Droid Sans Mono"/>
              <a:ea typeface="Droid Sans Mono"/>
              <a:cs typeface="Droid Sans Mono"/>
              <a:sym typeface="Droid Sans Mono"/>
            </a:endParaRPr>
          </a:p>
        </p:txBody>
      </p:sp>
      <p:sp>
        <p:nvSpPr>
          <p:cNvPr id="379" name="Google Shape;379;p38"/>
          <p:cNvSpPr/>
          <p:nvPr/>
        </p:nvSpPr>
        <p:spPr>
          <a:xfrm>
            <a:off x="6098400" y="5867525"/>
            <a:ext cx="5780400" cy="627600"/>
          </a:xfrm>
          <a:prstGeom prst="rect">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de-DE">
                <a:solidFill>
                  <a:srgbClr val="3A3838"/>
                </a:solidFill>
                <a:latin typeface="Droid Sans Mono"/>
                <a:ea typeface="Droid Sans Mono"/>
                <a:cs typeface="Droid Sans Mono"/>
                <a:sym typeface="Droid Sans Mono"/>
              </a:rPr>
              <a:t>MAKING SENSE OF THE FUTURE</a:t>
            </a:r>
            <a:endParaRPr>
              <a:solidFill>
                <a:schemeClr val="dk1"/>
              </a:solidFill>
              <a:latin typeface="Droid Sans Mono"/>
              <a:ea typeface="Droid Sans Mono"/>
              <a:cs typeface="Droid Sans Mono"/>
              <a:sym typeface="Droid Sans Mono"/>
            </a:endParaRPr>
          </a:p>
        </p:txBody>
      </p:sp>
      <p:sp>
        <p:nvSpPr>
          <p:cNvPr id="380" name="Google Shape;380;p38"/>
          <p:cNvSpPr txBox="1">
            <a:spLocks noGrp="1"/>
          </p:cNvSpPr>
          <p:nvPr>
            <p:ph type="sldNum" idx="12"/>
          </p:nvPr>
        </p:nvSpPr>
        <p:spPr>
          <a:xfrm>
            <a:off x="301800" y="6495150"/>
            <a:ext cx="2743200" cy="3651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de-DE"/>
              <a:t>28</a:t>
            </a:fld>
            <a:endParaRPr/>
          </a:p>
        </p:txBody>
      </p:sp>
      <p:sp>
        <p:nvSpPr>
          <p:cNvPr id="381" name="Google Shape;381;p38"/>
          <p:cNvSpPr txBox="1">
            <a:spLocks noGrp="1"/>
          </p:cNvSpPr>
          <p:nvPr>
            <p:ph type="title" idx="4294967295"/>
          </p:nvPr>
        </p:nvSpPr>
        <p:spPr>
          <a:xfrm>
            <a:off x="900000" y="1312387"/>
            <a:ext cx="10440000" cy="923400"/>
          </a:xfrm>
          <a:prstGeom prst="rect">
            <a:avLst/>
          </a:prstGeom>
        </p:spPr>
        <p:txBody>
          <a:bodyPr spcFirstLastPara="1" wrap="square" lIns="91425" tIns="45700" rIns="91425" bIns="45700" anchor="ctr" anchorCtr="0">
            <a:spAutoFit/>
          </a:bodyPr>
          <a:lstStyle/>
          <a:p>
            <a:pPr marL="0" lvl="0" indent="0" algn="l" rtl="0">
              <a:spcBef>
                <a:spcPts val="0"/>
              </a:spcBef>
              <a:spcAft>
                <a:spcPts val="0"/>
              </a:spcAft>
              <a:buNone/>
            </a:pPr>
            <a:r>
              <a:rPr lang="de-DE" sz="3000" b="1">
                <a:solidFill>
                  <a:srgbClr val="4A4A4C"/>
                </a:solidFill>
                <a:latin typeface="Droid Sans Mono"/>
                <a:ea typeface="Droid Sans Mono"/>
                <a:cs typeface="Droid Sans Mono"/>
                <a:sym typeface="Droid Sans Mono"/>
              </a:rPr>
              <a:t>Die Regulation digitaler Plattformen: TikTok als Streitfall</a:t>
            </a:r>
            <a:endParaRPr sz="3000">
              <a:latin typeface="Droid Sans Mono"/>
              <a:ea typeface="Droid Sans Mono"/>
              <a:cs typeface="Droid Sans Mono"/>
              <a:sym typeface="Droid Sans Mono"/>
            </a:endParaRPr>
          </a:p>
        </p:txBody>
      </p:sp>
      <p:sp>
        <p:nvSpPr>
          <p:cNvPr id="382" name="Google Shape;382;p38"/>
          <p:cNvSpPr txBox="1">
            <a:spLocks noGrp="1"/>
          </p:cNvSpPr>
          <p:nvPr>
            <p:ph type="body" idx="4294967295"/>
          </p:nvPr>
        </p:nvSpPr>
        <p:spPr>
          <a:xfrm>
            <a:off x="900000" y="2800100"/>
            <a:ext cx="10440000" cy="3152700"/>
          </a:xfrm>
          <a:prstGeom prst="rect">
            <a:avLst/>
          </a:prstGeom>
        </p:spPr>
        <p:txBody>
          <a:bodyPr spcFirstLastPara="1" wrap="square" lIns="91425" tIns="45700" rIns="91425" bIns="45700" anchor="t" anchorCtr="0">
            <a:normAutofit/>
          </a:bodyPr>
          <a:lstStyle/>
          <a:p>
            <a:pPr marL="0" lvl="0" indent="0" algn="just" rtl="0">
              <a:lnSpc>
                <a:spcPct val="100000"/>
              </a:lnSpc>
              <a:spcBef>
                <a:spcPts val="1000"/>
              </a:spcBef>
              <a:spcAft>
                <a:spcPts val="0"/>
              </a:spcAft>
              <a:buNone/>
            </a:pPr>
            <a:r>
              <a:rPr lang="de-DE" sz="2000">
                <a:solidFill>
                  <a:srgbClr val="4A4A4C"/>
                </a:solidFill>
                <a:latin typeface="PT Sans"/>
                <a:ea typeface="PT Sans"/>
                <a:cs typeface="PT Sans"/>
                <a:sym typeface="PT Sans"/>
              </a:rPr>
              <a:t>Im Jahr 2024 wurde TikTok in Hinblick auf die Ausnutzung politischer Macht und Daten zu einem Streitfall. Bedenken über die Datensammlung und -verarbeitung von TikTok haben zu rechtlichen Herausforderungen und Restriktionen geführt. TikTok ist somit ein Beispiel dafür, wie Nutzer*innen und der öffentliche Diskurs durch die Marktkonzentration sowie durch die gesammelten und funktionellen Daten gefährdet sind.  </a:t>
            </a:r>
            <a:endParaRPr sz="2000">
              <a:solidFill>
                <a:srgbClr val="4A4A4C"/>
              </a:solidFill>
              <a:latin typeface="PT Sans"/>
              <a:ea typeface="PT Sans"/>
              <a:cs typeface="PT Sans"/>
              <a:sym typeface="PT Sans"/>
            </a:endParaRPr>
          </a:p>
          <a:p>
            <a:pPr marL="0" marR="0" lvl="0" indent="0" algn="just" rtl="0">
              <a:lnSpc>
                <a:spcPct val="100000"/>
              </a:lnSpc>
              <a:spcBef>
                <a:spcPts val="1000"/>
              </a:spcBef>
              <a:spcAft>
                <a:spcPts val="0"/>
              </a:spcAft>
              <a:buNone/>
            </a:pPr>
            <a:endParaRPr sz="2000">
              <a:solidFill>
                <a:srgbClr val="4A4A4C"/>
              </a:solidFill>
              <a:latin typeface="PT Sans"/>
              <a:ea typeface="PT Sans"/>
              <a:cs typeface="PT Sans"/>
              <a:sym typeface="PT Sans"/>
            </a:endParaRPr>
          </a:p>
          <a:p>
            <a:pPr marL="0" lvl="0" indent="0" algn="just" rtl="0">
              <a:lnSpc>
                <a:spcPct val="100000"/>
              </a:lnSpc>
              <a:spcBef>
                <a:spcPts val="0"/>
              </a:spcBef>
              <a:spcAft>
                <a:spcPts val="0"/>
              </a:spcAft>
              <a:buClr>
                <a:schemeClr val="dk1"/>
              </a:buClr>
              <a:buSzPts val="1100"/>
              <a:buFont typeface="Arial"/>
              <a:buNone/>
            </a:pPr>
            <a:r>
              <a:rPr lang="de-DE" sz="2000">
                <a:solidFill>
                  <a:srgbClr val="4A4A4C"/>
                </a:solidFill>
                <a:latin typeface="PT Sans"/>
                <a:ea typeface="PT Sans"/>
                <a:cs typeface="PT Sans"/>
                <a:sym typeface="PT Sans"/>
              </a:rPr>
              <a:t>Mithilfe der Zukunftswerkstatt soll als nächstes untersucht werden, wie solche Befürchtungen abgewendet werden können.</a:t>
            </a:r>
            <a:endParaRPr sz="2000">
              <a:solidFill>
                <a:srgbClr val="4A4A4C"/>
              </a:solidFill>
              <a:latin typeface="PT Sans"/>
              <a:ea typeface="PT Sans"/>
              <a:cs typeface="PT Sans"/>
              <a:sym typeface="PT Sans"/>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87"/>
        <p:cNvGrpSpPr/>
        <p:nvPr/>
      </p:nvGrpSpPr>
      <p:grpSpPr>
        <a:xfrm>
          <a:off x="0" y="0"/>
          <a:ext cx="0" cy="0"/>
          <a:chOff x="0" y="0"/>
          <a:chExt cx="0" cy="0"/>
        </a:xfrm>
      </p:grpSpPr>
      <p:sp>
        <p:nvSpPr>
          <p:cNvPr id="388" name="Google Shape;388;p39"/>
          <p:cNvSpPr/>
          <p:nvPr/>
        </p:nvSpPr>
        <p:spPr>
          <a:xfrm>
            <a:off x="301800" y="249775"/>
            <a:ext cx="11577000" cy="627600"/>
          </a:xfrm>
          <a:prstGeom prst="rect">
            <a:avLst/>
          </a:prstGeom>
          <a:solidFill>
            <a:srgbClr val="FFFCB7"/>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de-DE">
                <a:solidFill>
                  <a:schemeClr val="dk1"/>
                </a:solidFill>
                <a:latin typeface="Droid Sans Mono"/>
                <a:ea typeface="Droid Sans Mono"/>
                <a:cs typeface="Droid Sans Mono"/>
                <a:sym typeface="Droid Sans Mono"/>
              </a:rPr>
              <a:t>Kritische Utopien</a:t>
            </a:r>
            <a:endParaRPr>
              <a:solidFill>
                <a:schemeClr val="dk1"/>
              </a:solidFill>
              <a:latin typeface="Droid Sans Mono"/>
              <a:ea typeface="Droid Sans Mono"/>
              <a:cs typeface="Droid Sans Mono"/>
              <a:sym typeface="Droid Sans Mono"/>
            </a:endParaRPr>
          </a:p>
        </p:txBody>
      </p:sp>
      <p:sp>
        <p:nvSpPr>
          <p:cNvPr id="389" name="Google Shape;389;p39"/>
          <p:cNvSpPr txBox="1">
            <a:spLocks noGrp="1"/>
          </p:cNvSpPr>
          <p:nvPr>
            <p:ph type="sldNum" idx="12"/>
          </p:nvPr>
        </p:nvSpPr>
        <p:spPr>
          <a:xfrm>
            <a:off x="301800" y="6495150"/>
            <a:ext cx="2743200" cy="3651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de-DE"/>
              <a:t>29</a:t>
            </a:fld>
            <a:endParaRPr/>
          </a:p>
        </p:txBody>
      </p:sp>
      <p:sp>
        <p:nvSpPr>
          <p:cNvPr id="390" name="Google Shape;390;p39"/>
          <p:cNvSpPr txBox="1">
            <a:spLocks noGrp="1"/>
          </p:cNvSpPr>
          <p:nvPr>
            <p:ph type="title" idx="4294967295"/>
          </p:nvPr>
        </p:nvSpPr>
        <p:spPr>
          <a:xfrm>
            <a:off x="898750" y="1312375"/>
            <a:ext cx="10440000" cy="554100"/>
          </a:xfrm>
          <a:prstGeom prst="rect">
            <a:avLst/>
          </a:prstGeom>
        </p:spPr>
        <p:txBody>
          <a:bodyPr spcFirstLastPara="1" wrap="square" lIns="91425" tIns="45700" rIns="91425" bIns="45700" anchor="ctr" anchorCtr="0">
            <a:spAutoFit/>
          </a:bodyPr>
          <a:lstStyle/>
          <a:p>
            <a:pPr marL="0" lvl="0" indent="0" algn="l" rtl="0">
              <a:lnSpc>
                <a:spcPct val="100000"/>
              </a:lnSpc>
              <a:spcBef>
                <a:spcPts val="0"/>
              </a:spcBef>
              <a:spcAft>
                <a:spcPts val="0"/>
              </a:spcAft>
              <a:buNone/>
            </a:pPr>
            <a:r>
              <a:rPr lang="de-DE" sz="3000" b="1">
                <a:solidFill>
                  <a:srgbClr val="4A4A4C"/>
                </a:solidFill>
                <a:latin typeface="Droid Sans Mono"/>
                <a:ea typeface="Droid Sans Mono"/>
                <a:cs typeface="Droid Sans Mono"/>
                <a:sym typeface="Droid Sans Mono"/>
              </a:rPr>
              <a:t>I Kritikphase</a:t>
            </a:r>
            <a:endParaRPr sz="3000" b="1">
              <a:solidFill>
                <a:srgbClr val="4A4A4C"/>
              </a:solidFill>
              <a:latin typeface="Droid Sans Mono"/>
              <a:ea typeface="Droid Sans Mono"/>
              <a:cs typeface="Droid Sans Mono"/>
              <a:sym typeface="Droid Sans Mono"/>
            </a:endParaRPr>
          </a:p>
        </p:txBody>
      </p:sp>
      <p:sp>
        <p:nvSpPr>
          <p:cNvPr id="391" name="Google Shape;391;p39"/>
          <p:cNvSpPr txBox="1">
            <a:spLocks noGrp="1"/>
          </p:cNvSpPr>
          <p:nvPr>
            <p:ph type="body" idx="4294967295"/>
          </p:nvPr>
        </p:nvSpPr>
        <p:spPr>
          <a:xfrm>
            <a:off x="898750" y="2301475"/>
            <a:ext cx="10288800" cy="3956100"/>
          </a:xfrm>
          <a:prstGeom prst="rect">
            <a:avLst/>
          </a:prstGeom>
        </p:spPr>
        <p:txBody>
          <a:bodyPr spcFirstLastPara="1" wrap="square" lIns="91425" tIns="45700" rIns="91425" bIns="45700" anchor="t" anchorCtr="0">
            <a:normAutofit/>
          </a:bodyPr>
          <a:lstStyle/>
          <a:p>
            <a:pPr marL="0" lvl="0" indent="0" algn="l" rtl="0">
              <a:lnSpc>
                <a:spcPct val="100000"/>
              </a:lnSpc>
              <a:spcBef>
                <a:spcPts val="1000"/>
              </a:spcBef>
              <a:spcAft>
                <a:spcPts val="0"/>
              </a:spcAft>
              <a:buNone/>
            </a:pPr>
            <a:r>
              <a:rPr lang="de-DE" sz="2000" b="1">
                <a:solidFill>
                  <a:srgbClr val="4A4A4C"/>
                </a:solidFill>
                <a:latin typeface="PT Sans"/>
                <a:ea typeface="PT Sans"/>
                <a:cs typeface="PT Sans"/>
                <a:sym typeface="PT Sans"/>
              </a:rPr>
              <a:t>Aufgabe</a:t>
            </a:r>
            <a:r>
              <a:rPr lang="de-DE" sz="2000">
                <a:solidFill>
                  <a:srgbClr val="4A4A4C"/>
                </a:solidFill>
                <a:latin typeface="PT Sans"/>
                <a:ea typeface="PT Sans"/>
                <a:cs typeface="PT Sans"/>
                <a:sym typeface="PT Sans"/>
              </a:rPr>
              <a:t>: Bilden Sie Gruppen und untersuchen Sie in der ersten Phase der Zukunftswerkstatt die Herausforderungen von Medienplattformen wie TikTok in Hinblick auf Daten und Macht. </a:t>
            </a:r>
            <a:endParaRPr sz="2000">
              <a:solidFill>
                <a:srgbClr val="4A4A4C"/>
              </a:solidFill>
              <a:latin typeface="PT Sans"/>
              <a:ea typeface="PT Sans"/>
              <a:cs typeface="PT Sans"/>
              <a:sym typeface="PT Sans"/>
            </a:endParaRPr>
          </a:p>
          <a:p>
            <a:pPr marL="0" lvl="0" indent="0" algn="l" rtl="0">
              <a:lnSpc>
                <a:spcPct val="100000"/>
              </a:lnSpc>
              <a:spcBef>
                <a:spcPts val="1000"/>
              </a:spcBef>
              <a:spcAft>
                <a:spcPts val="0"/>
              </a:spcAft>
              <a:buNone/>
            </a:pPr>
            <a:endParaRPr sz="2000">
              <a:solidFill>
                <a:srgbClr val="4A4A4C"/>
              </a:solidFill>
              <a:latin typeface="PT Sans"/>
              <a:ea typeface="PT Sans"/>
              <a:cs typeface="PT Sans"/>
              <a:sym typeface="PT Sans"/>
            </a:endParaRPr>
          </a:p>
          <a:p>
            <a:pPr marL="457200" lvl="0" indent="-355600" algn="l" rtl="0">
              <a:lnSpc>
                <a:spcPct val="100000"/>
              </a:lnSpc>
              <a:spcBef>
                <a:spcPts val="1000"/>
              </a:spcBef>
              <a:spcAft>
                <a:spcPts val="0"/>
              </a:spcAft>
              <a:buClr>
                <a:srgbClr val="4A4A4C"/>
              </a:buClr>
              <a:buSzPts val="2000"/>
              <a:buFont typeface="PT Sans"/>
              <a:buChar char="▪"/>
            </a:pPr>
            <a:r>
              <a:rPr lang="de-DE" sz="2000">
                <a:solidFill>
                  <a:srgbClr val="4A4A4C"/>
                </a:solidFill>
                <a:latin typeface="PT Sans"/>
                <a:ea typeface="PT Sans"/>
                <a:cs typeface="PT Sans"/>
                <a:sym typeface="PT Sans"/>
              </a:rPr>
              <a:t>Was sind aktuelle Schwierigkeiten und Probleme, was könnte verbessert werden?</a:t>
            </a:r>
            <a:endParaRPr sz="2000">
              <a:solidFill>
                <a:srgbClr val="4A4A4C"/>
              </a:solidFill>
              <a:latin typeface="PT Sans"/>
              <a:ea typeface="PT Sans"/>
              <a:cs typeface="PT Sans"/>
              <a:sym typeface="PT Sans"/>
            </a:endParaRPr>
          </a:p>
          <a:p>
            <a:pPr marL="457200" lvl="0" indent="-355600" algn="l" rtl="0">
              <a:lnSpc>
                <a:spcPct val="100000"/>
              </a:lnSpc>
              <a:spcBef>
                <a:spcPts val="0"/>
              </a:spcBef>
              <a:spcAft>
                <a:spcPts val="0"/>
              </a:spcAft>
              <a:buClr>
                <a:srgbClr val="4A4A4C"/>
              </a:buClr>
              <a:buSzPts val="2000"/>
              <a:buFont typeface="PT Sans"/>
              <a:buChar char="▪"/>
            </a:pPr>
            <a:r>
              <a:rPr lang="de-DE" sz="2000">
                <a:solidFill>
                  <a:srgbClr val="4A4A4C"/>
                </a:solidFill>
                <a:latin typeface="PT Sans"/>
                <a:ea typeface="PT Sans"/>
                <a:cs typeface="PT Sans"/>
                <a:sym typeface="PT Sans"/>
              </a:rPr>
              <a:t>Wie geschieht politische Beeinflussung auf solchen Medienplattformen?</a:t>
            </a:r>
            <a:endParaRPr sz="2000">
              <a:solidFill>
                <a:srgbClr val="4A4A4C"/>
              </a:solidFill>
              <a:latin typeface="PT Sans"/>
              <a:ea typeface="PT Sans"/>
              <a:cs typeface="PT Sans"/>
              <a:sym typeface="PT Sans"/>
            </a:endParaRPr>
          </a:p>
          <a:p>
            <a:pPr marL="457200" lvl="0" indent="-355600" algn="l" rtl="0">
              <a:lnSpc>
                <a:spcPct val="100000"/>
              </a:lnSpc>
              <a:spcBef>
                <a:spcPts val="0"/>
              </a:spcBef>
              <a:spcAft>
                <a:spcPts val="0"/>
              </a:spcAft>
              <a:buClr>
                <a:srgbClr val="4A4A4C"/>
              </a:buClr>
              <a:buSzPts val="2000"/>
              <a:buFont typeface="PT Sans"/>
              <a:buChar char="▪"/>
            </a:pPr>
            <a:r>
              <a:rPr lang="de-DE" sz="2000">
                <a:solidFill>
                  <a:srgbClr val="4A4A4C"/>
                </a:solidFill>
                <a:latin typeface="PT Sans"/>
                <a:ea typeface="PT Sans"/>
                <a:cs typeface="PT Sans"/>
                <a:sym typeface="PT Sans"/>
              </a:rPr>
              <a:t>Warum ist dies ein Problem, besonders in Hinblick auf die dort aktiven Gruppen? </a:t>
            </a:r>
            <a:endParaRPr sz="2000">
              <a:solidFill>
                <a:srgbClr val="4A4A4C"/>
              </a:solidFill>
              <a:latin typeface="PT Sans"/>
              <a:ea typeface="PT Sans"/>
              <a:cs typeface="PT Sans"/>
              <a:sym typeface="PT Sans"/>
            </a:endParaRPr>
          </a:p>
        </p:txBody>
      </p:sp>
      <p:sp>
        <p:nvSpPr>
          <p:cNvPr id="392" name="Google Shape;392;p39"/>
          <p:cNvSpPr/>
          <p:nvPr/>
        </p:nvSpPr>
        <p:spPr>
          <a:xfrm>
            <a:off x="301800" y="5519200"/>
            <a:ext cx="978600" cy="975900"/>
          </a:xfrm>
          <a:prstGeom prst="rect">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Droid Sans Mono"/>
              <a:ea typeface="Droid Sans Mono"/>
              <a:cs typeface="Droid Sans Mono"/>
              <a:sym typeface="Droid Sans Mono"/>
            </a:endParaRPr>
          </a:p>
        </p:txBody>
      </p:sp>
      <p:sp>
        <p:nvSpPr>
          <p:cNvPr id="393" name="Google Shape;393;p39"/>
          <p:cNvSpPr/>
          <p:nvPr/>
        </p:nvSpPr>
        <p:spPr>
          <a:xfrm>
            <a:off x="1280400" y="5519200"/>
            <a:ext cx="4818000" cy="975900"/>
          </a:xfrm>
          <a:prstGeom prst="rect">
            <a:avLst/>
          </a:prstGeom>
          <a:solidFill>
            <a:schemeClr val="lt1"/>
          </a:solidFill>
          <a:ln w="19050" cap="flat" cmpd="sng">
            <a:solidFill>
              <a:schemeClr val="dk2"/>
            </a:solidFill>
            <a:prstDash val="solid"/>
            <a:round/>
            <a:headEnd type="none" w="sm" len="sm"/>
            <a:tailEnd type="none" w="sm" len="sm"/>
          </a:ln>
        </p:spPr>
        <p:txBody>
          <a:bodyPr spcFirstLastPara="1" wrap="square" lIns="378000" tIns="91425" rIns="91425" bIns="91425" anchor="ctr" anchorCtr="0">
            <a:noAutofit/>
          </a:bodyPr>
          <a:lstStyle/>
          <a:p>
            <a:pPr marL="0" lvl="0" indent="0" algn="l" rtl="0">
              <a:spcBef>
                <a:spcPts val="0"/>
              </a:spcBef>
              <a:spcAft>
                <a:spcPts val="0"/>
              </a:spcAft>
              <a:buNone/>
            </a:pPr>
            <a:r>
              <a:rPr lang="de-DE" sz="1600">
                <a:solidFill>
                  <a:schemeClr val="dk1"/>
                </a:solidFill>
                <a:latin typeface="Droid Sans Mono"/>
                <a:ea typeface="Droid Sans Mono"/>
                <a:cs typeface="Droid Sans Mono"/>
                <a:sym typeface="Droid Sans Mono"/>
              </a:rPr>
              <a:t>10 Minuten</a:t>
            </a:r>
            <a:endParaRPr sz="1600">
              <a:solidFill>
                <a:schemeClr val="dk1"/>
              </a:solidFill>
              <a:latin typeface="Droid Sans Mono"/>
              <a:ea typeface="Droid Sans Mono"/>
              <a:cs typeface="Droid Sans Mono"/>
              <a:sym typeface="Droid Sans Mono"/>
            </a:endParaRPr>
          </a:p>
        </p:txBody>
      </p:sp>
      <p:sp>
        <p:nvSpPr>
          <p:cNvPr id="394" name="Google Shape;394;p39"/>
          <p:cNvSpPr/>
          <p:nvPr/>
        </p:nvSpPr>
        <p:spPr>
          <a:xfrm>
            <a:off x="6098399" y="5519200"/>
            <a:ext cx="978600" cy="975900"/>
          </a:xfrm>
          <a:prstGeom prst="rect">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Droid Sans Mono"/>
              <a:ea typeface="Droid Sans Mono"/>
              <a:cs typeface="Droid Sans Mono"/>
              <a:sym typeface="Droid Sans Mono"/>
            </a:endParaRPr>
          </a:p>
        </p:txBody>
      </p:sp>
      <p:pic>
        <p:nvPicPr>
          <p:cNvPr id="395" name="Google Shape;395;p39"/>
          <p:cNvPicPr preferRelativeResize="0"/>
          <p:nvPr/>
        </p:nvPicPr>
        <p:blipFill>
          <a:blip r:embed="rId3">
            <a:alphaModFix/>
          </a:blip>
          <a:stretch>
            <a:fillRect/>
          </a:stretch>
        </p:blipFill>
        <p:spPr>
          <a:xfrm>
            <a:off x="517400" y="5733450"/>
            <a:ext cx="547400" cy="547400"/>
          </a:xfrm>
          <a:prstGeom prst="rect">
            <a:avLst/>
          </a:prstGeom>
          <a:noFill/>
          <a:ln>
            <a:noFill/>
          </a:ln>
        </p:spPr>
      </p:pic>
      <p:sp>
        <p:nvSpPr>
          <p:cNvPr id="396" name="Google Shape;396;p39"/>
          <p:cNvSpPr/>
          <p:nvPr/>
        </p:nvSpPr>
        <p:spPr>
          <a:xfrm>
            <a:off x="7077000" y="5519200"/>
            <a:ext cx="4801800" cy="975900"/>
          </a:xfrm>
          <a:prstGeom prst="rect">
            <a:avLst/>
          </a:prstGeom>
          <a:solidFill>
            <a:schemeClr val="lt1"/>
          </a:solidFill>
          <a:ln w="19050" cap="flat" cmpd="sng">
            <a:solidFill>
              <a:schemeClr val="dk2"/>
            </a:solidFill>
            <a:prstDash val="solid"/>
            <a:round/>
            <a:headEnd type="none" w="sm" len="sm"/>
            <a:tailEnd type="none" w="sm" len="sm"/>
          </a:ln>
        </p:spPr>
        <p:txBody>
          <a:bodyPr spcFirstLastPara="1" wrap="square" lIns="378000" tIns="91425" rIns="91425" bIns="91425" anchor="ctr" anchorCtr="0">
            <a:noAutofit/>
          </a:bodyPr>
          <a:lstStyle/>
          <a:p>
            <a:pPr marL="0" lvl="0" indent="0" algn="l" rtl="0">
              <a:spcBef>
                <a:spcPts val="0"/>
              </a:spcBef>
              <a:spcAft>
                <a:spcPts val="0"/>
              </a:spcAft>
              <a:buNone/>
            </a:pPr>
            <a:r>
              <a:rPr lang="de-DE" sz="1600">
                <a:solidFill>
                  <a:schemeClr val="dk1"/>
                </a:solidFill>
                <a:latin typeface="Droid Sans Mono"/>
                <a:ea typeface="Droid Sans Mono"/>
                <a:cs typeface="Droid Sans Mono"/>
                <a:sym typeface="Droid Sans Mono"/>
              </a:rPr>
              <a:t>In Kleingruppen (3-5 Personen)</a:t>
            </a:r>
            <a:endParaRPr sz="1600">
              <a:solidFill>
                <a:schemeClr val="dk1"/>
              </a:solidFill>
              <a:latin typeface="Droid Sans Mono"/>
              <a:ea typeface="Droid Sans Mono"/>
              <a:cs typeface="Droid Sans Mono"/>
              <a:sym typeface="Droid Sans Mono"/>
            </a:endParaRPr>
          </a:p>
        </p:txBody>
      </p:sp>
      <p:pic>
        <p:nvPicPr>
          <p:cNvPr id="397" name="Google Shape;397;p39" descr="Benutzer mit einfarbiger Füllung"/>
          <p:cNvPicPr preferRelativeResize="0"/>
          <p:nvPr/>
        </p:nvPicPr>
        <p:blipFill rotWithShape="1">
          <a:blip r:embed="rId4">
            <a:alphaModFix/>
          </a:blip>
          <a:srcRect/>
          <a:stretch/>
        </p:blipFill>
        <p:spPr>
          <a:xfrm>
            <a:off x="6314000" y="5733462"/>
            <a:ext cx="547400" cy="5474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sp>
        <p:nvSpPr>
          <p:cNvPr id="403" name="Google Shape;403;p40"/>
          <p:cNvSpPr/>
          <p:nvPr/>
        </p:nvSpPr>
        <p:spPr>
          <a:xfrm>
            <a:off x="301800" y="249775"/>
            <a:ext cx="11577000" cy="627600"/>
          </a:xfrm>
          <a:prstGeom prst="rect">
            <a:avLst/>
          </a:prstGeom>
          <a:solidFill>
            <a:srgbClr val="FFFCB7"/>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de-DE">
                <a:solidFill>
                  <a:schemeClr val="dk1"/>
                </a:solidFill>
                <a:latin typeface="Droid Sans Mono"/>
                <a:ea typeface="Droid Sans Mono"/>
                <a:cs typeface="Droid Sans Mono"/>
                <a:sym typeface="Droid Sans Mono"/>
              </a:rPr>
              <a:t>Kritische Utopien</a:t>
            </a:r>
            <a:endParaRPr>
              <a:solidFill>
                <a:schemeClr val="dk1"/>
              </a:solidFill>
              <a:latin typeface="Droid Sans Mono"/>
              <a:ea typeface="Droid Sans Mono"/>
              <a:cs typeface="Droid Sans Mono"/>
              <a:sym typeface="Droid Sans Mono"/>
            </a:endParaRPr>
          </a:p>
        </p:txBody>
      </p:sp>
      <p:sp>
        <p:nvSpPr>
          <p:cNvPr id="404" name="Google Shape;404;p40"/>
          <p:cNvSpPr txBox="1">
            <a:spLocks noGrp="1"/>
          </p:cNvSpPr>
          <p:nvPr>
            <p:ph type="sldNum" idx="12"/>
          </p:nvPr>
        </p:nvSpPr>
        <p:spPr>
          <a:xfrm>
            <a:off x="301800" y="6495150"/>
            <a:ext cx="2743200" cy="3651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de-DE"/>
              <a:t>30</a:t>
            </a:fld>
            <a:endParaRPr/>
          </a:p>
        </p:txBody>
      </p:sp>
      <p:sp>
        <p:nvSpPr>
          <p:cNvPr id="405" name="Google Shape;405;p40"/>
          <p:cNvSpPr txBox="1">
            <a:spLocks noGrp="1"/>
          </p:cNvSpPr>
          <p:nvPr>
            <p:ph type="title" idx="4294967295"/>
          </p:nvPr>
        </p:nvSpPr>
        <p:spPr>
          <a:xfrm>
            <a:off x="898750" y="1312375"/>
            <a:ext cx="10440000" cy="554100"/>
          </a:xfrm>
          <a:prstGeom prst="rect">
            <a:avLst/>
          </a:prstGeom>
        </p:spPr>
        <p:txBody>
          <a:bodyPr spcFirstLastPara="1" wrap="square" lIns="91425" tIns="45700" rIns="91425" bIns="45700" anchor="ctr" anchorCtr="0">
            <a:spAutoFit/>
          </a:bodyPr>
          <a:lstStyle/>
          <a:p>
            <a:pPr marL="0" marR="0" lvl="0" indent="0" algn="l" rtl="0">
              <a:lnSpc>
                <a:spcPct val="100000"/>
              </a:lnSpc>
              <a:spcBef>
                <a:spcPts val="0"/>
              </a:spcBef>
              <a:spcAft>
                <a:spcPts val="0"/>
              </a:spcAft>
              <a:buNone/>
            </a:pPr>
            <a:r>
              <a:rPr lang="de-DE" sz="3000" b="1">
                <a:solidFill>
                  <a:srgbClr val="4A4A4C"/>
                </a:solidFill>
                <a:latin typeface="Droid Sans Mono"/>
                <a:ea typeface="Droid Sans Mono"/>
                <a:cs typeface="Droid Sans Mono"/>
                <a:sym typeface="Droid Sans Mono"/>
              </a:rPr>
              <a:t>II Imaginations- &amp; Utopiephase </a:t>
            </a:r>
            <a:endParaRPr sz="3000" b="1">
              <a:solidFill>
                <a:srgbClr val="4A4A4C"/>
              </a:solidFill>
              <a:latin typeface="Droid Sans Mono"/>
              <a:ea typeface="Droid Sans Mono"/>
              <a:cs typeface="Droid Sans Mono"/>
              <a:sym typeface="Droid Sans Mono"/>
            </a:endParaRPr>
          </a:p>
        </p:txBody>
      </p:sp>
      <p:sp>
        <p:nvSpPr>
          <p:cNvPr id="406" name="Google Shape;406;p40"/>
          <p:cNvSpPr txBox="1">
            <a:spLocks noGrp="1"/>
          </p:cNvSpPr>
          <p:nvPr>
            <p:ph type="body" idx="4294967295"/>
          </p:nvPr>
        </p:nvSpPr>
        <p:spPr>
          <a:xfrm>
            <a:off x="898750" y="2301475"/>
            <a:ext cx="10197600" cy="2285700"/>
          </a:xfrm>
          <a:prstGeom prst="rect">
            <a:avLst/>
          </a:prstGeom>
        </p:spPr>
        <p:txBody>
          <a:bodyPr spcFirstLastPara="1" wrap="square" lIns="91425" tIns="45700" rIns="91425" bIns="45700" anchor="t" anchorCtr="0">
            <a:normAutofit/>
          </a:bodyPr>
          <a:lstStyle/>
          <a:p>
            <a:pPr marL="0" lvl="0" indent="0" algn="l" rtl="0">
              <a:lnSpc>
                <a:spcPct val="100000"/>
              </a:lnSpc>
              <a:spcBef>
                <a:spcPts val="1000"/>
              </a:spcBef>
              <a:spcAft>
                <a:spcPts val="0"/>
              </a:spcAft>
              <a:buNone/>
            </a:pPr>
            <a:r>
              <a:rPr lang="de-DE" sz="2000" b="1">
                <a:solidFill>
                  <a:srgbClr val="4A4A4C"/>
                </a:solidFill>
                <a:latin typeface="PT Sans"/>
                <a:ea typeface="PT Sans"/>
                <a:cs typeface="PT Sans"/>
                <a:sym typeface="PT Sans"/>
              </a:rPr>
              <a:t>Aufgabe</a:t>
            </a:r>
            <a:r>
              <a:rPr lang="de-DE" sz="2000">
                <a:solidFill>
                  <a:srgbClr val="4A4A4C"/>
                </a:solidFill>
                <a:latin typeface="PT Sans"/>
                <a:ea typeface="PT Sans"/>
                <a:cs typeface="PT Sans"/>
                <a:sym typeface="PT Sans"/>
              </a:rPr>
              <a:t>: Brechen Sie nun mit der Realität und entwickeln Sie eine Idealvorstellung von Medienplattformen und ihrem Umgang mit Macht und Daten. </a:t>
            </a:r>
            <a:endParaRPr sz="2000">
              <a:solidFill>
                <a:srgbClr val="4A4A4C"/>
              </a:solidFill>
              <a:latin typeface="PT Sans"/>
              <a:ea typeface="PT Sans"/>
              <a:cs typeface="PT Sans"/>
              <a:sym typeface="PT Sans"/>
            </a:endParaRPr>
          </a:p>
          <a:p>
            <a:pPr marL="0" lvl="0" indent="0" algn="l" rtl="0">
              <a:lnSpc>
                <a:spcPct val="100000"/>
              </a:lnSpc>
              <a:spcBef>
                <a:spcPts val="1000"/>
              </a:spcBef>
              <a:spcAft>
                <a:spcPts val="0"/>
              </a:spcAft>
              <a:buNone/>
            </a:pPr>
            <a:endParaRPr sz="2000">
              <a:solidFill>
                <a:srgbClr val="4A4A4C"/>
              </a:solidFill>
              <a:latin typeface="PT Sans"/>
              <a:ea typeface="PT Sans"/>
              <a:cs typeface="PT Sans"/>
              <a:sym typeface="PT Sans"/>
            </a:endParaRPr>
          </a:p>
          <a:p>
            <a:pPr marL="457200" lvl="0" indent="-355600" algn="l" rtl="0">
              <a:lnSpc>
                <a:spcPct val="100000"/>
              </a:lnSpc>
              <a:spcBef>
                <a:spcPts val="1000"/>
              </a:spcBef>
              <a:spcAft>
                <a:spcPts val="0"/>
              </a:spcAft>
              <a:buClr>
                <a:srgbClr val="4A4A4C"/>
              </a:buClr>
              <a:buSzPts val="2000"/>
              <a:buFont typeface="PT Sans"/>
              <a:buChar char="▪"/>
            </a:pPr>
            <a:r>
              <a:rPr lang="de-DE" sz="2000">
                <a:solidFill>
                  <a:srgbClr val="4A4A4C"/>
                </a:solidFill>
                <a:latin typeface="PT Sans"/>
                <a:ea typeface="PT Sans"/>
                <a:cs typeface="PT Sans"/>
                <a:sym typeface="PT Sans"/>
              </a:rPr>
              <a:t>Wie würde die Situation ohne die identifizierten Probleme idealerweise aussehen?</a:t>
            </a:r>
            <a:endParaRPr sz="2000">
              <a:solidFill>
                <a:srgbClr val="4A4A4C"/>
              </a:solidFill>
              <a:latin typeface="PT Sans"/>
              <a:ea typeface="PT Sans"/>
              <a:cs typeface="PT Sans"/>
              <a:sym typeface="PT Sans"/>
            </a:endParaRPr>
          </a:p>
          <a:p>
            <a:pPr marL="457200" lvl="0" indent="-355600" algn="l" rtl="0">
              <a:lnSpc>
                <a:spcPct val="100000"/>
              </a:lnSpc>
              <a:spcBef>
                <a:spcPts val="0"/>
              </a:spcBef>
              <a:spcAft>
                <a:spcPts val="0"/>
              </a:spcAft>
              <a:buClr>
                <a:srgbClr val="4A4A4C"/>
              </a:buClr>
              <a:buSzPts val="2000"/>
              <a:buFont typeface="PT Sans"/>
              <a:buChar char="▪"/>
            </a:pPr>
            <a:r>
              <a:rPr lang="de-DE" sz="2000">
                <a:solidFill>
                  <a:srgbClr val="4A4A4C"/>
                </a:solidFill>
                <a:latin typeface="PT Sans"/>
                <a:ea typeface="PT Sans"/>
                <a:cs typeface="PT Sans"/>
                <a:sym typeface="PT Sans"/>
              </a:rPr>
              <a:t>Sollten Medienplattformen Ihre Daten verwenden dürfen und wenn ja, wie und für was?</a:t>
            </a:r>
            <a:endParaRPr sz="2000">
              <a:solidFill>
                <a:srgbClr val="4A4A4C"/>
              </a:solidFill>
              <a:latin typeface="PT Sans"/>
              <a:ea typeface="PT Sans"/>
              <a:cs typeface="PT Sans"/>
              <a:sym typeface="PT Sans"/>
            </a:endParaRPr>
          </a:p>
          <a:p>
            <a:pPr marL="0" lvl="0" indent="0" algn="l" rtl="0">
              <a:lnSpc>
                <a:spcPct val="115000"/>
              </a:lnSpc>
              <a:spcBef>
                <a:spcPts val="0"/>
              </a:spcBef>
              <a:spcAft>
                <a:spcPts val="738"/>
              </a:spcAft>
              <a:buNone/>
            </a:pPr>
            <a:endParaRPr sz="2000">
              <a:solidFill>
                <a:srgbClr val="4A4A4C"/>
              </a:solidFill>
              <a:latin typeface="PT Sans"/>
              <a:ea typeface="PT Sans"/>
              <a:cs typeface="PT Sans"/>
              <a:sym typeface="PT Sans"/>
            </a:endParaRPr>
          </a:p>
        </p:txBody>
      </p:sp>
      <p:sp>
        <p:nvSpPr>
          <p:cNvPr id="407" name="Google Shape;407;p40"/>
          <p:cNvSpPr/>
          <p:nvPr/>
        </p:nvSpPr>
        <p:spPr>
          <a:xfrm>
            <a:off x="301800" y="5519200"/>
            <a:ext cx="978600" cy="975900"/>
          </a:xfrm>
          <a:prstGeom prst="rect">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Droid Sans Mono"/>
              <a:ea typeface="Droid Sans Mono"/>
              <a:cs typeface="Droid Sans Mono"/>
              <a:sym typeface="Droid Sans Mono"/>
            </a:endParaRPr>
          </a:p>
        </p:txBody>
      </p:sp>
      <p:sp>
        <p:nvSpPr>
          <p:cNvPr id="408" name="Google Shape;408;p40"/>
          <p:cNvSpPr/>
          <p:nvPr/>
        </p:nvSpPr>
        <p:spPr>
          <a:xfrm>
            <a:off x="1280400" y="5519200"/>
            <a:ext cx="4818000" cy="975900"/>
          </a:xfrm>
          <a:prstGeom prst="rect">
            <a:avLst/>
          </a:prstGeom>
          <a:solidFill>
            <a:schemeClr val="lt1"/>
          </a:solidFill>
          <a:ln w="19050" cap="flat" cmpd="sng">
            <a:solidFill>
              <a:schemeClr val="dk2"/>
            </a:solidFill>
            <a:prstDash val="solid"/>
            <a:round/>
            <a:headEnd type="none" w="sm" len="sm"/>
            <a:tailEnd type="none" w="sm" len="sm"/>
          </a:ln>
        </p:spPr>
        <p:txBody>
          <a:bodyPr spcFirstLastPara="1" wrap="square" lIns="378000" tIns="91425" rIns="91425" bIns="91425" anchor="ctr" anchorCtr="0">
            <a:noAutofit/>
          </a:bodyPr>
          <a:lstStyle/>
          <a:p>
            <a:pPr marL="0" lvl="0" indent="0" algn="l" rtl="0">
              <a:spcBef>
                <a:spcPts val="0"/>
              </a:spcBef>
              <a:spcAft>
                <a:spcPts val="0"/>
              </a:spcAft>
              <a:buNone/>
            </a:pPr>
            <a:r>
              <a:rPr lang="de-DE" sz="1600">
                <a:solidFill>
                  <a:schemeClr val="dk1"/>
                </a:solidFill>
                <a:latin typeface="Droid Sans Mono"/>
                <a:ea typeface="Droid Sans Mono"/>
                <a:cs typeface="Droid Sans Mono"/>
                <a:sym typeface="Droid Sans Mono"/>
              </a:rPr>
              <a:t>10 Minuten</a:t>
            </a:r>
            <a:endParaRPr sz="1600">
              <a:solidFill>
                <a:schemeClr val="dk1"/>
              </a:solidFill>
              <a:latin typeface="Droid Sans Mono"/>
              <a:ea typeface="Droid Sans Mono"/>
              <a:cs typeface="Droid Sans Mono"/>
              <a:sym typeface="Droid Sans Mono"/>
            </a:endParaRPr>
          </a:p>
        </p:txBody>
      </p:sp>
      <p:sp>
        <p:nvSpPr>
          <p:cNvPr id="409" name="Google Shape;409;p40"/>
          <p:cNvSpPr/>
          <p:nvPr/>
        </p:nvSpPr>
        <p:spPr>
          <a:xfrm>
            <a:off x="6098399" y="5519200"/>
            <a:ext cx="978600" cy="975900"/>
          </a:xfrm>
          <a:prstGeom prst="rect">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Droid Sans Mono"/>
              <a:ea typeface="Droid Sans Mono"/>
              <a:cs typeface="Droid Sans Mono"/>
              <a:sym typeface="Droid Sans Mono"/>
            </a:endParaRPr>
          </a:p>
        </p:txBody>
      </p:sp>
      <p:pic>
        <p:nvPicPr>
          <p:cNvPr id="410" name="Google Shape;410;p40"/>
          <p:cNvPicPr preferRelativeResize="0"/>
          <p:nvPr/>
        </p:nvPicPr>
        <p:blipFill>
          <a:blip r:embed="rId3">
            <a:alphaModFix/>
          </a:blip>
          <a:stretch>
            <a:fillRect/>
          </a:stretch>
        </p:blipFill>
        <p:spPr>
          <a:xfrm>
            <a:off x="517400" y="5733450"/>
            <a:ext cx="547400" cy="547400"/>
          </a:xfrm>
          <a:prstGeom prst="rect">
            <a:avLst/>
          </a:prstGeom>
          <a:noFill/>
          <a:ln>
            <a:noFill/>
          </a:ln>
        </p:spPr>
      </p:pic>
      <p:sp>
        <p:nvSpPr>
          <p:cNvPr id="411" name="Google Shape;411;p40"/>
          <p:cNvSpPr/>
          <p:nvPr/>
        </p:nvSpPr>
        <p:spPr>
          <a:xfrm>
            <a:off x="7077000" y="5519200"/>
            <a:ext cx="4801800" cy="975900"/>
          </a:xfrm>
          <a:prstGeom prst="rect">
            <a:avLst/>
          </a:prstGeom>
          <a:solidFill>
            <a:schemeClr val="lt1"/>
          </a:solidFill>
          <a:ln w="19050" cap="flat" cmpd="sng">
            <a:solidFill>
              <a:schemeClr val="dk2"/>
            </a:solidFill>
            <a:prstDash val="solid"/>
            <a:round/>
            <a:headEnd type="none" w="sm" len="sm"/>
            <a:tailEnd type="none" w="sm" len="sm"/>
          </a:ln>
        </p:spPr>
        <p:txBody>
          <a:bodyPr spcFirstLastPara="1" wrap="square" lIns="378000" tIns="91425" rIns="91425" bIns="91425" anchor="ctr" anchorCtr="0">
            <a:noAutofit/>
          </a:bodyPr>
          <a:lstStyle/>
          <a:p>
            <a:pPr marL="0" lvl="0" indent="0" algn="l" rtl="0">
              <a:spcBef>
                <a:spcPts val="0"/>
              </a:spcBef>
              <a:spcAft>
                <a:spcPts val="0"/>
              </a:spcAft>
              <a:buNone/>
            </a:pPr>
            <a:r>
              <a:rPr lang="de-DE" sz="1600">
                <a:solidFill>
                  <a:schemeClr val="dk1"/>
                </a:solidFill>
                <a:latin typeface="Droid Sans Mono"/>
                <a:ea typeface="Droid Sans Mono"/>
                <a:cs typeface="Droid Sans Mono"/>
                <a:sym typeface="Droid Sans Mono"/>
              </a:rPr>
              <a:t>In Kleingruppen (3-5 Personen)</a:t>
            </a:r>
            <a:endParaRPr sz="1600">
              <a:solidFill>
                <a:schemeClr val="dk1"/>
              </a:solidFill>
              <a:latin typeface="Droid Sans Mono"/>
              <a:ea typeface="Droid Sans Mono"/>
              <a:cs typeface="Droid Sans Mono"/>
              <a:sym typeface="Droid Sans Mono"/>
            </a:endParaRPr>
          </a:p>
        </p:txBody>
      </p:sp>
      <p:pic>
        <p:nvPicPr>
          <p:cNvPr id="412" name="Google Shape;412;p40" descr="Benutzer mit einfarbiger Füllung"/>
          <p:cNvPicPr preferRelativeResize="0"/>
          <p:nvPr/>
        </p:nvPicPr>
        <p:blipFill rotWithShape="1">
          <a:blip r:embed="rId4">
            <a:alphaModFix/>
          </a:blip>
          <a:srcRect/>
          <a:stretch/>
        </p:blipFill>
        <p:spPr>
          <a:xfrm>
            <a:off x="6314000" y="5733462"/>
            <a:ext cx="547400" cy="5474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17"/>
        <p:cNvGrpSpPr/>
        <p:nvPr/>
      </p:nvGrpSpPr>
      <p:grpSpPr>
        <a:xfrm>
          <a:off x="0" y="0"/>
          <a:ext cx="0" cy="0"/>
          <a:chOff x="0" y="0"/>
          <a:chExt cx="0" cy="0"/>
        </a:xfrm>
      </p:grpSpPr>
      <p:sp>
        <p:nvSpPr>
          <p:cNvPr id="418" name="Google Shape;418;p41"/>
          <p:cNvSpPr/>
          <p:nvPr/>
        </p:nvSpPr>
        <p:spPr>
          <a:xfrm>
            <a:off x="301800" y="249775"/>
            <a:ext cx="11577000" cy="627600"/>
          </a:xfrm>
          <a:prstGeom prst="rect">
            <a:avLst/>
          </a:prstGeom>
          <a:solidFill>
            <a:srgbClr val="FFFCB7"/>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de-DE">
                <a:solidFill>
                  <a:schemeClr val="dk1"/>
                </a:solidFill>
                <a:latin typeface="Droid Sans Mono"/>
                <a:ea typeface="Droid Sans Mono"/>
                <a:cs typeface="Droid Sans Mono"/>
                <a:sym typeface="Droid Sans Mono"/>
              </a:rPr>
              <a:t>Kritische Utopien</a:t>
            </a:r>
            <a:endParaRPr>
              <a:solidFill>
                <a:schemeClr val="dk1"/>
              </a:solidFill>
              <a:latin typeface="Droid Sans Mono"/>
              <a:ea typeface="Droid Sans Mono"/>
              <a:cs typeface="Droid Sans Mono"/>
              <a:sym typeface="Droid Sans Mono"/>
            </a:endParaRPr>
          </a:p>
        </p:txBody>
      </p:sp>
      <p:sp>
        <p:nvSpPr>
          <p:cNvPr id="419" name="Google Shape;419;p41"/>
          <p:cNvSpPr txBox="1">
            <a:spLocks noGrp="1"/>
          </p:cNvSpPr>
          <p:nvPr>
            <p:ph type="sldNum" idx="12"/>
          </p:nvPr>
        </p:nvSpPr>
        <p:spPr>
          <a:xfrm>
            <a:off x="301800" y="6495150"/>
            <a:ext cx="2743200" cy="3651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de-DE"/>
              <a:t>31</a:t>
            </a:fld>
            <a:endParaRPr/>
          </a:p>
        </p:txBody>
      </p:sp>
      <p:sp>
        <p:nvSpPr>
          <p:cNvPr id="420" name="Google Shape;420;p41"/>
          <p:cNvSpPr txBox="1">
            <a:spLocks noGrp="1"/>
          </p:cNvSpPr>
          <p:nvPr>
            <p:ph type="title" idx="4294967295"/>
          </p:nvPr>
        </p:nvSpPr>
        <p:spPr>
          <a:xfrm>
            <a:off x="898800" y="1316950"/>
            <a:ext cx="10379400" cy="1015800"/>
          </a:xfrm>
          <a:prstGeom prst="rect">
            <a:avLst/>
          </a:prstGeom>
        </p:spPr>
        <p:txBody>
          <a:bodyPr spcFirstLastPara="1" wrap="square" lIns="91425" tIns="45700" rIns="91425" bIns="45700" anchor="ctr" anchorCtr="0">
            <a:spAutoFit/>
          </a:bodyPr>
          <a:lstStyle/>
          <a:p>
            <a:pPr marL="0" lvl="0" indent="0" algn="l" rtl="0">
              <a:lnSpc>
                <a:spcPct val="100000"/>
              </a:lnSpc>
              <a:spcBef>
                <a:spcPts val="0"/>
              </a:spcBef>
              <a:spcAft>
                <a:spcPts val="0"/>
              </a:spcAft>
              <a:buNone/>
            </a:pPr>
            <a:r>
              <a:rPr lang="de-DE" sz="3000" b="1">
                <a:solidFill>
                  <a:srgbClr val="4A4A4C"/>
                </a:solidFill>
                <a:latin typeface="Droid Sans Mono"/>
                <a:ea typeface="Droid Sans Mono"/>
                <a:cs typeface="Droid Sans Mono"/>
                <a:sym typeface="Droid Sans Mono"/>
              </a:rPr>
              <a:t>III Umsetzungs- und Strategiephase </a:t>
            </a:r>
            <a:endParaRPr sz="3000" b="1">
              <a:solidFill>
                <a:srgbClr val="4A4A4C"/>
              </a:solidFill>
              <a:latin typeface="Droid Sans Mono"/>
              <a:ea typeface="Droid Sans Mono"/>
              <a:cs typeface="Droid Sans Mono"/>
              <a:sym typeface="Droid Sans Mono"/>
            </a:endParaRPr>
          </a:p>
          <a:p>
            <a:pPr marL="0" lvl="0" indent="0" algn="l" rtl="0">
              <a:lnSpc>
                <a:spcPct val="100000"/>
              </a:lnSpc>
              <a:spcBef>
                <a:spcPts val="0"/>
              </a:spcBef>
              <a:spcAft>
                <a:spcPts val="0"/>
              </a:spcAft>
              <a:buNone/>
            </a:pPr>
            <a:endParaRPr sz="3000" b="1">
              <a:solidFill>
                <a:srgbClr val="4A4A4C"/>
              </a:solidFill>
              <a:latin typeface="Droid Sans Mono"/>
              <a:ea typeface="Droid Sans Mono"/>
              <a:cs typeface="Droid Sans Mono"/>
              <a:sym typeface="Droid Sans Mono"/>
            </a:endParaRPr>
          </a:p>
        </p:txBody>
      </p:sp>
      <p:sp>
        <p:nvSpPr>
          <p:cNvPr id="421" name="Google Shape;421;p41"/>
          <p:cNvSpPr txBox="1">
            <a:spLocks noGrp="1"/>
          </p:cNvSpPr>
          <p:nvPr>
            <p:ph type="body" idx="4294967295"/>
          </p:nvPr>
        </p:nvSpPr>
        <p:spPr>
          <a:xfrm>
            <a:off x="898750" y="2301475"/>
            <a:ext cx="10379400" cy="2196000"/>
          </a:xfrm>
          <a:prstGeom prst="rect">
            <a:avLst/>
          </a:prstGeom>
        </p:spPr>
        <p:txBody>
          <a:bodyPr spcFirstLastPara="1" wrap="square" lIns="91425" tIns="45700" rIns="91425" bIns="45700" anchor="t" anchorCtr="0">
            <a:spAutoFit/>
          </a:bodyPr>
          <a:lstStyle/>
          <a:p>
            <a:pPr marL="0" lvl="0" indent="0" algn="l" rtl="0">
              <a:lnSpc>
                <a:spcPct val="100000"/>
              </a:lnSpc>
              <a:spcBef>
                <a:spcPts val="1000"/>
              </a:spcBef>
              <a:spcAft>
                <a:spcPts val="0"/>
              </a:spcAft>
              <a:buNone/>
            </a:pPr>
            <a:r>
              <a:rPr lang="de-DE" sz="2000" b="1">
                <a:solidFill>
                  <a:srgbClr val="4A4A4C"/>
                </a:solidFill>
                <a:latin typeface="PT Sans"/>
                <a:ea typeface="PT Sans"/>
                <a:cs typeface="PT Sans"/>
                <a:sym typeface="PT Sans"/>
              </a:rPr>
              <a:t>Aufgabe</a:t>
            </a:r>
            <a:r>
              <a:rPr lang="de-DE" sz="2000">
                <a:solidFill>
                  <a:srgbClr val="4A4A4C"/>
                </a:solidFill>
                <a:latin typeface="PT Sans"/>
                <a:ea typeface="PT Sans"/>
                <a:cs typeface="PT Sans"/>
                <a:sym typeface="PT Sans"/>
              </a:rPr>
              <a:t>: Entwickeln Sie Strategien, welche Social-Media-Plattformen zu einem Ort machen, der frei von (politischer) Beeinflussung durch den Staat oder die Plattformen selbst ist.</a:t>
            </a:r>
            <a:endParaRPr sz="2000">
              <a:solidFill>
                <a:srgbClr val="4A4A4C"/>
              </a:solidFill>
              <a:latin typeface="PT Sans"/>
              <a:ea typeface="PT Sans"/>
              <a:cs typeface="PT Sans"/>
              <a:sym typeface="PT Sans"/>
            </a:endParaRPr>
          </a:p>
          <a:p>
            <a:pPr marL="0" lvl="0" indent="0" algn="l" rtl="0">
              <a:lnSpc>
                <a:spcPct val="100000"/>
              </a:lnSpc>
              <a:spcBef>
                <a:spcPts val="1000"/>
              </a:spcBef>
              <a:spcAft>
                <a:spcPts val="0"/>
              </a:spcAft>
              <a:buNone/>
            </a:pPr>
            <a:endParaRPr sz="2000">
              <a:solidFill>
                <a:srgbClr val="4A4A4C"/>
              </a:solidFill>
              <a:latin typeface="PT Sans"/>
              <a:ea typeface="PT Sans"/>
              <a:cs typeface="PT Sans"/>
              <a:sym typeface="PT Sans"/>
            </a:endParaRPr>
          </a:p>
          <a:p>
            <a:pPr marL="457200" lvl="0" indent="-355600" algn="l" rtl="0">
              <a:lnSpc>
                <a:spcPct val="100000"/>
              </a:lnSpc>
              <a:spcBef>
                <a:spcPts val="1000"/>
              </a:spcBef>
              <a:spcAft>
                <a:spcPts val="0"/>
              </a:spcAft>
              <a:buClr>
                <a:srgbClr val="4A4A4C"/>
              </a:buClr>
              <a:buSzPts val="2000"/>
              <a:buFont typeface="PT Sans"/>
              <a:buChar char="▪"/>
            </a:pPr>
            <a:r>
              <a:rPr lang="de-DE" sz="2000">
                <a:solidFill>
                  <a:srgbClr val="4A4A4C"/>
                </a:solidFill>
                <a:latin typeface="PT Sans"/>
                <a:ea typeface="PT Sans"/>
                <a:cs typeface="PT Sans"/>
                <a:sym typeface="PT Sans"/>
              </a:rPr>
              <a:t>Was muss passieren, um der Ausbeutung persönlicher Daten entgegenzuwirken?</a:t>
            </a:r>
            <a:endParaRPr sz="2000">
              <a:solidFill>
                <a:srgbClr val="4A4A4C"/>
              </a:solidFill>
              <a:latin typeface="PT Sans"/>
              <a:ea typeface="PT Sans"/>
              <a:cs typeface="PT Sans"/>
              <a:sym typeface="PT Sans"/>
            </a:endParaRPr>
          </a:p>
          <a:p>
            <a:pPr marL="457200" lvl="0" indent="-355600" algn="l" rtl="0">
              <a:lnSpc>
                <a:spcPct val="100000"/>
              </a:lnSpc>
              <a:spcBef>
                <a:spcPts val="0"/>
              </a:spcBef>
              <a:spcAft>
                <a:spcPts val="0"/>
              </a:spcAft>
              <a:buClr>
                <a:srgbClr val="4A4A4C"/>
              </a:buClr>
              <a:buSzPts val="2000"/>
              <a:buFont typeface="PT Sans"/>
              <a:buChar char="▪"/>
            </a:pPr>
            <a:r>
              <a:rPr lang="de-DE" sz="2000">
                <a:solidFill>
                  <a:srgbClr val="4A4A4C"/>
                </a:solidFill>
                <a:latin typeface="PT Sans"/>
                <a:ea typeface="PT Sans"/>
                <a:cs typeface="PT Sans"/>
                <a:sym typeface="PT Sans"/>
              </a:rPr>
              <a:t>Welche Wege, Methoden, Mittel und Maßnahmen führen zu diesem Ziel? </a:t>
            </a:r>
            <a:endParaRPr sz="2000">
              <a:solidFill>
                <a:srgbClr val="4A4A4C"/>
              </a:solidFill>
              <a:latin typeface="PT Sans"/>
              <a:ea typeface="PT Sans"/>
              <a:cs typeface="PT Sans"/>
              <a:sym typeface="PT Sans"/>
            </a:endParaRPr>
          </a:p>
          <a:p>
            <a:pPr marL="457200" lvl="0" indent="-355600" algn="l" rtl="0">
              <a:lnSpc>
                <a:spcPct val="100000"/>
              </a:lnSpc>
              <a:spcBef>
                <a:spcPts val="0"/>
              </a:spcBef>
              <a:spcAft>
                <a:spcPts val="0"/>
              </a:spcAft>
              <a:buClr>
                <a:srgbClr val="4A4A4C"/>
              </a:buClr>
              <a:buSzPts val="2000"/>
              <a:buFont typeface="PT Sans"/>
              <a:buChar char="▪"/>
            </a:pPr>
            <a:r>
              <a:rPr lang="de-DE" sz="2000">
                <a:solidFill>
                  <a:srgbClr val="4A4A4C"/>
                </a:solidFill>
                <a:latin typeface="PT Sans"/>
                <a:ea typeface="PT Sans"/>
                <a:cs typeface="PT Sans"/>
                <a:sym typeface="PT Sans"/>
              </a:rPr>
              <a:t>Wer kann die Gruppe dabei unterstützen?</a:t>
            </a:r>
            <a:endParaRPr sz="2000">
              <a:solidFill>
                <a:srgbClr val="4A4A4C"/>
              </a:solidFill>
              <a:latin typeface="PT Sans"/>
              <a:ea typeface="PT Sans"/>
              <a:cs typeface="PT Sans"/>
              <a:sym typeface="PT Sans"/>
            </a:endParaRPr>
          </a:p>
        </p:txBody>
      </p:sp>
      <p:sp>
        <p:nvSpPr>
          <p:cNvPr id="422" name="Google Shape;422;p41"/>
          <p:cNvSpPr/>
          <p:nvPr/>
        </p:nvSpPr>
        <p:spPr>
          <a:xfrm>
            <a:off x="301800" y="5519200"/>
            <a:ext cx="978600" cy="975900"/>
          </a:xfrm>
          <a:prstGeom prst="rect">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Droid Sans Mono"/>
              <a:ea typeface="Droid Sans Mono"/>
              <a:cs typeface="Droid Sans Mono"/>
              <a:sym typeface="Droid Sans Mono"/>
            </a:endParaRPr>
          </a:p>
        </p:txBody>
      </p:sp>
      <p:sp>
        <p:nvSpPr>
          <p:cNvPr id="423" name="Google Shape;423;p41"/>
          <p:cNvSpPr/>
          <p:nvPr/>
        </p:nvSpPr>
        <p:spPr>
          <a:xfrm>
            <a:off x="1280400" y="5519200"/>
            <a:ext cx="4818000" cy="975900"/>
          </a:xfrm>
          <a:prstGeom prst="rect">
            <a:avLst/>
          </a:prstGeom>
          <a:solidFill>
            <a:schemeClr val="lt1"/>
          </a:solidFill>
          <a:ln w="19050" cap="flat" cmpd="sng">
            <a:solidFill>
              <a:schemeClr val="dk2"/>
            </a:solidFill>
            <a:prstDash val="solid"/>
            <a:round/>
            <a:headEnd type="none" w="sm" len="sm"/>
            <a:tailEnd type="none" w="sm" len="sm"/>
          </a:ln>
        </p:spPr>
        <p:txBody>
          <a:bodyPr spcFirstLastPara="1" wrap="square" lIns="378000" tIns="91425" rIns="91425" bIns="91425" anchor="ctr" anchorCtr="0">
            <a:noAutofit/>
          </a:bodyPr>
          <a:lstStyle/>
          <a:p>
            <a:pPr marL="0" lvl="0" indent="0" algn="l" rtl="0">
              <a:spcBef>
                <a:spcPts val="0"/>
              </a:spcBef>
              <a:spcAft>
                <a:spcPts val="0"/>
              </a:spcAft>
              <a:buNone/>
            </a:pPr>
            <a:r>
              <a:rPr lang="de-DE" sz="1600">
                <a:solidFill>
                  <a:schemeClr val="dk1"/>
                </a:solidFill>
                <a:latin typeface="Droid Sans Mono"/>
                <a:ea typeface="Droid Sans Mono"/>
                <a:cs typeface="Droid Sans Mono"/>
                <a:sym typeface="Droid Sans Mono"/>
              </a:rPr>
              <a:t>10 Minuten</a:t>
            </a:r>
            <a:endParaRPr sz="1600">
              <a:solidFill>
                <a:schemeClr val="dk1"/>
              </a:solidFill>
              <a:latin typeface="Droid Sans Mono"/>
              <a:ea typeface="Droid Sans Mono"/>
              <a:cs typeface="Droid Sans Mono"/>
              <a:sym typeface="Droid Sans Mono"/>
            </a:endParaRPr>
          </a:p>
        </p:txBody>
      </p:sp>
      <p:sp>
        <p:nvSpPr>
          <p:cNvPr id="424" name="Google Shape;424;p41"/>
          <p:cNvSpPr/>
          <p:nvPr/>
        </p:nvSpPr>
        <p:spPr>
          <a:xfrm>
            <a:off x="6098399" y="5519200"/>
            <a:ext cx="978600" cy="975900"/>
          </a:xfrm>
          <a:prstGeom prst="rect">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Droid Sans Mono"/>
              <a:ea typeface="Droid Sans Mono"/>
              <a:cs typeface="Droid Sans Mono"/>
              <a:sym typeface="Droid Sans Mono"/>
            </a:endParaRPr>
          </a:p>
        </p:txBody>
      </p:sp>
      <p:pic>
        <p:nvPicPr>
          <p:cNvPr id="425" name="Google Shape;425;p41"/>
          <p:cNvPicPr preferRelativeResize="0"/>
          <p:nvPr/>
        </p:nvPicPr>
        <p:blipFill>
          <a:blip r:embed="rId3">
            <a:alphaModFix/>
          </a:blip>
          <a:stretch>
            <a:fillRect/>
          </a:stretch>
        </p:blipFill>
        <p:spPr>
          <a:xfrm>
            <a:off x="517400" y="5733450"/>
            <a:ext cx="547400" cy="547400"/>
          </a:xfrm>
          <a:prstGeom prst="rect">
            <a:avLst/>
          </a:prstGeom>
          <a:noFill/>
          <a:ln>
            <a:noFill/>
          </a:ln>
        </p:spPr>
      </p:pic>
      <p:sp>
        <p:nvSpPr>
          <p:cNvPr id="426" name="Google Shape;426;p41"/>
          <p:cNvSpPr/>
          <p:nvPr/>
        </p:nvSpPr>
        <p:spPr>
          <a:xfrm>
            <a:off x="7077000" y="5519200"/>
            <a:ext cx="4801800" cy="975900"/>
          </a:xfrm>
          <a:prstGeom prst="rect">
            <a:avLst/>
          </a:prstGeom>
          <a:solidFill>
            <a:schemeClr val="lt1"/>
          </a:solidFill>
          <a:ln w="19050" cap="flat" cmpd="sng">
            <a:solidFill>
              <a:schemeClr val="dk2"/>
            </a:solidFill>
            <a:prstDash val="solid"/>
            <a:round/>
            <a:headEnd type="none" w="sm" len="sm"/>
            <a:tailEnd type="none" w="sm" len="sm"/>
          </a:ln>
        </p:spPr>
        <p:txBody>
          <a:bodyPr spcFirstLastPara="1" wrap="square" lIns="378000" tIns="91425" rIns="91425" bIns="91425" anchor="ctr" anchorCtr="0">
            <a:noAutofit/>
          </a:bodyPr>
          <a:lstStyle/>
          <a:p>
            <a:pPr marL="0" lvl="0" indent="0" algn="l" rtl="0">
              <a:spcBef>
                <a:spcPts val="0"/>
              </a:spcBef>
              <a:spcAft>
                <a:spcPts val="0"/>
              </a:spcAft>
              <a:buNone/>
            </a:pPr>
            <a:r>
              <a:rPr lang="de-DE" sz="1600">
                <a:solidFill>
                  <a:schemeClr val="dk1"/>
                </a:solidFill>
                <a:latin typeface="Droid Sans Mono"/>
                <a:ea typeface="Droid Sans Mono"/>
                <a:cs typeface="Droid Sans Mono"/>
                <a:sym typeface="Droid Sans Mono"/>
              </a:rPr>
              <a:t>In Kleingruppen (3-5 Personen)</a:t>
            </a:r>
            <a:endParaRPr sz="1600">
              <a:solidFill>
                <a:schemeClr val="dk1"/>
              </a:solidFill>
              <a:latin typeface="Droid Sans Mono"/>
              <a:ea typeface="Droid Sans Mono"/>
              <a:cs typeface="Droid Sans Mono"/>
              <a:sym typeface="Droid Sans Mono"/>
            </a:endParaRPr>
          </a:p>
        </p:txBody>
      </p:sp>
      <p:pic>
        <p:nvPicPr>
          <p:cNvPr id="427" name="Google Shape;427;p41" descr="Benutzer mit einfarbiger Füllung"/>
          <p:cNvPicPr preferRelativeResize="0"/>
          <p:nvPr/>
        </p:nvPicPr>
        <p:blipFill rotWithShape="1">
          <a:blip r:embed="rId4">
            <a:alphaModFix/>
          </a:blip>
          <a:srcRect/>
          <a:stretch/>
        </p:blipFill>
        <p:spPr>
          <a:xfrm>
            <a:off x="6314000" y="5733462"/>
            <a:ext cx="547400" cy="5474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32"/>
        <p:cNvGrpSpPr/>
        <p:nvPr/>
      </p:nvGrpSpPr>
      <p:grpSpPr>
        <a:xfrm>
          <a:off x="0" y="0"/>
          <a:ext cx="0" cy="0"/>
          <a:chOff x="0" y="0"/>
          <a:chExt cx="0" cy="0"/>
        </a:xfrm>
      </p:grpSpPr>
      <p:sp>
        <p:nvSpPr>
          <p:cNvPr id="433" name="Google Shape;433;p42"/>
          <p:cNvSpPr/>
          <p:nvPr/>
        </p:nvSpPr>
        <p:spPr>
          <a:xfrm>
            <a:off x="301800" y="249775"/>
            <a:ext cx="11577000" cy="627600"/>
          </a:xfrm>
          <a:prstGeom prst="rect">
            <a:avLst/>
          </a:prstGeom>
          <a:solidFill>
            <a:srgbClr val="FFFCB7"/>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de-DE">
                <a:solidFill>
                  <a:schemeClr val="dk1"/>
                </a:solidFill>
                <a:latin typeface="Droid Sans Mono"/>
                <a:ea typeface="Droid Sans Mono"/>
                <a:cs typeface="Droid Sans Mono"/>
                <a:sym typeface="Droid Sans Mono"/>
              </a:rPr>
              <a:t>Kritische Utopien</a:t>
            </a:r>
            <a:endParaRPr>
              <a:solidFill>
                <a:schemeClr val="dk1"/>
              </a:solidFill>
              <a:latin typeface="Droid Sans Mono"/>
              <a:ea typeface="Droid Sans Mono"/>
              <a:cs typeface="Droid Sans Mono"/>
              <a:sym typeface="Droid Sans Mono"/>
            </a:endParaRPr>
          </a:p>
        </p:txBody>
      </p:sp>
      <p:sp>
        <p:nvSpPr>
          <p:cNvPr id="434" name="Google Shape;434;p42"/>
          <p:cNvSpPr/>
          <p:nvPr/>
        </p:nvSpPr>
        <p:spPr>
          <a:xfrm>
            <a:off x="301800" y="5867525"/>
            <a:ext cx="5796600" cy="627600"/>
          </a:xfrm>
          <a:prstGeom prst="rect">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de-DE">
                <a:solidFill>
                  <a:schemeClr val="dk1"/>
                </a:solidFill>
                <a:latin typeface="Droid Sans Mono"/>
                <a:ea typeface="Droid Sans Mono"/>
                <a:cs typeface="Droid Sans Mono"/>
                <a:sym typeface="Droid Sans Mono"/>
              </a:rPr>
              <a:t>Abschluss</a:t>
            </a:r>
            <a:endParaRPr>
              <a:solidFill>
                <a:schemeClr val="dk1"/>
              </a:solidFill>
              <a:latin typeface="Droid Sans Mono"/>
              <a:ea typeface="Droid Sans Mono"/>
              <a:cs typeface="Droid Sans Mono"/>
              <a:sym typeface="Droid Sans Mono"/>
            </a:endParaRPr>
          </a:p>
        </p:txBody>
      </p:sp>
      <p:sp>
        <p:nvSpPr>
          <p:cNvPr id="435" name="Google Shape;435;p42"/>
          <p:cNvSpPr/>
          <p:nvPr/>
        </p:nvSpPr>
        <p:spPr>
          <a:xfrm>
            <a:off x="6098400" y="5867525"/>
            <a:ext cx="5780400" cy="627600"/>
          </a:xfrm>
          <a:prstGeom prst="rect">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de-DE">
                <a:solidFill>
                  <a:srgbClr val="3A3838"/>
                </a:solidFill>
                <a:latin typeface="Droid Sans Mono"/>
                <a:ea typeface="Droid Sans Mono"/>
                <a:cs typeface="Droid Sans Mono"/>
                <a:sym typeface="Droid Sans Mono"/>
              </a:rPr>
              <a:t>MAKING SENSE OF THE FUTURE</a:t>
            </a:r>
            <a:endParaRPr>
              <a:solidFill>
                <a:schemeClr val="dk1"/>
              </a:solidFill>
              <a:latin typeface="Droid Sans Mono"/>
              <a:ea typeface="Droid Sans Mono"/>
              <a:cs typeface="Droid Sans Mono"/>
              <a:sym typeface="Droid Sans Mono"/>
            </a:endParaRPr>
          </a:p>
        </p:txBody>
      </p:sp>
      <p:sp>
        <p:nvSpPr>
          <p:cNvPr id="436" name="Google Shape;436;p42"/>
          <p:cNvSpPr txBox="1">
            <a:spLocks noGrp="1"/>
          </p:cNvSpPr>
          <p:nvPr>
            <p:ph type="sldNum" idx="12"/>
          </p:nvPr>
        </p:nvSpPr>
        <p:spPr>
          <a:xfrm>
            <a:off x="301800" y="6495150"/>
            <a:ext cx="2743200" cy="3651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de-DE"/>
              <a:t>32</a:t>
            </a:fld>
            <a:endParaRPr/>
          </a:p>
        </p:txBody>
      </p:sp>
      <p:sp>
        <p:nvSpPr>
          <p:cNvPr id="437" name="Google Shape;437;p42"/>
          <p:cNvSpPr/>
          <p:nvPr/>
        </p:nvSpPr>
        <p:spPr>
          <a:xfrm>
            <a:off x="307500" y="877350"/>
            <a:ext cx="11577000" cy="4990200"/>
          </a:xfrm>
          <a:prstGeom prst="rect">
            <a:avLst/>
          </a:prstGeom>
          <a:solidFill>
            <a:srgbClr val="FFFCB7"/>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15000"/>
              </a:lnSpc>
              <a:spcBef>
                <a:spcPts val="0"/>
              </a:spcBef>
              <a:spcAft>
                <a:spcPts val="0"/>
              </a:spcAft>
              <a:buNone/>
            </a:pPr>
            <a:endParaRPr>
              <a:solidFill>
                <a:schemeClr val="dk1"/>
              </a:solidFill>
              <a:latin typeface="Droid Sans Mono"/>
              <a:ea typeface="Droid Sans Mono"/>
              <a:cs typeface="Droid Sans Mono"/>
              <a:sym typeface="Droid Sans Mono"/>
            </a:endParaRPr>
          </a:p>
        </p:txBody>
      </p:sp>
      <p:sp>
        <p:nvSpPr>
          <p:cNvPr id="438" name="Google Shape;438;p42"/>
          <p:cNvSpPr txBox="1"/>
          <p:nvPr/>
        </p:nvSpPr>
        <p:spPr>
          <a:xfrm>
            <a:off x="853975" y="2800100"/>
            <a:ext cx="10424100" cy="9258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100"/>
              <a:buNone/>
            </a:pPr>
            <a:r>
              <a:rPr lang="de-DE" sz="2400">
                <a:solidFill>
                  <a:srgbClr val="4A4A4C"/>
                </a:solidFill>
                <a:latin typeface="PT Sans"/>
                <a:ea typeface="PT Sans"/>
                <a:cs typeface="PT Sans"/>
                <a:sym typeface="PT Sans"/>
              </a:rPr>
              <a:t>Jede Gruppe präsentiert kurz ihre innovativsten Ideen.</a:t>
            </a:r>
            <a:endParaRPr sz="2400">
              <a:solidFill>
                <a:srgbClr val="4A4A4C"/>
              </a:solidFill>
              <a:latin typeface="PT Sans"/>
              <a:ea typeface="PT Sans"/>
              <a:cs typeface="PT Sans"/>
              <a:sym typeface="PT Sans"/>
            </a:endParaRPr>
          </a:p>
          <a:p>
            <a:pPr marL="0" marR="0" lvl="0" indent="0" algn="l" rtl="0">
              <a:lnSpc>
                <a:spcPct val="100000"/>
              </a:lnSpc>
              <a:spcBef>
                <a:spcPts val="738"/>
              </a:spcBef>
              <a:spcAft>
                <a:spcPts val="0"/>
              </a:spcAft>
              <a:buNone/>
            </a:pPr>
            <a:endParaRPr sz="2400" b="1">
              <a:solidFill>
                <a:srgbClr val="3A3838"/>
              </a:solidFill>
              <a:latin typeface="PT Sans"/>
              <a:ea typeface="PT Sans"/>
              <a:cs typeface="PT Sans"/>
              <a:sym typeface="PT Sans"/>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43"/>
        <p:cNvGrpSpPr/>
        <p:nvPr/>
      </p:nvGrpSpPr>
      <p:grpSpPr>
        <a:xfrm>
          <a:off x="0" y="0"/>
          <a:ext cx="0" cy="0"/>
          <a:chOff x="0" y="0"/>
          <a:chExt cx="0" cy="0"/>
        </a:xfrm>
      </p:grpSpPr>
      <p:sp>
        <p:nvSpPr>
          <p:cNvPr id="444" name="Google Shape;444;p43"/>
          <p:cNvSpPr/>
          <p:nvPr/>
        </p:nvSpPr>
        <p:spPr>
          <a:xfrm>
            <a:off x="301800" y="249775"/>
            <a:ext cx="11577000" cy="6276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de-DE" sz="2000" b="1">
                <a:solidFill>
                  <a:schemeClr val="dk1"/>
                </a:solidFill>
                <a:latin typeface="Droid Sans Mono"/>
                <a:ea typeface="Droid Sans Mono"/>
                <a:cs typeface="Droid Sans Mono"/>
                <a:sym typeface="Droid Sans Mono"/>
              </a:rPr>
              <a:t>Schlussreflexion</a:t>
            </a:r>
            <a:endParaRPr sz="2000" b="1">
              <a:solidFill>
                <a:schemeClr val="dk1"/>
              </a:solidFill>
              <a:latin typeface="Droid Sans Mono"/>
              <a:ea typeface="Droid Sans Mono"/>
              <a:cs typeface="Droid Sans Mono"/>
              <a:sym typeface="Droid Sans Mono"/>
            </a:endParaRPr>
          </a:p>
        </p:txBody>
      </p:sp>
      <p:sp>
        <p:nvSpPr>
          <p:cNvPr id="445" name="Google Shape;445;p43"/>
          <p:cNvSpPr/>
          <p:nvPr/>
        </p:nvSpPr>
        <p:spPr>
          <a:xfrm>
            <a:off x="301800" y="5867525"/>
            <a:ext cx="5796600" cy="627600"/>
          </a:xfrm>
          <a:prstGeom prst="rect">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Droid Sans Mono"/>
              <a:ea typeface="Droid Sans Mono"/>
              <a:cs typeface="Droid Sans Mono"/>
              <a:sym typeface="Droid Sans Mono"/>
            </a:endParaRPr>
          </a:p>
        </p:txBody>
      </p:sp>
      <p:sp>
        <p:nvSpPr>
          <p:cNvPr id="446" name="Google Shape;446;p43"/>
          <p:cNvSpPr/>
          <p:nvPr/>
        </p:nvSpPr>
        <p:spPr>
          <a:xfrm>
            <a:off x="6098400" y="877350"/>
            <a:ext cx="5780400" cy="4990200"/>
          </a:xfrm>
          <a:prstGeom prst="rect">
            <a:avLst/>
          </a:prstGeom>
          <a:solidFill>
            <a:srgbClr val="9AC9C8"/>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endParaRPr>
              <a:solidFill>
                <a:schemeClr val="dk1"/>
              </a:solidFill>
              <a:latin typeface="Droid Sans Mono"/>
              <a:ea typeface="Droid Sans Mono"/>
              <a:cs typeface="Droid Sans Mono"/>
              <a:sym typeface="Droid Sans Mono"/>
            </a:endParaRPr>
          </a:p>
        </p:txBody>
      </p:sp>
      <p:pic>
        <p:nvPicPr>
          <p:cNvPr id="447" name="Google Shape;447;p43"/>
          <p:cNvPicPr preferRelativeResize="0"/>
          <p:nvPr/>
        </p:nvPicPr>
        <p:blipFill rotWithShape="1">
          <a:blip r:embed="rId3">
            <a:alphaModFix/>
          </a:blip>
          <a:srcRect/>
          <a:stretch/>
        </p:blipFill>
        <p:spPr>
          <a:xfrm>
            <a:off x="6493500" y="877350"/>
            <a:ext cx="4990200" cy="4990200"/>
          </a:xfrm>
          <a:prstGeom prst="rect">
            <a:avLst/>
          </a:prstGeom>
          <a:noFill/>
          <a:ln>
            <a:noFill/>
          </a:ln>
        </p:spPr>
      </p:pic>
      <p:sp>
        <p:nvSpPr>
          <p:cNvPr id="448" name="Google Shape;448;p43"/>
          <p:cNvSpPr txBox="1"/>
          <p:nvPr/>
        </p:nvSpPr>
        <p:spPr>
          <a:xfrm>
            <a:off x="301800" y="877375"/>
            <a:ext cx="5780400" cy="4990200"/>
          </a:xfrm>
          <a:prstGeom prst="rect">
            <a:avLst/>
          </a:prstGeom>
          <a:noFill/>
          <a:ln>
            <a:noFill/>
          </a:ln>
        </p:spPr>
        <p:txBody>
          <a:bodyPr spcFirstLastPara="1" wrap="square" lIns="91425" tIns="45700" rIns="91425" bIns="45700" anchor="ctr" anchorCtr="0">
            <a:noAutofit/>
          </a:bodyPr>
          <a:lstStyle/>
          <a:p>
            <a:pPr marL="0" marR="0" lvl="0" indent="0" algn="ctr" rtl="0">
              <a:lnSpc>
                <a:spcPct val="115000"/>
              </a:lnSpc>
              <a:spcBef>
                <a:spcPts val="0"/>
              </a:spcBef>
              <a:spcAft>
                <a:spcPts val="0"/>
              </a:spcAft>
              <a:buNone/>
            </a:pPr>
            <a:r>
              <a:rPr lang="de-DE" sz="3000" b="1">
                <a:solidFill>
                  <a:srgbClr val="3A3838"/>
                </a:solidFill>
                <a:latin typeface="Droid Sans Mono"/>
                <a:ea typeface="Droid Sans Mono"/>
                <a:cs typeface="Droid Sans Mono"/>
                <a:sym typeface="Droid Sans Mono"/>
              </a:rPr>
              <a:t>3. Wrap-up</a:t>
            </a:r>
            <a:endParaRPr sz="3000" b="1">
              <a:solidFill>
                <a:srgbClr val="4A4A4C"/>
              </a:solidFill>
              <a:latin typeface="Droid Sans Mono"/>
              <a:ea typeface="Droid Sans Mono"/>
              <a:cs typeface="Droid Sans Mono"/>
              <a:sym typeface="Droid Sans Mono"/>
            </a:endParaRPr>
          </a:p>
          <a:p>
            <a:pPr marL="0" marR="0" lvl="0" indent="0" algn="l" rtl="0">
              <a:lnSpc>
                <a:spcPct val="115000"/>
              </a:lnSpc>
              <a:spcBef>
                <a:spcPts val="0"/>
              </a:spcBef>
              <a:spcAft>
                <a:spcPts val="0"/>
              </a:spcAft>
              <a:buNone/>
            </a:pPr>
            <a:endParaRPr sz="3000" b="1">
              <a:solidFill>
                <a:srgbClr val="3488AB"/>
              </a:solidFill>
              <a:latin typeface="Droid Sans Mono"/>
              <a:ea typeface="Droid Sans Mono"/>
              <a:cs typeface="Droid Sans Mono"/>
              <a:sym typeface="Droid Sans Mono"/>
            </a:endParaRPr>
          </a:p>
        </p:txBody>
      </p:sp>
      <p:sp>
        <p:nvSpPr>
          <p:cNvPr id="449" name="Google Shape;449;p43"/>
          <p:cNvSpPr/>
          <p:nvPr/>
        </p:nvSpPr>
        <p:spPr>
          <a:xfrm>
            <a:off x="6098400" y="5867525"/>
            <a:ext cx="5780400" cy="627600"/>
          </a:xfrm>
          <a:prstGeom prst="rect">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de-DE">
                <a:solidFill>
                  <a:srgbClr val="3A3838"/>
                </a:solidFill>
                <a:latin typeface="Droid Sans Mono"/>
                <a:ea typeface="Droid Sans Mono"/>
                <a:cs typeface="Droid Sans Mono"/>
                <a:sym typeface="Droid Sans Mono"/>
              </a:rPr>
              <a:t>MAKING SENSE OF THE FUTURE</a:t>
            </a:r>
            <a:endParaRPr>
              <a:solidFill>
                <a:schemeClr val="dk1"/>
              </a:solidFill>
              <a:latin typeface="Droid Sans Mono"/>
              <a:ea typeface="Droid Sans Mono"/>
              <a:cs typeface="Droid Sans Mono"/>
              <a:sym typeface="Droid Sans Mono"/>
            </a:endParaRPr>
          </a:p>
        </p:txBody>
      </p:sp>
      <p:sp>
        <p:nvSpPr>
          <p:cNvPr id="450" name="Google Shape;450;p43"/>
          <p:cNvSpPr txBox="1">
            <a:spLocks noGrp="1"/>
          </p:cNvSpPr>
          <p:nvPr>
            <p:ph type="sldNum" idx="12"/>
          </p:nvPr>
        </p:nvSpPr>
        <p:spPr>
          <a:xfrm>
            <a:off x="301800" y="6495150"/>
            <a:ext cx="2743200" cy="3651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Clr>
                <a:srgbClr val="000000"/>
              </a:buClr>
              <a:buFont typeface="Arial"/>
              <a:buNone/>
            </a:pPr>
            <a:fld id="{00000000-1234-1234-1234-123412341234}" type="slidenum">
              <a:rPr lang="de-DE"/>
              <a:t>33</a:t>
            </a:fld>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55"/>
        <p:cNvGrpSpPr/>
        <p:nvPr/>
      </p:nvGrpSpPr>
      <p:grpSpPr>
        <a:xfrm>
          <a:off x="0" y="0"/>
          <a:ext cx="0" cy="0"/>
          <a:chOff x="0" y="0"/>
          <a:chExt cx="0" cy="0"/>
        </a:xfrm>
      </p:grpSpPr>
      <p:sp>
        <p:nvSpPr>
          <p:cNvPr id="456" name="Google Shape;456;p44"/>
          <p:cNvSpPr/>
          <p:nvPr/>
        </p:nvSpPr>
        <p:spPr>
          <a:xfrm>
            <a:off x="301800" y="249775"/>
            <a:ext cx="11577000" cy="6276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de-DE" sz="2000" b="1">
                <a:solidFill>
                  <a:schemeClr val="dk1"/>
                </a:solidFill>
                <a:latin typeface="Droid Sans Mono"/>
                <a:ea typeface="Droid Sans Mono"/>
                <a:cs typeface="Droid Sans Mono"/>
                <a:sym typeface="Droid Sans Mono"/>
              </a:rPr>
              <a:t>Schlussreflexion</a:t>
            </a:r>
            <a:endParaRPr sz="2000" b="1">
              <a:solidFill>
                <a:schemeClr val="dk1"/>
              </a:solidFill>
              <a:latin typeface="Droid Sans Mono"/>
              <a:ea typeface="Droid Sans Mono"/>
              <a:cs typeface="Droid Sans Mono"/>
              <a:sym typeface="Droid Sans Mono"/>
            </a:endParaRPr>
          </a:p>
        </p:txBody>
      </p:sp>
      <p:sp>
        <p:nvSpPr>
          <p:cNvPr id="457" name="Google Shape;457;p44"/>
          <p:cNvSpPr/>
          <p:nvPr/>
        </p:nvSpPr>
        <p:spPr>
          <a:xfrm>
            <a:off x="301800" y="5867525"/>
            <a:ext cx="5796600" cy="627600"/>
          </a:xfrm>
          <a:prstGeom prst="rect">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de-DE">
                <a:solidFill>
                  <a:schemeClr val="dk1"/>
                </a:solidFill>
                <a:latin typeface="Droid Sans Mono"/>
                <a:ea typeface="Droid Sans Mono"/>
                <a:cs typeface="Droid Sans Mono"/>
                <a:sym typeface="Droid Sans Mono"/>
              </a:rPr>
              <a:t>Abschluss</a:t>
            </a:r>
            <a:endParaRPr>
              <a:solidFill>
                <a:schemeClr val="dk1"/>
              </a:solidFill>
              <a:latin typeface="Droid Sans Mono"/>
              <a:ea typeface="Droid Sans Mono"/>
              <a:cs typeface="Droid Sans Mono"/>
              <a:sym typeface="Droid Sans Mono"/>
            </a:endParaRPr>
          </a:p>
        </p:txBody>
      </p:sp>
      <p:sp>
        <p:nvSpPr>
          <p:cNvPr id="458" name="Google Shape;458;p44"/>
          <p:cNvSpPr/>
          <p:nvPr/>
        </p:nvSpPr>
        <p:spPr>
          <a:xfrm>
            <a:off x="6098400" y="5867525"/>
            <a:ext cx="5780400" cy="627600"/>
          </a:xfrm>
          <a:prstGeom prst="rect">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de-DE">
                <a:solidFill>
                  <a:srgbClr val="3A3838"/>
                </a:solidFill>
                <a:latin typeface="Droid Sans Mono"/>
                <a:ea typeface="Droid Sans Mono"/>
                <a:cs typeface="Droid Sans Mono"/>
                <a:sym typeface="Droid Sans Mono"/>
              </a:rPr>
              <a:t>MAKING SENSE OF THE FUTURE</a:t>
            </a:r>
            <a:endParaRPr>
              <a:solidFill>
                <a:schemeClr val="dk1"/>
              </a:solidFill>
              <a:latin typeface="Droid Sans Mono"/>
              <a:ea typeface="Droid Sans Mono"/>
              <a:cs typeface="Droid Sans Mono"/>
              <a:sym typeface="Droid Sans Mono"/>
            </a:endParaRPr>
          </a:p>
        </p:txBody>
      </p:sp>
      <p:sp>
        <p:nvSpPr>
          <p:cNvPr id="459" name="Google Shape;459;p44"/>
          <p:cNvSpPr txBox="1">
            <a:spLocks noGrp="1"/>
          </p:cNvSpPr>
          <p:nvPr>
            <p:ph type="sldNum" idx="12"/>
          </p:nvPr>
        </p:nvSpPr>
        <p:spPr>
          <a:xfrm>
            <a:off x="301800" y="6495150"/>
            <a:ext cx="2743200" cy="3651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de-DE"/>
              <a:t>34</a:t>
            </a:fld>
            <a:endParaRPr/>
          </a:p>
        </p:txBody>
      </p:sp>
      <p:sp>
        <p:nvSpPr>
          <p:cNvPr id="460" name="Google Shape;460;p44"/>
          <p:cNvSpPr txBox="1">
            <a:spLocks noGrp="1"/>
          </p:cNvSpPr>
          <p:nvPr>
            <p:ph type="title" idx="4294967295"/>
          </p:nvPr>
        </p:nvSpPr>
        <p:spPr>
          <a:xfrm>
            <a:off x="900000" y="1312387"/>
            <a:ext cx="10440000" cy="554100"/>
          </a:xfrm>
          <a:prstGeom prst="rect">
            <a:avLst/>
          </a:prstGeom>
        </p:spPr>
        <p:txBody>
          <a:bodyPr spcFirstLastPara="1" wrap="square" lIns="91425" tIns="45700" rIns="91425" bIns="45700" anchor="ctr" anchorCtr="0">
            <a:spAutoFit/>
          </a:bodyPr>
          <a:lstStyle/>
          <a:p>
            <a:pPr marL="0" marR="0" lvl="0" indent="0" algn="l" rtl="0">
              <a:lnSpc>
                <a:spcPct val="100000"/>
              </a:lnSpc>
              <a:spcBef>
                <a:spcPts val="0"/>
              </a:spcBef>
              <a:spcAft>
                <a:spcPts val="0"/>
              </a:spcAft>
              <a:buNone/>
            </a:pPr>
            <a:r>
              <a:rPr lang="de-DE" sz="3000" b="1">
                <a:solidFill>
                  <a:srgbClr val="4A4A4C"/>
                </a:solidFill>
                <a:latin typeface="Droid Sans Mono"/>
                <a:ea typeface="Droid Sans Mono"/>
                <a:cs typeface="Droid Sans Mono"/>
                <a:sym typeface="Droid Sans Mono"/>
              </a:rPr>
              <a:t>Takeaways</a:t>
            </a:r>
            <a:endParaRPr sz="3000">
              <a:latin typeface="Droid Sans Mono"/>
              <a:ea typeface="Droid Sans Mono"/>
              <a:cs typeface="Droid Sans Mono"/>
              <a:sym typeface="Droid Sans Mono"/>
            </a:endParaRPr>
          </a:p>
        </p:txBody>
      </p:sp>
      <p:sp>
        <p:nvSpPr>
          <p:cNvPr id="461" name="Google Shape;461;p44"/>
          <p:cNvSpPr txBox="1">
            <a:spLocks noGrp="1"/>
          </p:cNvSpPr>
          <p:nvPr>
            <p:ph type="body" idx="4294967295"/>
          </p:nvPr>
        </p:nvSpPr>
        <p:spPr>
          <a:xfrm>
            <a:off x="900000" y="2301475"/>
            <a:ext cx="10378200" cy="2893800"/>
          </a:xfrm>
          <a:prstGeom prst="rect">
            <a:avLst/>
          </a:prstGeom>
        </p:spPr>
        <p:txBody>
          <a:bodyPr spcFirstLastPara="1" wrap="square" lIns="91425" tIns="45700" rIns="91425" bIns="45700" anchor="t" anchorCtr="0">
            <a:spAutoFit/>
          </a:bodyPr>
          <a:lstStyle/>
          <a:p>
            <a:pPr marL="457200" lvl="0" indent="-342900" algn="l" rtl="0">
              <a:lnSpc>
                <a:spcPct val="100000"/>
              </a:lnSpc>
              <a:spcBef>
                <a:spcPts val="0"/>
              </a:spcBef>
              <a:spcAft>
                <a:spcPts val="0"/>
              </a:spcAft>
              <a:buClr>
                <a:srgbClr val="4A4A4C"/>
              </a:buClr>
              <a:buSzPts val="1800"/>
              <a:buChar char="▪"/>
            </a:pPr>
            <a:r>
              <a:rPr lang="de-DE" sz="1800" b="1">
                <a:solidFill>
                  <a:srgbClr val="4A4A4C"/>
                </a:solidFill>
                <a:latin typeface="PT Sans"/>
                <a:ea typeface="PT Sans"/>
                <a:cs typeface="PT Sans"/>
                <a:sym typeface="PT Sans"/>
              </a:rPr>
              <a:t>Weak Signals</a:t>
            </a:r>
            <a:r>
              <a:rPr lang="de-DE" sz="1800">
                <a:solidFill>
                  <a:srgbClr val="4A4A4C"/>
                </a:solidFill>
                <a:latin typeface="PT Sans"/>
                <a:ea typeface="PT Sans"/>
                <a:cs typeface="PT Sans"/>
                <a:sym typeface="PT Sans"/>
              </a:rPr>
              <a:t> sind schwache Signale, die auf mögliche zukünftige Entwicklungen hinweisen. Ist die Bewegung einmal ins Rollen gekommen, können sie in Megatrends übergehen.</a:t>
            </a:r>
            <a:endParaRPr sz="1800">
              <a:solidFill>
                <a:srgbClr val="4A4A4C"/>
              </a:solidFill>
              <a:latin typeface="PT Sans"/>
              <a:ea typeface="PT Sans"/>
              <a:cs typeface="PT Sans"/>
              <a:sym typeface="PT Sans"/>
            </a:endParaRPr>
          </a:p>
          <a:p>
            <a:pPr marL="457200" lvl="0" indent="-342900" algn="l" rtl="0">
              <a:lnSpc>
                <a:spcPct val="100000"/>
              </a:lnSpc>
              <a:spcBef>
                <a:spcPts val="600"/>
              </a:spcBef>
              <a:spcAft>
                <a:spcPts val="0"/>
              </a:spcAft>
              <a:buClr>
                <a:srgbClr val="4A4A4C"/>
              </a:buClr>
              <a:buSzPts val="1800"/>
              <a:buChar char="▪"/>
            </a:pPr>
            <a:r>
              <a:rPr lang="de-DE" sz="1800" b="1">
                <a:solidFill>
                  <a:srgbClr val="4A4A4C"/>
                </a:solidFill>
                <a:latin typeface="PT Sans"/>
                <a:ea typeface="PT Sans"/>
                <a:cs typeface="PT Sans"/>
                <a:sym typeface="PT Sans"/>
              </a:rPr>
              <a:t>Megatrends</a:t>
            </a:r>
            <a:r>
              <a:rPr lang="de-DE" sz="1800">
                <a:solidFill>
                  <a:srgbClr val="4A4A4C"/>
                </a:solidFill>
                <a:latin typeface="PT Sans"/>
                <a:ea typeface="PT Sans"/>
                <a:cs typeface="PT Sans"/>
                <a:sym typeface="PT Sans"/>
              </a:rPr>
              <a:t> sind langsame, globale und weitreichende Transformationsprozesse in einer Gesellschaft. </a:t>
            </a:r>
            <a:endParaRPr sz="1800">
              <a:solidFill>
                <a:srgbClr val="4A4A4C"/>
              </a:solidFill>
              <a:latin typeface="PT Sans"/>
              <a:ea typeface="PT Sans"/>
              <a:cs typeface="PT Sans"/>
              <a:sym typeface="PT Sans"/>
            </a:endParaRPr>
          </a:p>
          <a:p>
            <a:pPr marL="457200" lvl="0" indent="-342900" algn="l" rtl="0">
              <a:lnSpc>
                <a:spcPct val="100000"/>
              </a:lnSpc>
              <a:spcBef>
                <a:spcPts val="600"/>
              </a:spcBef>
              <a:spcAft>
                <a:spcPts val="0"/>
              </a:spcAft>
              <a:buClr>
                <a:srgbClr val="4A4A4C"/>
              </a:buClr>
              <a:buSzPts val="1800"/>
              <a:buChar char="▪"/>
            </a:pPr>
            <a:r>
              <a:rPr lang="de-DE" sz="1800" b="1">
                <a:solidFill>
                  <a:srgbClr val="4A4A4C"/>
                </a:solidFill>
                <a:latin typeface="PT Sans"/>
                <a:ea typeface="PT Sans"/>
                <a:cs typeface="PT Sans"/>
                <a:sym typeface="PT Sans"/>
              </a:rPr>
              <a:t>Mediatisierung </a:t>
            </a:r>
            <a:r>
              <a:rPr lang="de-DE" sz="1800">
                <a:solidFill>
                  <a:srgbClr val="4A4A4C"/>
                </a:solidFill>
                <a:latin typeface="PT Sans"/>
                <a:ea typeface="PT Sans"/>
                <a:cs typeface="PT Sans"/>
                <a:sym typeface="PT Sans"/>
              </a:rPr>
              <a:t>beschreibt den übergeordneten Metaprozess, nach dem sich soziale Interaktionen immer mehr durch und in Medien ausdrücken. </a:t>
            </a:r>
            <a:endParaRPr sz="1800">
              <a:solidFill>
                <a:srgbClr val="4A4A4C"/>
              </a:solidFill>
              <a:latin typeface="PT Sans"/>
              <a:ea typeface="PT Sans"/>
              <a:cs typeface="PT Sans"/>
              <a:sym typeface="PT Sans"/>
            </a:endParaRPr>
          </a:p>
          <a:p>
            <a:pPr marL="457200" lvl="0" indent="-342900" algn="l" rtl="0">
              <a:lnSpc>
                <a:spcPct val="100000"/>
              </a:lnSpc>
              <a:spcBef>
                <a:spcPts val="600"/>
              </a:spcBef>
              <a:spcAft>
                <a:spcPts val="0"/>
              </a:spcAft>
              <a:buClr>
                <a:srgbClr val="4A4A4C"/>
              </a:buClr>
              <a:buSzPts val="1800"/>
              <a:buFont typeface="Droid Sans Mono"/>
              <a:buChar char="▪"/>
            </a:pPr>
            <a:r>
              <a:rPr lang="de-DE" sz="1800" b="1">
                <a:solidFill>
                  <a:srgbClr val="4A4A4C"/>
                </a:solidFill>
                <a:latin typeface="PT Sans"/>
                <a:ea typeface="PT Sans"/>
                <a:cs typeface="PT Sans"/>
                <a:sym typeface="PT Sans"/>
              </a:rPr>
              <a:t>Überwachungskapitalismus </a:t>
            </a:r>
            <a:r>
              <a:rPr lang="de-DE" sz="1800">
                <a:solidFill>
                  <a:srgbClr val="4A4A4C"/>
                </a:solidFill>
                <a:latin typeface="PT Sans"/>
                <a:ea typeface="PT Sans"/>
                <a:cs typeface="PT Sans"/>
                <a:sym typeface="PT Sans"/>
              </a:rPr>
              <a:t>bezeichnet die Monetarisierung von Daten. </a:t>
            </a:r>
            <a:endParaRPr sz="1800">
              <a:solidFill>
                <a:srgbClr val="4A4A4C"/>
              </a:solidFill>
              <a:latin typeface="PT Sans"/>
              <a:ea typeface="PT Sans"/>
              <a:cs typeface="PT Sans"/>
              <a:sym typeface="PT Sans"/>
            </a:endParaRPr>
          </a:p>
          <a:p>
            <a:pPr marL="457200" lvl="0" indent="-342900" algn="l" rtl="0">
              <a:lnSpc>
                <a:spcPct val="100000"/>
              </a:lnSpc>
              <a:spcBef>
                <a:spcPts val="600"/>
              </a:spcBef>
              <a:spcAft>
                <a:spcPts val="600"/>
              </a:spcAft>
              <a:buClr>
                <a:srgbClr val="4A4A4C"/>
              </a:buClr>
              <a:buSzPts val="1800"/>
              <a:buChar char="▪"/>
            </a:pPr>
            <a:r>
              <a:rPr lang="de-DE" sz="1800">
                <a:solidFill>
                  <a:srgbClr val="4A4A4C"/>
                </a:solidFill>
                <a:latin typeface="PT Sans"/>
                <a:ea typeface="PT Sans"/>
                <a:cs typeface="PT Sans"/>
                <a:sym typeface="PT Sans"/>
              </a:rPr>
              <a:t>Die </a:t>
            </a:r>
            <a:r>
              <a:rPr lang="de-DE" sz="1800" b="1">
                <a:solidFill>
                  <a:srgbClr val="4A4A4C"/>
                </a:solidFill>
                <a:latin typeface="PT Sans"/>
                <a:ea typeface="PT Sans"/>
                <a:cs typeface="PT Sans"/>
                <a:sym typeface="PT Sans"/>
              </a:rPr>
              <a:t>Zukunftswerkstatt </a:t>
            </a:r>
            <a:r>
              <a:rPr lang="de-DE" sz="1800">
                <a:solidFill>
                  <a:srgbClr val="4A4A4C"/>
                </a:solidFill>
                <a:latin typeface="PT Sans"/>
                <a:ea typeface="PT Sans"/>
                <a:cs typeface="PT Sans"/>
                <a:sym typeface="PT Sans"/>
              </a:rPr>
              <a:t>bietet sich als Schema an, mit welchem ein Ist-Zustand kritisiert und verändert werden kann. Es geht darum, die Zukunft aktiv mitzugestalten.</a:t>
            </a:r>
            <a:endParaRPr sz="1800">
              <a:solidFill>
                <a:srgbClr val="4A4A4C"/>
              </a:solidFill>
              <a:latin typeface="PT Sans"/>
              <a:ea typeface="PT Sans"/>
              <a:cs typeface="PT Sans"/>
              <a:sym typeface="PT Sans"/>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66"/>
        <p:cNvGrpSpPr/>
        <p:nvPr/>
      </p:nvGrpSpPr>
      <p:grpSpPr>
        <a:xfrm>
          <a:off x="0" y="0"/>
          <a:ext cx="0" cy="0"/>
          <a:chOff x="0" y="0"/>
          <a:chExt cx="0" cy="0"/>
        </a:xfrm>
      </p:grpSpPr>
      <p:sp>
        <p:nvSpPr>
          <p:cNvPr id="467" name="Google Shape;467;p45"/>
          <p:cNvSpPr/>
          <p:nvPr/>
        </p:nvSpPr>
        <p:spPr>
          <a:xfrm>
            <a:off x="301800" y="249775"/>
            <a:ext cx="11577000" cy="6276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de-DE">
                <a:solidFill>
                  <a:schemeClr val="dk1"/>
                </a:solidFill>
                <a:latin typeface="Droid Sans Mono"/>
                <a:ea typeface="Droid Sans Mono"/>
                <a:cs typeface="Droid Sans Mono"/>
                <a:sym typeface="Droid Sans Mono"/>
              </a:rPr>
              <a:t>MAKING SENSE OF THE FUTURE</a:t>
            </a:r>
            <a:endParaRPr>
              <a:solidFill>
                <a:schemeClr val="dk1"/>
              </a:solidFill>
              <a:latin typeface="Droid Sans Mono"/>
              <a:ea typeface="Droid Sans Mono"/>
              <a:cs typeface="Droid Sans Mono"/>
              <a:sym typeface="Droid Sans Mono"/>
            </a:endParaRPr>
          </a:p>
        </p:txBody>
      </p:sp>
      <p:sp>
        <p:nvSpPr>
          <p:cNvPr id="468" name="Google Shape;468;p45"/>
          <p:cNvSpPr/>
          <p:nvPr/>
        </p:nvSpPr>
        <p:spPr>
          <a:xfrm>
            <a:off x="6098400" y="5867525"/>
            <a:ext cx="5780400" cy="627600"/>
          </a:xfrm>
          <a:prstGeom prst="rect">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de-DE">
                <a:solidFill>
                  <a:srgbClr val="3A3838"/>
                </a:solidFill>
                <a:latin typeface="Droid Sans Mono"/>
                <a:ea typeface="Droid Sans Mono"/>
                <a:cs typeface="Droid Sans Mono"/>
                <a:sym typeface="Droid Sans Mono"/>
              </a:rPr>
              <a:t>Creative Commons Attribution 4.0 Licence</a:t>
            </a:r>
            <a:endParaRPr>
              <a:solidFill>
                <a:schemeClr val="dk1"/>
              </a:solidFill>
              <a:latin typeface="Droid Sans Mono"/>
              <a:ea typeface="Droid Sans Mono"/>
              <a:cs typeface="Droid Sans Mono"/>
              <a:sym typeface="Droid Sans Mono"/>
            </a:endParaRPr>
          </a:p>
        </p:txBody>
      </p:sp>
      <p:sp>
        <p:nvSpPr>
          <p:cNvPr id="469" name="Google Shape;469;p45"/>
          <p:cNvSpPr/>
          <p:nvPr/>
        </p:nvSpPr>
        <p:spPr>
          <a:xfrm>
            <a:off x="307500" y="877350"/>
            <a:ext cx="11577000" cy="4990200"/>
          </a:xfrm>
          <a:prstGeom prst="rect">
            <a:avLst/>
          </a:prstGeom>
          <a:solidFill>
            <a:srgbClr val="9AC9C8"/>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15000"/>
              </a:lnSpc>
              <a:spcBef>
                <a:spcPts val="0"/>
              </a:spcBef>
              <a:spcAft>
                <a:spcPts val="0"/>
              </a:spcAft>
              <a:buNone/>
            </a:pPr>
            <a:endParaRPr>
              <a:solidFill>
                <a:schemeClr val="dk1"/>
              </a:solidFill>
              <a:latin typeface="Droid Sans Mono"/>
              <a:ea typeface="Droid Sans Mono"/>
              <a:cs typeface="Droid Sans Mono"/>
              <a:sym typeface="Droid Sans Mono"/>
            </a:endParaRPr>
          </a:p>
        </p:txBody>
      </p:sp>
      <p:sp>
        <p:nvSpPr>
          <p:cNvPr id="470" name="Google Shape;470;p45"/>
          <p:cNvSpPr/>
          <p:nvPr/>
        </p:nvSpPr>
        <p:spPr>
          <a:xfrm>
            <a:off x="301800" y="5867525"/>
            <a:ext cx="5796600" cy="627600"/>
          </a:xfrm>
          <a:prstGeom prst="rect">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de-DE">
                <a:solidFill>
                  <a:schemeClr val="dk1"/>
                </a:solidFill>
                <a:latin typeface="Droid Sans Mono"/>
                <a:ea typeface="Droid Sans Mono"/>
                <a:cs typeface="Droid Sans Mono"/>
                <a:sym typeface="Droid Sans Mono"/>
              </a:rPr>
              <a:t>OPEN EDUCATIONAL RESOURCE (OER)</a:t>
            </a:r>
            <a:endParaRPr>
              <a:solidFill>
                <a:schemeClr val="dk1"/>
              </a:solidFill>
              <a:latin typeface="Droid Sans Mono"/>
              <a:ea typeface="Droid Sans Mono"/>
              <a:cs typeface="Droid Sans Mono"/>
              <a:sym typeface="Droid Sans Mono"/>
            </a:endParaRPr>
          </a:p>
        </p:txBody>
      </p:sp>
      <p:sp>
        <p:nvSpPr>
          <p:cNvPr id="471" name="Google Shape;471;p45"/>
          <p:cNvSpPr/>
          <p:nvPr/>
        </p:nvSpPr>
        <p:spPr>
          <a:xfrm>
            <a:off x="898750" y="1650400"/>
            <a:ext cx="10379400" cy="34359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sz="3000">
              <a:solidFill>
                <a:srgbClr val="3A3838"/>
              </a:solidFill>
              <a:latin typeface="PT Sans"/>
              <a:ea typeface="PT Sans"/>
              <a:cs typeface="PT Sans"/>
              <a:sym typeface="PT Sans"/>
            </a:endParaRPr>
          </a:p>
          <a:p>
            <a:pPr marL="0" lvl="0" indent="0" algn="r" rtl="0">
              <a:lnSpc>
                <a:spcPct val="100000"/>
              </a:lnSpc>
              <a:spcBef>
                <a:spcPts val="0"/>
              </a:spcBef>
              <a:spcAft>
                <a:spcPts val="0"/>
              </a:spcAft>
              <a:buClr>
                <a:schemeClr val="dk1"/>
              </a:buClr>
              <a:buSzPts val="1100"/>
              <a:buFont typeface="Arial"/>
              <a:buNone/>
            </a:pPr>
            <a:r>
              <a:rPr lang="de-DE" sz="3000">
                <a:solidFill>
                  <a:srgbClr val="3A3838"/>
                </a:solidFill>
                <a:latin typeface="PT Sans"/>
                <a:ea typeface="PT Sans"/>
                <a:cs typeface="PT Sans"/>
                <a:sym typeface="PT Sans"/>
              </a:rPr>
              <a:t>“THE future cannot be predicted, </a:t>
            </a:r>
            <a:br>
              <a:rPr lang="de-DE" sz="3000">
                <a:solidFill>
                  <a:srgbClr val="3A3838"/>
                </a:solidFill>
                <a:latin typeface="PT Sans"/>
                <a:ea typeface="PT Sans"/>
                <a:cs typeface="PT Sans"/>
                <a:sym typeface="PT Sans"/>
              </a:rPr>
            </a:br>
            <a:r>
              <a:rPr lang="de-DE" sz="3000">
                <a:solidFill>
                  <a:srgbClr val="3A3838"/>
                </a:solidFill>
                <a:latin typeface="PT Sans"/>
                <a:ea typeface="PT Sans"/>
                <a:cs typeface="PT Sans"/>
                <a:sym typeface="PT Sans"/>
              </a:rPr>
              <a:t>but preferred futures can be envisioned and created.”</a:t>
            </a:r>
            <a:endParaRPr sz="3000">
              <a:solidFill>
                <a:srgbClr val="3A3838"/>
              </a:solidFill>
              <a:latin typeface="PT Sans"/>
              <a:ea typeface="PT Sans"/>
              <a:cs typeface="PT Sans"/>
              <a:sym typeface="PT Sans"/>
            </a:endParaRPr>
          </a:p>
          <a:p>
            <a:pPr marL="0" marR="0" lvl="0" indent="0" algn="ctr" rtl="0">
              <a:lnSpc>
                <a:spcPct val="100000"/>
              </a:lnSpc>
              <a:spcBef>
                <a:spcPts val="0"/>
              </a:spcBef>
              <a:spcAft>
                <a:spcPts val="0"/>
              </a:spcAft>
              <a:buNone/>
            </a:pPr>
            <a:endParaRPr sz="3000">
              <a:solidFill>
                <a:srgbClr val="3A3838"/>
              </a:solidFill>
              <a:latin typeface="PT Sans"/>
              <a:ea typeface="PT Sans"/>
              <a:cs typeface="PT Sans"/>
              <a:sym typeface="PT Sans"/>
            </a:endParaRPr>
          </a:p>
          <a:p>
            <a:pPr marL="0" marR="0" lvl="0" indent="0" algn="ctr" rtl="0">
              <a:lnSpc>
                <a:spcPct val="100000"/>
              </a:lnSpc>
              <a:spcBef>
                <a:spcPts val="0"/>
              </a:spcBef>
              <a:spcAft>
                <a:spcPts val="0"/>
              </a:spcAft>
              <a:buNone/>
            </a:pPr>
            <a:endParaRPr sz="3000">
              <a:solidFill>
                <a:schemeClr val="dk1"/>
              </a:solidFill>
              <a:latin typeface="Droid Sans Mono"/>
              <a:ea typeface="Droid Sans Mono"/>
              <a:cs typeface="Droid Sans Mono"/>
              <a:sym typeface="Droid Sans Mono"/>
            </a:endParaRPr>
          </a:p>
        </p:txBody>
      </p:sp>
      <p:sp>
        <p:nvSpPr>
          <p:cNvPr id="472" name="Google Shape;472;p45"/>
          <p:cNvSpPr txBox="1"/>
          <p:nvPr/>
        </p:nvSpPr>
        <p:spPr>
          <a:xfrm>
            <a:off x="814650" y="4455175"/>
            <a:ext cx="10562700" cy="707400"/>
          </a:xfrm>
          <a:prstGeom prst="rect">
            <a:avLst/>
          </a:prstGeom>
          <a:noFill/>
          <a:ln>
            <a:noFill/>
          </a:ln>
        </p:spPr>
        <p:txBody>
          <a:bodyPr spcFirstLastPara="1" wrap="square" lIns="91425" tIns="91425" rIns="91425" bIns="91425" anchor="ctr" anchorCtr="0">
            <a:noAutofit/>
          </a:bodyPr>
          <a:lstStyle/>
          <a:p>
            <a:pPr marL="0" marR="0" lvl="0" indent="0" algn="r" rtl="0">
              <a:lnSpc>
                <a:spcPct val="115000"/>
              </a:lnSpc>
              <a:spcBef>
                <a:spcPts val="0"/>
              </a:spcBef>
              <a:spcAft>
                <a:spcPts val="0"/>
              </a:spcAft>
              <a:buNone/>
            </a:pPr>
            <a:endParaRPr sz="1600" b="1">
              <a:solidFill>
                <a:srgbClr val="4A4A4C"/>
              </a:solidFill>
              <a:latin typeface="PT Sans"/>
              <a:ea typeface="PT Sans"/>
              <a:cs typeface="PT Sans"/>
              <a:sym typeface="PT Sans"/>
            </a:endParaRPr>
          </a:p>
          <a:p>
            <a:pPr marL="0" marR="0" lvl="0" indent="0" algn="r" rtl="0">
              <a:lnSpc>
                <a:spcPct val="115000"/>
              </a:lnSpc>
              <a:spcBef>
                <a:spcPts val="738"/>
              </a:spcBef>
              <a:spcAft>
                <a:spcPts val="0"/>
              </a:spcAft>
              <a:buNone/>
            </a:pPr>
            <a:r>
              <a:rPr lang="de-DE" sz="1800" b="1">
                <a:solidFill>
                  <a:srgbClr val="4A4A4C"/>
                </a:solidFill>
                <a:latin typeface="PT Sans"/>
                <a:ea typeface="PT Sans"/>
                <a:cs typeface="PT Sans"/>
                <a:sym typeface="PT Sans"/>
              </a:rPr>
              <a:t>—</a:t>
            </a:r>
            <a:r>
              <a:rPr lang="de-DE" sz="2000" b="1">
                <a:solidFill>
                  <a:srgbClr val="4A4A4C"/>
                </a:solidFill>
                <a:latin typeface="PT Sans"/>
                <a:ea typeface="PT Sans"/>
                <a:cs typeface="PT Sans"/>
                <a:sym typeface="PT Sans"/>
              </a:rPr>
              <a:t> Jim Dator (1995) What Future Studies is, and is not.</a:t>
            </a:r>
            <a:endParaRPr sz="2000" b="1">
              <a:solidFill>
                <a:srgbClr val="404040"/>
              </a:solidFill>
              <a:latin typeface="PT Sans"/>
              <a:ea typeface="PT Sans"/>
              <a:cs typeface="PT Sans"/>
              <a:sym typeface="PT Sans"/>
            </a:endParaRPr>
          </a:p>
          <a:p>
            <a:pPr marL="0" marR="0" lvl="0" indent="0" algn="ctr" rtl="0">
              <a:lnSpc>
                <a:spcPct val="115000"/>
              </a:lnSpc>
              <a:spcBef>
                <a:spcPts val="738"/>
              </a:spcBef>
              <a:spcAft>
                <a:spcPts val="0"/>
              </a:spcAft>
              <a:buNone/>
            </a:pPr>
            <a:endParaRPr>
              <a:solidFill>
                <a:schemeClr val="dk1"/>
              </a:solidFill>
              <a:latin typeface="Droid Sans Mono"/>
              <a:ea typeface="Droid Sans Mono"/>
              <a:cs typeface="Droid Sans Mono"/>
              <a:sym typeface="Droid Sans Mono"/>
            </a:endParaRPr>
          </a:p>
        </p:txBody>
      </p:sp>
      <p:sp>
        <p:nvSpPr>
          <p:cNvPr id="473" name="Google Shape;473;p45"/>
          <p:cNvSpPr txBox="1">
            <a:spLocks noGrp="1"/>
          </p:cNvSpPr>
          <p:nvPr>
            <p:ph type="sldNum" idx="12"/>
          </p:nvPr>
        </p:nvSpPr>
        <p:spPr>
          <a:xfrm>
            <a:off x="301800" y="6495150"/>
            <a:ext cx="2743200" cy="3651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Clr>
                <a:srgbClr val="000000"/>
              </a:buClr>
              <a:buFont typeface="Arial"/>
              <a:buNone/>
            </a:pPr>
            <a:fld id="{00000000-1234-1234-1234-123412341234}" type="slidenum">
              <a:rPr lang="de-DE"/>
              <a:t>35</a:t>
            </a:fld>
            <a:endParaRPr/>
          </a:p>
        </p:txBody>
      </p:sp>
    </p:spTree>
  </p:cSld>
  <p:clrMapOvr>
    <a:masterClrMapping/>
  </p:clrMapOvr>
</p:sld>
</file>

<file path=ppt/theme/theme1.xml><?xml version="1.0" encoding="utf-8"?>
<a:theme xmlns:a="http://schemas.openxmlformats.org/drawingml/2006/main" name="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4267</Words>
  <Application>Microsoft Office PowerPoint</Application>
  <PresentationFormat>Breitbild</PresentationFormat>
  <Paragraphs>418</Paragraphs>
  <Slides>35</Slides>
  <Notes>35</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35</vt:i4>
      </vt:variant>
    </vt:vector>
  </HeadingPairs>
  <TitlesOfParts>
    <vt:vector size="41" baseType="lpstr">
      <vt:lpstr>Cabin</vt:lpstr>
      <vt:lpstr>Droid Sans Mono</vt:lpstr>
      <vt:lpstr>PT Sans</vt:lpstr>
      <vt:lpstr>Arial</vt:lpstr>
      <vt:lpstr>Calibri</vt:lpstr>
      <vt:lpstr>Office</vt:lpstr>
      <vt:lpstr>PowerPoint-Präsentation</vt:lpstr>
      <vt:lpstr>PowerPoint-Präsentation</vt:lpstr>
      <vt:lpstr>PowerPoint-Präsentation</vt:lpstr>
      <vt:lpstr>Was ist “Futures Literacy”?</vt:lpstr>
      <vt:lpstr>PowerPoint-Präsentation</vt:lpstr>
      <vt:lpstr>PowerPoint-Präsentation</vt:lpstr>
      <vt:lpstr>Methoden der Zukunftsforschung: Weak Signals und Megatrends</vt:lpstr>
      <vt:lpstr>Weak Signals sind…</vt:lpstr>
      <vt:lpstr>PowerPoint-Präsentation</vt:lpstr>
      <vt:lpstr>PowerPoint-Präsentation</vt:lpstr>
      <vt:lpstr>Thema im Fokus: Mediatisierung</vt:lpstr>
      <vt:lpstr>Einfluss der Mediatisierung: Das Zuhause im digitalen Zeitalter</vt:lpstr>
      <vt:lpstr>The transportal home</vt:lpstr>
      <vt:lpstr>PowerPoint-Präsentation</vt:lpstr>
      <vt:lpstr>Millers Konzept: Smart-from-below</vt:lpstr>
      <vt:lpstr>Begriffserklärung: Smart-from-below</vt:lpstr>
      <vt:lpstr>Exkurs: Ansätze empirischer Forschung</vt:lpstr>
      <vt:lpstr>Von der Analyse zur Utopie</vt:lpstr>
      <vt:lpstr>PowerPoint-Präsentation</vt:lpstr>
      <vt:lpstr>PowerPoint-Präsentation</vt:lpstr>
      <vt:lpstr>Die Zukunftswerkstatt</vt:lpstr>
      <vt:lpstr>Die drei Phasen der Zukunftswerkstatt</vt:lpstr>
      <vt:lpstr>Thema im Fokus: Macht und Daten im Netz</vt:lpstr>
      <vt:lpstr>PowerPoint-Präsentation</vt:lpstr>
      <vt:lpstr>PowerPoint-Präsentation</vt:lpstr>
      <vt:lpstr>Kritik an Macht und Daten im Netz: Überwachungskapitalismus</vt:lpstr>
      <vt:lpstr>PowerPoint-Präsentation</vt:lpstr>
      <vt:lpstr>Die Regulation digitaler Plattformen: TikTok als Streitfall</vt:lpstr>
      <vt:lpstr>I Kritikphase</vt:lpstr>
      <vt:lpstr>II Imaginations- &amp; Utopiephase </vt:lpstr>
      <vt:lpstr>III Umsetzungs- und Strategiephase  </vt:lpstr>
      <vt:lpstr>PowerPoint-Präsentation</vt:lpstr>
      <vt:lpstr>PowerPoint-Präsentation</vt:lpstr>
      <vt:lpstr>Takeaways</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carmina wälti</dc:creator>
  <cp:lastModifiedBy>Carmina Wälti</cp:lastModifiedBy>
  <cp:revision>1</cp:revision>
  <dcterms:modified xsi:type="dcterms:W3CDTF">2024-07-02T18:22:34Z</dcterms:modified>
</cp:coreProperties>
</file>