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12192000"/>
  <p:notesSz cx="6858000" cy="9144000"/>
  <p:embeddedFontLst>
    <p:embeddedFont>
      <p:font typeface="PT Sans"/>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2" roundtripDataSignature="AMtx7mhSAJhy1HwtUjvxfkg+spxQGFNH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PTSans-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TSans-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TSans-boldItalic.fntdata"/><Relationship Id="rId30" Type="http://schemas.openxmlformats.org/officeDocument/2006/relationships/font" Target="fonts/PTSans-italic.fntdata"/><Relationship Id="rId11" Type="http://schemas.openxmlformats.org/officeDocument/2006/relationships/slide" Target="slides/slide7.xml"/><Relationship Id="rId10" Type="http://schemas.openxmlformats.org/officeDocument/2006/relationships/slide" Target="slides/slide6.xml"/><Relationship Id="rId32"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reativecommons.org/licenses/by/4.0/deed.de" TargetMode="External"/><Relationship Id="rId3" Type="http://schemas.openxmlformats.org/officeDocument/2006/relationships/hyperlink" Target="https://www.hiig.de/making-sense-of-the-future/" TargetMode="External"/><Relationship Id="rId4" Type="http://schemas.openxmlformats.org/officeDocument/2006/relationships/hyperlink" Target="mailto:info@hiig.de"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2.nl/people/kodwo-eshun"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antworten_im_raum_DE.pdf"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Von-weak-signals-zu-megatrends_DE.pdf" TargetMode="External"/><Relationship Id="rId3" Type="http://schemas.openxmlformats.org/officeDocument/2006/relationships/hyperlink" Target="https://www.zukunftsinstitut.de/zukunftsthemen/die-megatrend-map" TargetMode="External"/><Relationship Id="rId4" Type="http://schemas.openxmlformats.org/officeDocument/2006/relationships/hyperlink" Target="https://steinmuller.de/de/zukunftsforschung/papers" TargetMode="External"/><Relationship Id="rId5" Type="http://schemas.openxmlformats.org/officeDocument/2006/relationships/hyperlink" Target="https://www.hiig.de/wp-content/uploads/2023/09/Von-weak-signals-zu-megatrends_DE.pdf" TargetMode="External"/><Relationship Id="rId6" Type="http://schemas.openxmlformats.org/officeDocument/2006/relationships/hyperlink" Target="https://www.hiig.de/wp-content/uploads/2023/09/Von-weak-signals-zu-megatrends_DE.pd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limachallenges.bildungscent.de/#:~:text=Das%20Projekt%20KlimaChallenges%20%E2%80%93%20Lass%20einfach,und%20ihre%20Teilhabe%20zu%20st%C3%A4rken."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Von-weak-signals-zu-megatrends_DE.pdf"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Nachrichten-aus-2040_DE.pdf" TargetMode="External"/><Relationship Id="rId3" Type="http://schemas.openxmlformats.org/officeDocument/2006/relationships/hyperlink" Target="https://schulki.de/" TargetMode="External"/><Relationship Id="rId4" Type="http://schemas.openxmlformats.org/officeDocument/2006/relationships/hyperlink" Target="https://schulki.de/guides/digitales-lernmodul-1-fuer-einen-leichteren-einstieg-in-schulki-fuer-lehrkraeft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hulki.de/documentation/bild-ki" TargetMode="External"/><Relationship Id="rId3" Type="http://schemas.openxmlformats.org/officeDocument/2006/relationships/hyperlink" Target="mailto:info@hiig.de"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2b7a3dd6a4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g2b7a3dd6a4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A3838"/>
              </a:buClr>
              <a:buSzPts val="1200"/>
              <a:buFont typeface="PT Sans"/>
              <a:buNone/>
            </a:pPr>
            <a:r>
              <a:rPr lang="de-DE" sz="1200">
                <a:solidFill>
                  <a:srgbClr val="3A3838"/>
                </a:solidFill>
                <a:latin typeface="PT Sans"/>
                <a:ea typeface="PT Sans"/>
                <a:cs typeface="PT Sans"/>
                <a:sym typeface="PT Sans"/>
              </a:rPr>
              <a:t>Sehr geehrte Lehrkräfte, </a:t>
            </a:r>
            <a:endParaRPr sz="1200">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3A3838"/>
              </a:buClr>
              <a:buSzPts val="1200"/>
              <a:buFont typeface="PT Sans"/>
              <a:buNone/>
            </a:pPr>
            <a:r>
              <a:t/>
            </a:r>
            <a:endParaRPr>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3A3838"/>
              </a:buClr>
              <a:buSzPts val="1200"/>
              <a:buFont typeface="PT Sans"/>
              <a:buNone/>
            </a:pPr>
            <a:r>
              <a:rPr lang="de-DE" sz="1200">
                <a:solidFill>
                  <a:srgbClr val="3A3838"/>
                </a:solidFill>
                <a:latin typeface="PT Sans"/>
                <a:ea typeface="PT Sans"/>
                <a:cs typeface="PT Sans"/>
                <a:sym typeface="PT Sans"/>
              </a:rPr>
              <a:t>im Folgenden finden Sie einen Vorschlag für einen dreiteiligen Workshop, den Sie mit Ihren Schüler*innen an einem Projekttag oder aufgeteilt auf mehrere Klassen</a:t>
            </a:r>
            <a:r>
              <a:rPr lang="de-DE">
                <a:solidFill>
                  <a:srgbClr val="3A3838"/>
                </a:solidFill>
                <a:latin typeface="PT Sans"/>
                <a:ea typeface="PT Sans"/>
                <a:cs typeface="PT Sans"/>
                <a:sym typeface="PT Sans"/>
              </a:rPr>
              <a:t>leitung</a:t>
            </a:r>
            <a:r>
              <a:rPr lang="de-DE" sz="1200">
                <a:solidFill>
                  <a:srgbClr val="3A3838"/>
                </a:solidFill>
                <a:latin typeface="PT Sans"/>
                <a:ea typeface="PT Sans"/>
                <a:cs typeface="PT Sans"/>
                <a:sym typeface="PT Sans"/>
              </a:rPr>
              <a:t>sstunden durchführen können. Nach eigener Durchführung empfehlen wir den Workshop für Klassen ab der Sekundarstufe I. Die Präsentation und die damit verbundenen Materialien sind Open Educational Resources (OERs), die unter der </a:t>
            </a:r>
            <a:r>
              <a:rPr lang="de-DE" sz="1200" u="sng">
                <a:solidFill>
                  <a:schemeClr val="hlink"/>
                </a:solidFill>
                <a:latin typeface="PT Sans"/>
                <a:ea typeface="PT Sans"/>
                <a:cs typeface="PT Sans"/>
                <a:sym typeface="PT Sans"/>
                <a:hlinkClick r:id="rId2"/>
              </a:rPr>
              <a:t>Creative Commons Attribution 4.0 Licence</a:t>
            </a:r>
            <a:r>
              <a:rPr lang="de-DE">
                <a:solidFill>
                  <a:srgbClr val="3A3838"/>
                </a:solidFill>
                <a:latin typeface="PT Sans"/>
                <a:ea typeface="PT Sans"/>
                <a:cs typeface="PT Sans"/>
                <a:sym typeface="PT Sans"/>
              </a:rPr>
              <a:t> </a:t>
            </a:r>
            <a:r>
              <a:rPr lang="de-DE" sz="1200">
                <a:solidFill>
                  <a:srgbClr val="3A3838"/>
                </a:solidFill>
                <a:latin typeface="PT Sans"/>
                <a:ea typeface="PT Sans"/>
                <a:cs typeface="PT Sans"/>
                <a:sym typeface="PT Sans"/>
              </a:rPr>
              <a:t>veröffentlicht wurden, sodass Sie kaum Einschränkungen bei der Nutzung und Bearbeitung unterliegen. </a:t>
            </a:r>
            <a:endParaRPr sz="1200">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3A3838"/>
              </a:buClr>
              <a:buSzPts val="1200"/>
              <a:buFont typeface="PT Sans"/>
              <a:buNone/>
            </a:pPr>
            <a:r>
              <a:t/>
            </a:r>
            <a:endParaRPr>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3A3838"/>
              </a:buClr>
              <a:buSzPts val="1200"/>
              <a:buFont typeface="PT Sans"/>
              <a:buNone/>
            </a:pPr>
            <a:r>
              <a:rPr lang="de-DE" sz="1200">
                <a:solidFill>
                  <a:srgbClr val="3A3838"/>
                </a:solidFill>
                <a:latin typeface="PT Sans"/>
                <a:ea typeface="PT Sans"/>
                <a:cs typeface="PT Sans"/>
                <a:sym typeface="PT Sans"/>
              </a:rPr>
              <a:t>Sie dürfen: </a:t>
            </a:r>
            <a:endParaRPr>
              <a:solidFill>
                <a:srgbClr val="3A3838"/>
              </a:solidFill>
              <a:latin typeface="PT Sans"/>
              <a:ea typeface="PT Sans"/>
              <a:cs typeface="PT Sans"/>
              <a:sym typeface="PT Sans"/>
            </a:endParaRPr>
          </a:p>
          <a:p>
            <a:pPr indent="-76200" lvl="0" marL="0" rtl="0" algn="l">
              <a:spcBef>
                <a:spcPts val="0"/>
              </a:spcBef>
              <a:spcAft>
                <a:spcPts val="0"/>
              </a:spcAft>
              <a:buClr>
                <a:srgbClr val="3A3838"/>
              </a:buClr>
              <a:buSzPts val="1200"/>
              <a:buFont typeface="Calibri"/>
              <a:buAutoNum type="arabicPeriod"/>
            </a:pPr>
            <a:r>
              <a:rPr b="1" i="0" lang="de-DE">
                <a:solidFill>
                  <a:srgbClr val="3A3838"/>
                </a:solidFill>
                <a:latin typeface="PT Sans"/>
                <a:ea typeface="PT Sans"/>
                <a:cs typeface="PT Sans"/>
                <a:sym typeface="PT Sans"/>
              </a:rPr>
              <a:t>Teilen </a:t>
            </a:r>
            <a:r>
              <a:rPr i="0" lang="de-DE">
                <a:solidFill>
                  <a:srgbClr val="3A3838"/>
                </a:solidFill>
                <a:latin typeface="PT Sans"/>
                <a:ea typeface="PT Sans"/>
                <a:cs typeface="PT Sans"/>
                <a:sym typeface="PT Sans"/>
              </a:rPr>
              <a:t>— das Material in jedwedem Format oder Medium vervielfältigen und weiterverbreiten und zwar für beliebige Zwecke, </a:t>
            </a:r>
            <a:r>
              <a:rPr i="0" lang="de-DE">
                <a:solidFill>
                  <a:srgbClr val="3A3838"/>
                </a:solidFill>
                <a:latin typeface="PT Sans"/>
                <a:ea typeface="PT Sans"/>
                <a:cs typeface="PT Sans"/>
                <a:sym typeface="PT Sans"/>
                <a:extLst>
                  <a:ext uri="http://customooxmlschemas.google.com/">
                    <go:slidesCustomData xmlns:go="http://customooxmlschemas.google.com/" textRoundtripDataId="0"/>
                  </a:ext>
                </a:extLst>
              </a:rPr>
              <a:t>sogar kommerziell.</a:t>
            </a:r>
            <a:endParaRPr>
              <a:solidFill>
                <a:srgbClr val="3A3838"/>
              </a:solidFill>
              <a:latin typeface="PT Sans"/>
              <a:ea typeface="PT Sans"/>
              <a:cs typeface="PT Sans"/>
              <a:sym typeface="PT Sans"/>
            </a:endParaRPr>
          </a:p>
          <a:p>
            <a:pPr indent="-76200" lvl="0" marL="0" marR="0" rtl="0" algn="l">
              <a:lnSpc>
                <a:spcPct val="100000"/>
              </a:lnSpc>
              <a:spcBef>
                <a:spcPts val="0"/>
              </a:spcBef>
              <a:spcAft>
                <a:spcPts val="0"/>
              </a:spcAft>
              <a:buClr>
                <a:srgbClr val="3A3838"/>
              </a:buClr>
              <a:buSzPts val="1200"/>
              <a:buFont typeface="Calibri"/>
              <a:buAutoNum type="arabicPeriod"/>
            </a:pPr>
            <a:r>
              <a:rPr b="1" i="0" lang="de-DE">
                <a:solidFill>
                  <a:srgbClr val="3A3838"/>
                </a:solidFill>
                <a:latin typeface="PT Sans"/>
                <a:ea typeface="PT Sans"/>
                <a:cs typeface="PT Sans"/>
                <a:sym typeface="PT Sans"/>
              </a:rPr>
              <a:t>Bearbeiten </a:t>
            </a:r>
            <a:r>
              <a:rPr i="0" lang="de-DE">
                <a:solidFill>
                  <a:srgbClr val="3A3838"/>
                </a:solidFill>
                <a:latin typeface="PT Sans"/>
                <a:ea typeface="PT Sans"/>
                <a:cs typeface="PT Sans"/>
                <a:sym typeface="PT Sans"/>
              </a:rPr>
              <a:t>— das Material remixen, verändern und darauf aufbauen und zwar für beliebige Zwecke, sogar kommerziell.</a:t>
            </a:r>
            <a:br>
              <a:rPr i="0" lang="de-DE">
                <a:solidFill>
                  <a:srgbClr val="3A3838"/>
                </a:solidFill>
                <a:latin typeface="PT Sans"/>
                <a:ea typeface="PT Sans"/>
                <a:cs typeface="PT Sans"/>
                <a:sym typeface="PT Sans"/>
              </a:rPr>
            </a:br>
            <a:r>
              <a:rPr i="0" lang="de-DE">
                <a:solidFill>
                  <a:srgbClr val="3A3838"/>
                </a:solidFill>
                <a:latin typeface="PT Sans"/>
                <a:ea typeface="PT Sans"/>
                <a:cs typeface="PT Sans"/>
                <a:sym typeface="PT Sans"/>
              </a:rPr>
              <a:t>Die einzige Bedingung ist die </a:t>
            </a:r>
            <a:r>
              <a:rPr b="1" i="0" lang="de-DE">
                <a:solidFill>
                  <a:srgbClr val="3A3838"/>
                </a:solidFill>
                <a:latin typeface="PT Sans"/>
                <a:ea typeface="PT Sans"/>
                <a:cs typeface="PT Sans"/>
                <a:sym typeface="PT Sans"/>
                <a:extLst>
                  <a:ext uri="http://customooxmlschemas.google.com/">
                    <go:slidesCustomData xmlns:go="http://customooxmlschemas.google.com/" textRoundtripDataId="1"/>
                  </a:ext>
                </a:extLst>
              </a:rPr>
              <a:t>Namensnennung des Alexander von Humboldt Instituts (HIIG)</a:t>
            </a:r>
            <a:r>
              <a:rPr lang="de-DE">
                <a:solidFill>
                  <a:srgbClr val="3A3838"/>
                </a:solidFill>
                <a:latin typeface="PT Sans"/>
                <a:ea typeface="PT Sans"/>
                <a:cs typeface="PT Sans"/>
                <a:sym typeface="PT Sans"/>
              </a:rPr>
              <a:t> </a:t>
            </a:r>
            <a:r>
              <a:rPr i="0" lang="de-DE">
                <a:solidFill>
                  <a:srgbClr val="3A3838"/>
                </a:solidFill>
                <a:latin typeface="PT Sans"/>
                <a:ea typeface="PT Sans"/>
                <a:cs typeface="PT Sans"/>
                <a:sym typeface="PT Sans"/>
              </a:rPr>
              <a:t>und ein eingefügter Link zur Lizenz (oben in diesem Absatz bereits gesichert) und eine mündliche und vor Verbreitung schriftliche </a:t>
            </a:r>
            <a:r>
              <a:rPr lang="de-DE">
                <a:solidFill>
                  <a:srgbClr val="3A3838"/>
                </a:solidFill>
                <a:latin typeface="PT Sans"/>
                <a:ea typeface="PT Sans"/>
                <a:cs typeface="PT Sans"/>
                <a:sym typeface="PT Sans"/>
              </a:rPr>
              <a:t>A</a:t>
            </a:r>
            <a:r>
              <a:rPr i="0" lang="de-DE">
                <a:solidFill>
                  <a:srgbClr val="3A3838"/>
                </a:solidFill>
                <a:latin typeface="PT Sans"/>
                <a:ea typeface="PT Sans"/>
                <a:cs typeface="PT Sans"/>
                <a:sym typeface="PT Sans"/>
              </a:rPr>
              <a:t>ng</a:t>
            </a:r>
            <a:r>
              <a:rPr lang="de-DE">
                <a:solidFill>
                  <a:srgbClr val="3A3838"/>
                </a:solidFill>
                <a:latin typeface="PT Sans"/>
                <a:ea typeface="PT Sans"/>
                <a:cs typeface="PT Sans"/>
                <a:sym typeface="PT Sans"/>
              </a:rPr>
              <a:t>a</a:t>
            </a:r>
            <a:r>
              <a:rPr i="0" lang="de-DE">
                <a:solidFill>
                  <a:srgbClr val="3A3838"/>
                </a:solidFill>
                <a:latin typeface="PT Sans"/>
                <a:ea typeface="PT Sans"/>
                <a:cs typeface="PT Sans"/>
                <a:sym typeface="PT Sans"/>
              </a:rPr>
              <a:t>be</a:t>
            </a:r>
            <a:r>
              <a:rPr lang="de-DE">
                <a:solidFill>
                  <a:srgbClr val="3A3838"/>
                </a:solidFill>
                <a:latin typeface="PT Sans"/>
                <a:ea typeface="PT Sans"/>
                <a:cs typeface="PT Sans"/>
                <a:sym typeface="PT Sans"/>
              </a:rPr>
              <a:t> dazu</a:t>
            </a:r>
            <a:r>
              <a:rPr i="0" lang="de-DE">
                <a:solidFill>
                  <a:srgbClr val="3A3838"/>
                </a:solidFill>
                <a:latin typeface="PT Sans"/>
                <a:ea typeface="PT Sans"/>
                <a:cs typeface="PT Sans"/>
                <a:sym typeface="PT Sans"/>
              </a:rPr>
              <a:t>, ob Änderungen vorgenommen wurden. Diese Angaben dürfen in jeder angemessenen Art und Weise gemacht werden.</a:t>
            </a:r>
            <a:br>
              <a:rPr i="0" lang="de-DE">
                <a:solidFill>
                  <a:srgbClr val="3A3838"/>
                </a:solidFill>
                <a:latin typeface="PT Sans"/>
                <a:ea typeface="PT Sans"/>
                <a:cs typeface="PT Sans"/>
                <a:sym typeface="PT Sans"/>
              </a:rPr>
            </a:br>
            <a:br>
              <a:rPr i="0" lang="de-DE">
                <a:solidFill>
                  <a:srgbClr val="3A3838"/>
                </a:solidFill>
                <a:latin typeface="PT Sans"/>
                <a:ea typeface="PT Sans"/>
                <a:cs typeface="PT Sans"/>
                <a:sym typeface="PT Sans"/>
              </a:rPr>
            </a:br>
            <a:r>
              <a:rPr i="0" lang="de-DE">
                <a:solidFill>
                  <a:srgbClr val="3A3838"/>
                </a:solidFill>
                <a:latin typeface="PT Sans"/>
                <a:ea typeface="PT Sans"/>
                <a:cs typeface="PT Sans"/>
                <a:sym typeface="PT Sans"/>
              </a:rPr>
              <a:t>Diese Präsentation sowie auch die </a:t>
            </a:r>
            <a:r>
              <a:rPr lang="de-DE">
                <a:solidFill>
                  <a:srgbClr val="3A3838"/>
                </a:solidFill>
                <a:latin typeface="PT Sans"/>
                <a:ea typeface="PT Sans"/>
                <a:cs typeface="PT Sans"/>
                <a:sym typeface="PT Sans"/>
              </a:rPr>
              <a:t>dazugehörigen</a:t>
            </a:r>
            <a:r>
              <a:rPr i="0" lang="de-DE">
                <a:solidFill>
                  <a:srgbClr val="3A3838"/>
                </a:solidFill>
                <a:latin typeface="PT Sans"/>
                <a:ea typeface="PT Sans"/>
                <a:cs typeface="PT Sans"/>
                <a:sym typeface="PT Sans"/>
              </a:rPr>
              <a:t> OERs finden Sie auf der </a:t>
            </a:r>
            <a:r>
              <a:rPr i="0" lang="de-DE" u="sng">
                <a:solidFill>
                  <a:schemeClr val="hlink"/>
                </a:solidFill>
                <a:latin typeface="PT Sans"/>
                <a:ea typeface="PT Sans"/>
                <a:cs typeface="PT Sans"/>
                <a:sym typeface="PT Sans"/>
                <a:hlinkClick r:id="rId3"/>
              </a:rPr>
              <a:t>Website des HIIG</a:t>
            </a:r>
            <a:r>
              <a:rPr i="0" lang="de-DE">
                <a:solidFill>
                  <a:srgbClr val="3A3838"/>
                </a:solidFill>
                <a:latin typeface="PT Sans"/>
                <a:ea typeface="PT Sans"/>
                <a:cs typeface="PT Sans"/>
                <a:sym typeface="PT Sans"/>
              </a:rPr>
              <a:t> unter</a:t>
            </a:r>
            <a:r>
              <a:rPr lang="de-DE">
                <a:solidFill>
                  <a:srgbClr val="3A3838"/>
                </a:solidFill>
                <a:latin typeface="PT Sans"/>
                <a:ea typeface="PT Sans"/>
                <a:cs typeface="PT Sans"/>
                <a:sym typeface="PT Sans"/>
              </a:rPr>
              <a:t>.</a:t>
            </a:r>
            <a:br>
              <a:rPr i="0" lang="de-DE">
                <a:solidFill>
                  <a:srgbClr val="3A3838"/>
                </a:solidFill>
                <a:latin typeface="PT Sans"/>
                <a:ea typeface="PT Sans"/>
                <a:cs typeface="PT Sans"/>
                <a:sym typeface="PT Sans"/>
              </a:rPr>
            </a:br>
            <a:r>
              <a:rPr i="0" lang="de-DE">
                <a:solidFill>
                  <a:srgbClr val="3A3838"/>
                </a:solidFill>
                <a:latin typeface="PT Sans"/>
                <a:ea typeface="PT Sans"/>
                <a:cs typeface="PT Sans"/>
                <a:sym typeface="PT Sans"/>
              </a:rPr>
              <a:t>Sie ist Teil des Werkzeugkastens „Making sense of the Future“, den das HIIG im Auftrag der Bundeszentrale für politische Bildung“ erstellt hat.</a:t>
            </a:r>
            <a:br>
              <a:rPr i="0" lang="de-DE">
                <a:solidFill>
                  <a:srgbClr val="3A3838"/>
                </a:solidFill>
                <a:latin typeface="PT Sans"/>
                <a:ea typeface="PT Sans"/>
                <a:cs typeface="PT Sans"/>
                <a:sym typeface="PT Sans"/>
              </a:rPr>
            </a:br>
            <a:r>
              <a:rPr i="0" lang="de-DE">
                <a:solidFill>
                  <a:srgbClr val="3A3838"/>
                </a:solidFill>
                <a:latin typeface="PT Sans"/>
                <a:ea typeface="PT Sans"/>
                <a:cs typeface="PT Sans"/>
                <a:sym typeface="PT Sans"/>
              </a:rPr>
              <a:t>In den Notizen unter jeder Folie finden sich weitere Hinweise und Links, die Sie bei der Durchführung des Workshops unterstützen können. </a:t>
            </a:r>
            <a:br>
              <a:rPr i="0" lang="de-DE">
                <a:solidFill>
                  <a:srgbClr val="3A3838"/>
                </a:solidFill>
                <a:latin typeface="PT Sans"/>
                <a:ea typeface="PT Sans"/>
                <a:cs typeface="PT Sans"/>
                <a:sym typeface="PT Sans"/>
              </a:rPr>
            </a:br>
            <a:br>
              <a:rPr i="0" lang="de-DE">
                <a:solidFill>
                  <a:srgbClr val="3A3838"/>
                </a:solidFill>
                <a:latin typeface="PT Sans"/>
                <a:ea typeface="PT Sans"/>
                <a:cs typeface="PT Sans"/>
                <a:sym typeface="PT Sans"/>
              </a:rPr>
            </a:br>
            <a:r>
              <a:rPr i="0" lang="de-DE">
                <a:solidFill>
                  <a:srgbClr val="3A3838"/>
                </a:solidFill>
                <a:latin typeface="PT Sans"/>
                <a:ea typeface="PT Sans"/>
                <a:cs typeface="PT Sans"/>
                <a:sym typeface="PT Sans"/>
              </a:rPr>
              <a:t>Schön, dass Sie sich um die Zukunftskompetenz Ihrer Schüler*innen bemühen. Sollten Sie Anmerkungen, Fragen oder praktische Hinweise bezüglich der Materialien haben, freuen wir uns über Ihre Rückmeldung an </a:t>
            </a:r>
            <a:r>
              <a:rPr i="0" lang="de-DE" u="sng">
                <a:solidFill>
                  <a:schemeClr val="hlink"/>
                </a:solidFill>
                <a:latin typeface="PT Sans"/>
                <a:ea typeface="PT Sans"/>
                <a:cs typeface="PT Sans"/>
                <a:sym typeface="PT Sans"/>
                <a:hlinkClick r:id="rId4"/>
              </a:rPr>
              <a:t>info@hiig.de</a:t>
            </a:r>
            <a:r>
              <a:rPr i="0"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p:txBody>
      </p:sp>
      <p:sp>
        <p:nvSpPr>
          <p:cNvPr id="49" name="Google Shape;49;g2b7a3dd6a4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b7a3dd6a4a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 name="Google Shape;60;g2b7a3dd6a4a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1 Eshun, K. (1988). </a:t>
            </a:r>
            <a:r>
              <a:rPr i="1" lang="de-DE">
                <a:solidFill>
                  <a:srgbClr val="3A3838"/>
                </a:solidFill>
                <a:latin typeface="PT Sans"/>
                <a:ea typeface="PT Sans"/>
                <a:cs typeface="PT Sans"/>
                <a:sym typeface="PT Sans"/>
              </a:rPr>
              <a:t>More Brilliant Than The Sun.</a:t>
            </a:r>
            <a:r>
              <a:rPr lang="de-DE">
                <a:solidFill>
                  <a:srgbClr val="3A3838"/>
                </a:solidFill>
                <a:latin typeface="PT Sans"/>
                <a:ea typeface="PT Sans"/>
                <a:cs typeface="PT Sans"/>
                <a:sym typeface="PT Sans"/>
              </a:rPr>
              <a:t> Quartet Books, London. https://monoskop.org/images/b/b2/Eshun_Kodwo_More_Brilliant_Than_the_Sun_Adventures_in_Sonic_Fiction.pdf (Zugriff 02/2024).</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None/>
            </a:pPr>
            <a:r>
              <a:rPr lang="de-DE">
                <a:solidFill>
                  <a:srgbClr val="3A3838"/>
                </a:solidFill>
                <a:latin typeface="PT Sans"/>
                <a:ea typeface="PT Sans"/>
                <a:cs typeface="PT Sans"/>
                <a:sym typeface="PT Sans"/>
              </a:rPr>
              <a:t>Sie können Ihre Schüler*innen mit diesem Zitat des britischen Schriftstellers </a:t>
            </a:r>
            <a:r>
              <a:rPr lang="de-DE" u="sng">
                <a:solidFill>
                  <a:schemeClr val="hlink"/>
                </a:solidFill>
                <a:latin typeface="PT Sans"/>
                <a:ea typeface="PT Sans"/>
                <a:cs typeface="PT Sans"/>
                <a:sym typeface="PT Sans"/>
                <a:hlinkClick r:id="rId2"/>
                <a:extLst>
                  <a:ext uri="http://customooxmlschemas.google.com/">
                    <go:slidesCustomData xmlns:go="http://customooxmlschemas.google.com/" textRoundtripDataId="2"/>
                  </a:ext>
                </a:extLst>
              </a:rPr>
              <a:t>Kodwo Eshun</a:t>
            </a:r>
            <a:r>
              <a:rPr lang="de-DE">
                <a:solidFill>
                  <a:srgbClr val="3A3838"/>
                </a:solidFill>
                <a:latin typeface="PT Sans"/>
                <a:ea typeface="PT Sans"/>
                <a:cs typeface="PT Sans"/>
                <a:sym typeface="PT Sans"/>
                <a:extLst>
                  <a:ext uri="http://customooxmlschemas.google.com/">
                    <go:slidesCustomData xmlns:go="http://customooxmlschemas.google.com/" textRoundtripDataId="3"/>
                  </a:ext>
                </a:extLst>
              </a:rPr>
              <a:t> </a:t>
            </a:r>
            <a:r>
              <a:rPr lang="de-DE">
                <a:solidFill>
                  <a:srgbClr val="3A3838"/>
                </a:solidFill>
                <a:latin typeface="PT Sans"/>
                <a:ea typeface="PT Sans"/>
                <a:cs typeface="PT Sans"/>
                <a:sym typeface="PT Sans"/>
              </a:rPr>
              <a:t>begrüßen und für den Tag einstimmen. Sammeln Sie einige Ideen Ihrer Schüler*innen dazu, warum es wichtig sein könnte, sich mit der Zukunft zu befassen und kündigen Sie an, dass sie heute gemeinsam Zukunftsdenken erproben. Weisen Sie daraufhin, dass diese Ideen am Ende des Workshops noch einmal gemeinsam reflektiert und eingeordnet werden.</a:t>
            </a:r>
            <a:br>
              <a:rPr lang="de-DE">
                <a:solidFill>
                  <a:srgbClr val="3A3838"/>
                </a:solidFill>
                <a:latin typeface="PT Sans"/>
                <a:ea typeface="PT Sans"/>
                <a:cs typeface="PT Sans"/>
                <a:sym typeface="PT Sans"/>
              </a:rPr>
            </a:br>
            <a:br>
              <a:rPr lang="de-DE">
                <a:solidFill>
                  <a:srgbClr val="3A3838"/>
                </a:solidFill>
                <a:latin typeface="PT Sans"/>
                <a:ea typeface="PT Sans"/>
                <a:cs typeface="PT Sans"/>
                <a:sym typeface="PT Sans"/>
              </a:rPr>
            </a:br>
            <a:r>
              <a:rPr lang="de-DE">
                <a:solidFill>
                  <a:srgbClr val="3A3838"/>
                </a:solidFill>
                <a:latin typeface="PT Sans"/>
                <a:ea typeface="PT Sans"/>
                <a:cs typeface="PT Sans"/>
                <a:sym typeface="PT Sans"/>
              </a:rPr>
              <a:t>Eshun ist für sein Werk im Bereich des „Afrofuturismus“ bekannt; der experimentell-futuristische Roman, aus dem das Zitat stammt, ist auf Englisch frei verfügbar (siehe Quellenangabe oben); ist jedoch zu anspruchsvoll für die Sekundarstufe I.</a:t>
            </a:r>
            <a:endParaRPr>
              <a:solidFill>
                <a:srgbClr val="3A3838"/>
              </a:solidFill>
              <a:latin typeface="PT Sans"/>
              <a:ea typeface="PT Sans"/>
              <a:cs typeface="PT Sans"/>
              <a:sym typeface="PT Sans"/>
            </a:endParaRPr>
          </a:p>
        </p:txBody>
      </p:sp>
      <p:sp>
        <p:nvSpPr>
          <p:cNvPr id="61" name="Google Shape;61;g2b7a3dd6a4a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b7a3dd6a4a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g2b7a3dd6a4a_0_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Geben Sie Ihren Schüler*innen einen Überblick über den anstehenden Workshop. </a:t>
            </a:r>
            <a:br>
              <a:rPr lang="de-DE">
                <a:solidFill>
                  <a:srgbClr val="3A3838"/>
                </a:solidFill>
                <a:latin typeface="PT Sans"/>
                <a:ea typeface="PT Sans"/>
                <a:cs typeface="PT Sans"/>
                <a:sym typeface="PT Sans"/>
              </a:rPr>
            </a:br>
            <a:r>
              <a:rPr lang="de-DE">
                <a:solidFill>
                  <a:srgbClr val="3A3838"/>
                </a:solidFill>
                <a:latin typeface="PT Sans"/>
                <a:ea typeface="PT Sans"/>
                <a:cs typeface="PT Sans"/>
                <a:sym typeface="PT Sans"/>
              </a:rPr>
              <a:t>Die Pausenzeiten sind dabei anpassbar – wichtig sind jedoch kurze oder auch längere Pausen zwischen den einzelnen Übungen.</a:t>
            </a:r>
            <a:endParaRPr>
              <a:solidFill>
                <a:srgbClr val="3A3838"/>
              </a:solidFill>
              <a:latin typeface="PT Sans"/>
              <a:ea typeface="PT Sans"/>
              <a:cs typeface="PT Sans"/>
              <a:sym typeface="PT Sans"/>
            </a:endParaRPr>
          </a:p>
        </p:txBody>
      </p:sp>
      <p:sp>
        <p:nvSpPr>
          <p:cNvPr id="73" name="Google Shape;73;g2b7a3dd6a4a_0_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b7a3dd6a4a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g2b7a3dd6a4a_0_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de-DE">
                <a:solidFill>
                  <a:srgbClr val="3A3838"/>
                </a:solidFill>
                <a:latin typeface="PT Sans"/>
                <a:ea typeface="PT Sans"/>
                <a:cs typeface="PT Sans"/>
                <a:sym typeface="PT Sans"/>
              </a:rPr>
              <a:t>Die Übung „Antworten im Raum” finden Sie in nicht didaktisierter Form auf der </a:t>
            </a:r>
            <a:r>
              <a:rPr lang="de-DE" u="sng">
                <a:solidFill>
                  <a:schemeClr val="hlink"/>
                </a:solidFill>
                <a:latin typeface="PT Sans"/>
                <a:ea typeface="PT Sans"/>
                <a:cs typeface="PT Sans"/>
                <a:sym typeface="PT Sans"/>
                <a:hlinkClick r:id="rId2"/>
              </a:rPr>
              <a:t>Website des HIIG</a:t>
            </a:r>
            <a:r>
              <a:rPr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rPr lang="de-DE">
                <a:solidFill>
                  <a:srgbClr val="3A3838"/>
                </a:solidFill>
                <a:latin typeface="PT Sans"/>
                <a:ea typeface="PT Sans"/>
                <a:cs typeface="PT Sans"/>
                <a:sym typeface="PT Sans"/>
              </a:rPr>
              <a:t>Sie basiert auf dem „Polak-Spiel“ des Futuristen Fred Polak, dessen Arbeit Sie bei Interesse in diesem Artikel des Journal of Future Studies besser kennenlernen können: Polak Game EN Candy, S. &amp; Hayward, P. (2017) The Polak Game, Or: Where Do You Stand? Journal of Futures Studies, https://jfsdigital.org/articles-andessays/2017-2/the-polak-game-or-where-do-you-stand (Zugriff: 02/2024).</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rPr b="1" lang="de-DE">
                <a:solidFill>
                  <a:srgbClr val="3A3838"/>
                </a:solidFill>
                <a:latin typeface="PT Sans"/>
                <a:ea typeface="PT Sans"/>
                <a:cs typeface="PT Sans"/>
                <a:sym typeface="PT Sans"/>
              </a:rPr>
              <a:t>Vorbereitung für Sie als Lehrkraft: </a:t>
            </a:r>
            <a:r>
              <a:rPr lang="de-DE">
                <a:solidFill>
                  <a:srgbClr val="3A3838"/>
                </a:solidFill>
                <a:latin typeface="PT Sans"/>
                <a:ea typeface="PT Sans"/>
                <a:cs typeface="PT Sans"/>
                <a:sym typeface="PT Sans"/>
              </a:rPr>
              <a:t>Eine Meinungslinie mit zwei Achsen wird mit Klebeband auf den Boden des Klassenraumes geklebt. An den jeweiligen Achsenenden können Sie auf Papier die Sätze: „Die Digitalisierung macht die Welt besser“ und „Die Digitalisierung macht die Welt schlechter.“ an der Wand befestigen. An den Enden der anderen Achse stehen die Sätze: „Meine Handlungsfähigkeit wird durch die Digitalisierung erhöht. Ich kann die Dinge beeinflussen.“ und „Meine Handlungsfähigkeit wird durch die Digitalisierung vermindert. Ich kann die Dinge nicht beeinflussen.“</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t/>
            </a:r>
            <a:endParaRPr>
              <a:solidFill>
                <a:srgbClr val="3A3838"/>
              </a:solidFill>
              <a:latin typeface="PT Sans"/>
              <a:ea typeface="PT Sans"/>
              <a:cs typeface="PT Sans"/>
              <a:sym typeface="PT Sans"/>
            </a:endParaRPr>
          </a:p>
          <a:p>
            <a:pPr indent="0" lvl="0" marL="0" rtl="0" algn="l">
              <a:spcBef>
                <a:spcPts val="0"/>
              </a:spcBef>
              <a:spcAft>
                <a:spcPts val="0"/>
              </a:spcAft>
              <a:buSzPts val="1200"/>
              <a:buNone/>
            </a:pPr>
            <a:r>
              <a:t/>
            </a:r>
            <a:endParaRPr>
              <a:solidFill>
                <a:srgbClr val="3A3838"/>
              </a:solidFill>
              <a:latin typeface="PT Sans"/>
              <a:ea typeface="PT Sans"/>
              <a:cs typeface="PT Sans"/>
              <a:sym typeface="PT Sans"/>
            </a:endParaRPr>
          </a:p>
        </p:txBody>
      </p:sp>
      <p:sp>
        <p:nvSpPr>
          <p:cNvPr id="86" name="Google Shape;86;g2b7a3dd6a4a_0_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b7a3dd6a4a_0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g2b7a3dd6a4a_0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2 WDR Kinderseiten, Lexikon, Digitalisierung. https://kinder.wdr.de/tv/neuneinhalb/neuneinhalb-lexikon/lexikon/d/lexikon-digitalisierung100.html (Zugriff: 2/2024). 3 Popp, R. (2012). Zukunftsforschung auf dem Prüfstand. </a:t>
            </a:r>
            <a:r>
              <a:rPr i="1" lang="de-DE">
                <a:solidFill>
                  <a:srgbClr val="3A3838"/>
                </a:solidFill>
                <a:latin typeface="PT Sans"/>
                <a:ea typeface="PT Sans"/>
                <a:cs typeface="PT Sans"/>
                <a:sym typeface="PT Sans"/>
              </a:rPr>
              <a:t>Zukunft und Wissenschaft: Wege und Irrwege der Zukunftsforschung</a:t>
            </a:r>
            <a:r>
              <a:rPr lang="de-DE">
                <a:solidFill>
                  <a:srgbClr val="3A3838"/>
                </a:solidFill>
                <a:latin typeface="PT Sans"/>
                <a:ea typeface="PT Sans"/>
                <a:cs typeface="PT Sans"/>
                <a:sym typeface="PT Sans"/>
              </a:rPr>
              <a:t>, 93.</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t/>
            </a:r>
            <a:endParaRPr>
              <a:solidFill>
                <a:srgbClr val="3A3838"/>
              </a:solidFill>
              <a:latin typeface="PT Sans"/>
              <a:ea typeface="PT Sans"/>
              <a:cs typeface="PT Sans"/>
              <a:sym typeface="PT Sans"/>
            </a:endParaRPr>
          </a:p>
          <a:p>
            <a:pPr indent="0" lvl="0" marL="0" rtl="0" algn="l">
              <a:spcBef>
                <a:spcPts val="0"/>
              </a:spcBef>
              <a:spcAft>
                <a:spcPts val="0"/>
              </a:spcAft>
              <a:buSzPts val="1200"/>
              <a:buNone/>
            </a:pPr>
            <a:r>
              <a:rPr b="1" lang="de-DE">
                <a:solidFill>
                  <a:srgbClr val="3A3838"/>
                </a:solidFill>
                <a:latin typeface="PT Sans"/>
                <a:ea typeface="PT Sans"/>
                <a:cs typeface="PT Sans"/>
                <a:sym typeface="PT Sans"/>
              </a:rPr>
              <a:t>Erster Schritt: </a:t>
            </a:r>
            <a:r>
              <a:rPr lang="de-DE">
                <a:solidFill>
                  <a:srgbClr val="3A3838"/>
                </a:solidFill>
                <a:latin typeface="PT Sans"/>
                <a:ea typeface="PT Sans"/>
                <a:cs typeface="PT Sans"/>
                <a:sym typeface="PT Sans"/>
              </a:rPr>
              <a:t>Sie können Ihre Schüler*innen mit der Aussage „Die Digitalisierung verändert die Zukünfte unserer Gesellschaft“ konfrontieren und in den Raum fragen, was mit dieser Aussage gemeint sein könnte. Gemeinsam können die Begriffe „Digitalisierung“ und der Plural „Zukünfte“ wie oben vorgeschlagen erklärt werden. </a:t>
            </a:r>
            <a:endParaRPr>
              <a:solidFill>
                <a:srgbClr val="3A3838"/>
              </a:solidFill>
              <a:latin typeface="PT Sans"/>
              <a:ea typeface="PT Sans"/>
              <a:cs typeface="PT Sans"/>
              <a:sym typeface="PT Sans"/>
            </a:endParaRPr>
          </a:p>
          <a:p>
            <a:pPr indent="0" lvl="0" marL="0" rtl="0" algn="l">
              <a:spcBef>
                <a:spcPts val="0"/>
              </a:spcBef>
              <a:spcAft>
                <a:spcPts val="0"/>
              </a:spcAft>
              <a:buSzPts val="1200"/>
              <a:buNone/>
            </a:pPr>
            <a:br>
              <a:rPr lang="de-DE">
                <a:solidFill>
                  <a:srgbClr val="3A3838"/>
                </a:solidFill>
                <a:latin typeface="PT Sans"/>
                <a:ea typeface="PT Sans"/>
                <a:cs typeface="PT Sans"/>
                <a:sym typeface="PT Sans"/>
              </a:rPr>
            </a:br>
            <a:r>
              <a:rPr lang="de-DE" u="sng">
                <a:solidFill>
                  <a:srgbClr val="3A3838"/>
                </a:solidFill>
                <a:latin typeface="PT Sans"/>
                <a:ea typeface="PT Sans"/>
                <a:cs typeface="PT Sans"/>
                <a:sym typeface="PT Sans"/>
              </a:rPr>
              <a:t>Achtung:</a:t>
            </a:r>
            <a:r>
              <a:rPr lang="de-DE">
                <a:solidFill>
                  <a:srgbClr val="3A3838"/>
                </a:solidFill>
                <a:latin typeface="PT Sans"/>
                <a:ea typeface="PT Sans"/>
                <a:cs typeface="PT Sans"/>
                <a:sym typeface="PT Sans"/>
              </a:rPr>
              <a:t> Diese Folie enthält Animationen, sodass die Definitionen erst nach weiteren „Mouseklick” auftauchen. Dies ermöglicht den Schüler*innen, zunächst über ihre eigenen Definitionen nachzudenken.</a:t>
            </a:r>
            <a:endParaRPr>
              <a:solidFill>
                <a:srgbClr val="3A3838"/>
              </a:solidFill>
              <a:latin typeface="PT Sans"/>
              <a:ea typeface="PT Sans"/>
              <a:cs typeface="PT Sans"/>
              <a:sym typeface="PT Sans"/>
            </a:endParaRPr>
          </a:p>
        </p:txBody>
      </p:sp>
      <p:sp>
        <p:nvSpPr>
          <p:cNvPr id="100" name="Google Shape;100;g2b7a3dd6a4a_0_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b7a3dd6a4a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g2b7a3dd6a4a_0_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latin typeface="PT Sans"/>
                <a:ea typeface="PT Sans"/>
                <a:cs typeface="PT Sans"/>
                <a:sym typeface="PT Sans"/>
              </a:rPr>
              <a:t>Zweiter Schritt: </a:t>
            </a:r>
            <a:r>
              <a:rPr lang="de-DE">
                <a:solidFill>
                  <a:srgbClr val="3A3838"/>
                </a:solidFill>
                <a:latin typeface="PT Sans"/>
                <a:ea typeface="PT Sans"/>
                <a:cs typeface="PT Sans"/>
                <a:sym typeface="PT Sans"/>
              </a:rPr>
              <a:t>Bitten Sie Ihre Schüler*innen, alleine, in Stillarbeit darüber nachzudenken, ob sie ein positives oder negatives Gefühl haben, wenn sie über die obenstehende Frage nachdenken. Es ist hier wichtig, dass die Schüler*innen zunächst für sich allein überlegen und sich noch nicht miteinander austauschen, sodass später produktiver im Sinne der Methodik Meinungslinie diskutiert werden kann.</a:t>
            </a:r>
            <a:endParaRPr>
              <a:solidFill>
                <a:srgbClr val="3A3838"/>
              </a:solidFill>
              <a:latin typeface="PT Sans"/>
              <a:ea typeface="PT Sans"/>
              <a:cs typeface="PT Sans"/>
              <a:sym typeface="PT Sans"/>
            </a:endParaRPr>
          </a:p>
        </p:txBody>
      </p:sp>
      <p:sp>
        <p:nvSpPr>
          <p:cNvPr id="114" name="Google Shape;114;g2b7a3dd6a4a_0_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b7a3dd6a4a_0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g2b7a3dd6a4a_0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latin typeface="PT Sans"/>
                <a:ea typeface="PT Sans"/>
                <a:cs typeface="PT Sans"/>
                <a:sym typeface="PT Sans"/>
              </a:rPr>
              <a:t>Dritter Schritt: </a:t>
            </a:r>
            <a:r>
              <a:rPr lang="de-DE">
                <a:solidFill>
                  <a:srgbClr val="3A3838"/>
                </a:solidFill>
                <a:latin typeface="PT Sans"/>
                <a:ea typeface="PT Sans"/>
                <a:cs typeface="PT Sans"/>
                <a:sym typeface="PT Sans"/>
              </a:rPr>
              <a:t>Bitten Sie Ihre Schüler*innen, sich entlang der ersten Achse der Meinungslinie aufzustellen. Betonen Sie, dass es keine richtige oder falsche Antwort gibt. Sobald alle Schüler*innen an einem festen Ort stehen geblieben sind, bitten Sie sie, sich von dort aus umzuschauen und fassen Sie für Ihre Schüler*innen zusammen, ob die Klasse viele unterschiedliche Positionen vertritt, ob sie eher polarisiert ist oder die Mehrheit zu einer Position tendiert. </a:t>
            </a:r>
            <a:endParaRPr>
              <a:solidFill>
                <a:srgbClr val="3A3838"/>
              </a:solidFill>
              <a:latin typeface="PT Sans"/>
              <a:ea typeface="PT Sans"/>
              <a:cs typeface="PT Sans"/>
              <a:sym typeface="PT Sans"/>
            </a:endParaRPr>
          </a:p>
        </p:txBody>
      </p:sp>
      <p:sp>
        <p:nvSpPr>
          <p:cNvPr id="128" name="Google Shape;128;g2b7a3dd6a4a_0_1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b7a3dd6a4a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g2b7a3dd6a4a_0_1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latin typeface="PT Sans"/>
                <a:ea typeface="PT Sans"/>
                <a:cs typeface="PT Sans"/>
                <a:sym typeface="PT Sans"/>
              </a:rPr>
              <a:t>Vierter Schritt: </a:t>
            </a:r>
            <a:r>
              <a:rPr lang="de-DE">
                <a:solidFill>
                  <a:srgbClr val="3A3838"/>
                </a:solidFill>
                <a:latin typeface="PT Sans"/>
                <a:ea typeface="PT Sans"/>
                <a:cs typeface="PT Sans"/>
                <a:sym typeface="PT Sans"/>
              </a:rPr>
              <a:t>Bitten Sie Ihre Schüler*innen nun, sich entlang der zweiten Achse zu bewegen und ihre persönliche Handlungsfähigkeit in der digitalisierten Zukunft einzuschätzen. Fassen Sie anschließend wieder für Ihre Klasse zusammen, wie weit das Meinungsbild gestreut/polarisiert/homogen ist.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Zum Wort „Handlungsfähigkeit”: In Workshops mit Schulklassen zeigte sich, dass hier für einige Schüler:innen sprachlich vereinfacht werden beziehungsweise eine Begriffsklärung erfolgen muss. Jedoch möchten wir dazu motivieren, im ersten Schritt die Schüler*innen bewusst mit gehobener Sprache zu fordern. Im Unterrichtsgespräch kann dann nach Bedarf eine Begriffserklärung durch Sie oder Mitschüler*innen erfolgen. </a:t>
            </a:r>
            <a:endParaRPr>
              <a:solidFill>
                <a:srgbClr val="3A3838"/>
              </a:solidFill>
              <a:latin typeface="PT Sans"/>
              <a:ea typeface="PT Sans"/>
              <a:cs typeface="PT Sans"/>
              <a:sym typeface="PT Sans"/>
            </a:endParaRPr>
          </a:p>
        </p:txBody>
      </p:sp>
      <p:sp>
        <p:nvSpPr>
          <p:cNvPr id="146" name="Google Shape;146;g2b7a3dd6a4a_0_1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b7a3dd6a4a_0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g2b7a3dd6a4a_0_1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latin typeface="PT Sans"/>
                <a:ea typeface="PT Sans"/>
                <a:cs typeface="PT Sans"/>
                <a:sym typeface="PT Sans"/>
              </a:rPr>
              <a:t>Fünfter Schritt: </a:t>
            </a:r>
            <a:r>
              <a:rPr lang="de-DE">
                <a:solidFill>
                  <a:srgbClr val="3A3838"/>
                </a:solidFill>
                <a:latin typeface="PT Sans"/>
                <a:ea typeface="PT Sans"/>
                <a:cs typeface="PT Sans"/>
                <a:sym typeface="PT Sans"/>
              </a:rPr>
              <a:t>Bitten Sie die Schüler*innen nun, sich eine Partner*in mit möglichst gegensätzlicher, oder zumindest nicht gleicher Meinung zu suchen und an einer Stelle im Raum die oben aufgeführten Fragen zu besprechen. Am Ende der 5-minütigen Partner*innenarbeit können Sie im Plenum einige Paare bitten, ihre Erfahrungen der Diskussion zusammenzufassen. </a:t>
            </a:r>
            <a:endParaRPr b="1">
              <a:solidFill>
                <a:srgbClr val="3A3838"/>
              </a:solidFill>
              <a:latin typeface="PT Sans"/>
              <a:ea typeface="PT Sans"/>
              <a:cs typeface="PT Sans"/>
              <a:sym typeface="PT Sans"/>
            </a:endParaRPr>
          </a:p>
          <a:p>
            <a:pPr indent="0" lvl="0" marL="0" rtl="0" algn="l">
              <a:spcBef>
                <a:spcPts val="0"/>
              </a:spcBef>
              <a:spcAft>
                <a:spcPts val="0"/>
              </a:spcAft>
              <a:buNone/>
            </a:pPr>
            <a:r>
              <a:t/>
            </a:r>
            <a:endParaRPr/>
          </a:p>
        </p:txBody>
      </p:sp>
      <p:sp>
        <p:nvSpPr>
          <p:cNvPr id="166" name="Google Shape;166;g2b7a3dd6a4a_0_1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b7a3dd6a4a_0_1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2b7a3dd6a4a_0_1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de-DE">
                <a:solidFill>
                  <a:srgbClr val="3A3838"/>
                </a:solidFill>
                <a:latin typeface="PT Sans"/>
                <a:ea typeface="PT Sans"/>
                <a:cs typeface="PT Sans"/>
                <a:sym typeface="PT Sans"/>
              </a:rPr>
              <a:t>Die Übung „Von Weak Signals zu Megatrends“ finden Sie in nicht didaktisierter Form auf der </a:t>
            </a:r>
            <a:r>
              <a:rPr lang="de-DE" u="sng">
                <a:solidFill>
                  <a:schemeClr val="hlink"/>
                </a:solidFill>
                <a:latin typeface="PT Sans"/>
                <a:ea typeface="PT Sans"/>
                <a:cs typeface="PT Sans"/>
                <a:sym typeface="PT Sans"/>
                <a:hlinkClick r:id="rId2"/>
              </a:rPr>
              <a:t>Website des HIIG</a:t>
            </a:r>
            <a:r>
              <a:rPr lang="de-DE">
                <a:solidFill>
                  <a:srgbClr val="3A3838"/>
                </a:solidFill>
                <a:latin typeface="PT Sans"/>
                <a:ea typeface="PT Sans"/>
                <a:cs typeface="PT Sans"/>
                <a:sym typeface="PT Sans"/>
              </a:rPr>
              <a:t>.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rPr lang="de-DE">
                <a:solidFill>
                  <a:srgbClr val="3A3838"/>
                </a:solidFill>
                <a:latin typeface="PT Sans"/>
                <a:ea typeface="PT Sans"/>
                <a:cs typeface="PT Sans"/>
                <a:sym typeface="PT Sans"/>
              </a:rPr>
              <a:t>Das Besprechen der Unterscheidung zu „Weak Signals“ wurde aus Gründen der didaktischen Reduktion und Zielfokussierung des Workshops für Schüler*innen ausgelassen.</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Weitere Informationen zu Megatrends finden Sie auf der Website des Zukunftsinstituts (u.A. eine </a:t>
            </a:r>
            <a:r>
              <a:rPr lang="de-DE" u="sng">
                <a:solidFill>
                  <a:schemeClr val="hlink"/>
                </a:solidFill>
                <a:latin typeface="PT Sans"/>
                <a:ea typeface="PT Sans"/>
                <a:cs typeface="PT Sans"/>
                <a:sym typeface="PT Sans"/>
                <a:hlinkClick r:id="rId3"/>
              </a:rPr>
              <a:t>Megatrend-Map</a:t>
            </a:r>
            <a:r>
              <a:rPr lang="de-DE">
                <a:solidFill>
                  <a:srgbClr val="3A3838"/>
                </a:solidFill>
                <a:latin typeface="PT Sans"/>
                <a:ea typeface="PT Sans"/>
                <a:cs typeface="PT Sans"/>
                <a:sym typeface="PT Sans"/>
              </a:rPr>
              <a:t>) und des </a:t>
            </a:r>
            <a:r>
              <a:rPr lang="de-DE" u="sng">
                <a:solidFill>
                  <a:schemeClr val="hlink"/>
                </a:solidFill>
                <a:latin typeface="PT Sans"/>
                <a:ea typeface="PT Sans"/>
                <a:cs typeface="PT Sans"/>
                <a:sym typeface="PT Sans"/>
                <a:hlinkClick r:id="rId4"/>
              </a:rPr>
              <a:t>Zukunftsforschers Karlheinz Steinmüller</a:t>
            </a:r>
            <a:r>
              <a:rPr lang="de-DE">
                <a:solidFill>
                  <a:srgbClr val="3A3838"/>
                </a:solidFill>
                <a:latin typeface="PT Sans"/>
                <a:ea typeface="PT Sans"/>
                <a:cs typeface="PT Sans"/>
                <a:sym typeface="PT Sans"/>
              </a:rPr>
              <a:t>.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rgbClr val="222222"/>
              </a:buClr>
              <a:buSzPts val="1200"/>
              <a:buFont typeface="Arial"/>
              <a:buNone/>
            </a:pPr>
            <a:r>
              <a:rPr b="1" lang="de-DE">
                <a:solidFill>
                  <a:srgbClr val="3A3838"/>
                </a:solidFill>
                <a:latin typeface="PT Sans"/>
                <a:ea typeface="PT Sans"/>
                <a:cs typeface="PT Sans"/>
                <a:sym typeface="PT Sans"/>
              </a:rPr>
              <a:t>Vorbereitung für Sie als Lehrkraft: </a:t>
            </a:r>
            <a:endParaRPr>
              <a:solidFill>
                <a:srgbClr val="3A3838"/>
              </a:solidFill>
              <a:latin typeface="PT Sans"/>
              <a:ea typeface="PT Sans"/>
              <a:cs typeface="PT Sans"/>
              <a:sym typeface="PT Sans"/>
            </a:endParaRPr>
          </a:p>
          <a:p>
            <a:pPr indent="-228600" lvl="0" marL="228600" rtl="0" algn="l">
              <a:spcBef>
                <a:spcPts val="0"/>
              </a:spcBef>
              <a:spcAft>
                <a:spcPts val="0"/>
              </a:spcAft>
              <a:buClr>
                <a:srgbClr val="3A3838"/>
              </a:buClr>
              <a:buSzPts val="1200"/>
              <a:buAutoNum type="arabicPeriod"/>
            </a:pPr>
            <a:r>
              <a:rPr b="1" lang="de-DE">
                <a:solidFill>
                  <a:srgbClr val="3A3838"/>
                </a:solidFill>
                <a:latin typeface="PT Sans"/>
                <a:ea typeface="PT Sans"/>
                <a:cs typeface="PT Sans"/>
                <a:sym typeface="PT Sans"/>
              </a:rPr>
              <a:t>Lesen Sie auf der </a:t>
            </a:r>
            <a:r>
              <a:rPr b="1" lang="de-DE" u="sng">
                <a:solidFill>
                  <a:schemeClr val="hlink"/>
                </a:solidFill>
                <a:latin typeface="PT Sans"/>
                <a:ea typeface="PT Sans"/>
                <a:cs typeface="PT Sans"/>
                <a:sym typeface="PT Sans"/>
                <a:hlinkClick r:id="rId5"/>
              </a:rPr>
              <a:t>Website des HIIG</a:t>
            </a:r>
            <a:r>
              <a:rPr b="1" lang="de-DE">
                <a:solidFill>
                  <a:srgbClr val="3A3838"/>
                </a:solidFill>
                <a:latin typeface="PT Sans"/>
                <a:ea typeface="PT Sans"/>
                <a:cs typeface="PT Sans"/>
                <a:sym typeface="PT Sans"/>
              </a:rPr>
              <a:t> zur grundsätzlichen Definition von Megatrends</a:t>
            </a:r>
            <a:r>
              <a:rPr lang="de-DE">
                <a:solidFill>
                  <a:srgbClr val="3A3838"/>
                </a:solidFill>
                <a:latin typeface="PT Sans"/>
                <a:ea typeface="PT Sans"/>
                <a:cs typeface="PT Sans"/>
                <a:sym typeface="PT Sans"/>
              </a:rPr>
              <a:t>. Als Konkretisierung der Übung speziell für Schüler*innen der Sekundarstufe I wurden im Folgenden die drei Megatrends „Klimawandel“, „Globale Vernetzung“ sowie „Überwindung von</a:t>
            </a:r>
            <a:br>
              <a:rPr lang="de-DE">
                <a:solidFill>
                  <a:srgbClr val="3A3838"/>
                </a:solidFill>
                <a:latin typeface="PT Sans"/>
                <a:ea typeface="PT Sans"/>
                <a:cs typeface="PT Sans"/>
                <a:sym typeface="PT Sans"/>
              </a:rPr>
            </a:br>
            <a:r>
              <a:rPr lang="de-DE">
                <a:solidFill>
                  <a:srgbClr val="3A3838"/>
                </a:solidFill>
                <a:latin typeface="PT Sans"/>
                <a:ea typeface="PT Sans"/>
                <a:cs typeface="PT Sans"/>
                <a:sym typeface="PT Sans"/>
              </a:rPr>
              <a:t>Geschlechterstereotypen“ ausgewählt. Sie müssen zu diesen Megatrends keinen langen eigenen Input geben. Vielmehr können die Stichpunkte auf den kommenden Folien dazu dienen, den Allgemeinwissensstand der Schüler*innen zu den Auswirkungen der Trends auf Gesellschaft zu sammeln und bündeln. </a:t>
            </a:r>
            <a:r>
              <a:rPr lang="de-DE">
                <a:solidFill>
                  <a:srgbClr val="3A3838"/>
                </a:solidFill>
                <a:latin typeface="PT Sans"/>
                <a:ea typeface="PT Sans"/>
                <a:cs typeface="PT Sans"/>
                <a:sym typeface="PT Sans"/>
                <a:extLst>
                  <a:ext uri="http://customooxmlschemas.google.com/">
                    <go:slidesCustomData xmlns:go="http://customooxmlschemas.google.com/" textRoundtripDataId="8"/>
                  </a:ext>
                </a:extLst>
              </a:rPr>
              <a:t>Zentral ist: Es geht darum, dass die Schüler*innen sich darin üben, trotz nicht vollständigen Wissens und unbekannter Variablen in die Zukunft und in Zukunftsszenarien für Gesellschaft zu denken. </a:t>
            </a:r>
            <a:endParaRPr>
              <a:solidFill>
                <a:srgbClr val="3A3838"/>
              </a:solidFill>
              <a:latin typeface="PT Sans"/>
              <a:ea typeface="PT Sans"/>
              <a:cs typeface="PT Sans"/>
              <a:sym typeface="PT Sans"/>
            </a:endParaRPr>
          </a:p>
          <a:p>
            <a:pPr indent="-228600" lvl="0" marL="228600" rtl="0" algn="l">
              <a:spcBef>
                <a:spcPts val="0"/>
              </a:spcBef>
              <a:spcAft>
                <a:spcPts val="0"/>
              </a:spcAft>
              <a:buClr>
                <a:srgbClr val="3A3838"/>
              </a:buClr>
              <a:buSzPts val="1200"/>
              <a:buAutoNum type="arabicPeriod"/>
            </a:pPr>
            <a:r>
              <a:rPr b="1" lang="de-DE">
                <a:solidFill>
                  <a:srgbClr val="3A3838"/>
                </a:solidFill>
                <a:latin typeface="PT Sans"/>
                <a:ea typeface="PT Sans"/>
                <a:cs typeface="PT Sans"/>
                <a:sym typeface="PT Sans"/>
              </a:rPr>
              <a:t>D</a:t>
            </a:r>
            <a:r>
              <a:rPr b="1" lang="de-DE">
                <a:solidFill>
                  <a:srgbClr val="3A3838"/>
                </a:solidFill>
                <a:latin typeface="PT Sans"/>
                <a:ea typeface="PT Sans"/>
                <a:cs typeface="PT Sans"/>
                <a:sym typeface="PT Sans"/>
                <a:extLst>
                  <a:ext uri="http://customooxmlschemas.google.com/">
                    <go:slidesCustomData xmlns:go="http://customooxmlschemas.google.com/" textRoundtripDataId="9"/>
                  </a:ext>
                </a:extLst>
              </a:rPr>
              <a:t>rucken Sie </a:t>
            </a:r>
            <a:r>
              <a:rPr b="1" lang="de-DE">
                <a:solidFill>
                  <a:srgbClr val="3A3838"/>
                </a:solidFill>
                <a:latin typeface="PT Sans"/>
                <a:ea typeface="PT Sans"/>
                <a:cs typeface="PT Sans"/>
                <a:sym typeface="PT Sans"/>
              </a:rPr>
              <a:t>die </a:t>
            </a:r>
            <a:r>
              <a:rPr b="1" lang="de-DE" u="sng">
                <a:solidFill>
                  <a:schemeClr val="hlink"/>
                </a:solidFill>
                <a:latin typeface="PT Sans"/>
                <a:ea typeface="PT Sans"/>
                <a:cs typeface="PT Sans"/>
                <a:sym typeface="PT Sans"/>
                <a:hlinkClick r:id="rId6"/>
              </a:rPr>
              <a:t>Seiten 8-10 der Megatrends-Übung</a:t>
            </a:r>
            <a:r>
              <a:rPr b="1" lang="de-DE">
                <a:solidFill>
                  <a:srgbClr val="3A3838"/>
                </a:solidFill>
                <a:latin typeface="PT Sans"/>
                <a:ea typeface="PT Sans"/>
                <a:cs typeface="PT Sans"/>
                <a:sym typeface="PT Sans"/>
              </a:rPr>
              <a:t> insgesamt dreimal auf DIN A3-Papier aus und schneiden Sie anhand der vorgedruckten Schnittlinien durch.  </a:t>
            </a:r>
            <a:r>
              <a:rPr lang="de-DE">
                <a:solidFill>
                  <a:srgbClr val="3A3838"/>
                </a:solidFill>
                <a:latin typeface="PT Sans"/>
                <a:ea typeface="PT Sans"/>
                <a:cs typeface="PT Sans"/>
                <a:sym typeface="PT Sans"/>
              </a:rPr>
              <a:t>Verteilen Sie die Arbeitsblätter auf die drei Gruppentische und ergänzen Sie auf dem Arbeitsblatt “Euer Signal” am ersten Gruppentisch den Begriff “Klimawandel”, am zweiten Gruppentisch “Globale Vernetzung” und am dritten Tisch “Überwindung von Geschlechterstereotypen”.</a:t>
            </a:r>
            <a:r>
              <a:rPr b="1" lang="de-DE">
                <a:solidFill>
                  <a:srgbClr val="3A3838"/>
                </a:solidFill>
                <a:latin typeface="PT Sans"/>
                <a:ea typeface="PT Sans"/>
                <a:cs typeface="PT Sans"/>
                <a:sym typeface="PT Sans"/>
              </a:rPr>
              <a:t>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b="1">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None/>
            </a:pPr>
            <a:r>
              <a:t/>
            </a:r>
            <a:endParaRPr>
              <a:solidFill>
                <a:srgbClr val="3A3838"/>
              </a:solidFill>
              <a:latin typeface="PT Sans"/>
              <a:ea typeface="PT Sans"/>
              <a:cs typeface="PT Sans"/>
              <a:sym typeface="PT Sans"/>
            </a:endParaRPr>
          </a:p>
        </p:txBody>
      </p:sp>
      <p:sp>
        <p:nvSpPr>
          <p:cNvPr id="181" name="Google Shape;181;g2b7a3dd6a4a_0_1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b7a3dd6a4a_0_1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g2b7a3dd6a4a_0_1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4 Piepenbrink, J. (2015). „Megatrends?”. </a:t>
            </a:r>
            <a:r>
              <a:rPr i="1" lang="de-DE">
                <a:solidFill>
                  <a:srgbClr val="3A3838"/>
                </a:solidFill>
                <a:latin typeface="PT Sans"/>
                <a:ea typeface="PT Sans"/>
                <a:cs typeface="PT Sans"/>
                <a:sym typeface="PT Sans"/>
              </a:rPr>
              <a:t>Aus Politik und Zeitgeschichte. Beilage zur Wochenzeitung Das Parlament, 31</a:t>
            </a:r>
            <a:r>
              <a:rPr lang="de-DE">
                <a:solidFill>
                  <a:srgbClr val="3A3838"/>
                </a:solidFill>
                <a:latin typeface="PT Sans"/>
                <a:ea typeface="PT Sans"/>
                <a:cs typeface="PT Sans"/>
                <a:sym typeface="PT Sans"/>
              </a:rPr>
              <a:t>, </a:t>
            </a:r>
            <a:r>
              <a:rPr i="1" lang="de-DE">
                <a:solidFill>
                  <a:srgbClr val="3A3838"/>
                </a:solidFill>
                <a:latin typeface="PT Sans"/>
                <a:ea typeface="PT Sans"/>
                <a:cs typeface="PT Sans"/>
                <a:sym typeface="PT Sans"/>
              </a:rPr>
              <a:t>32</a:t>
            </a:r>
            <a:r>
              <a:rPr lang="de-DE">
                <a:solidFill>
                  <a:srgbClr val="3A3838"/>
                </a:solidFill>
                <a:latin typeface="PT Sans"/>
                <a:ea typeface="PT Sans"/>
                <a:cs typeface="PT Sans"/>
                <a:sym typeface="PT Sans"/>
              </a:rPr>
              <a:t>, 1-5. https://www.bpb.de/shop/zeitschriften/apuz/209952/editorial/ (Zugriff 2/2024).</a:t>
            </a:r>
            <a:endParaRPr>
              <a:solidFill>
                <a:srgbClr val="3A3838"/>
              </a:solidFill>
              <a:latin typeface="PT Sans"/>
              <a:ea typeface="PT Sans"/>
              <a:cs typeface="PT Sans"/>
              <a:sym typeface="PT Sans"/>
            </a:endParaRPr>
          </a:p>
        </p:txBody>
      </p:sp>
      <p:sp>
        <p:nvSpPr>
          <p:cNvPr id="193" name="Google Shape;193;g2b7a3dd6a4a_0_1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ba7a785305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g2ba7a785305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de-DE">
                <a:solidFill>
                  <a:srgbClr val="3A3838"/>
                </a:solidFill>
                <a:latin typeface="PT Sans"/>
                <a:ea typeface="PT Sans"/>
                <a:cs typeface="PT Sans"/>
                <a:sym typeface="PT Sans"/>
              </a:rPr>
              <a:t>Erster Schritt: </a:t>
            </a:r>
            <a:r>
              <a:rPr lang="de-DE">
                <a:solidFill>
                  <a:srgbClr val="3A3838"/>
                </a:solidFill>
                <a:latin typeface="PT Sans"/>
                <a:ea typeface="PT Sans"/>
                <a:cs typeface="PT Sans"/>
                <a:sym typeface="PT Sans"/>
              </a:rPr>
              <a:t>Erklären Sie den Schüler*innen, dass ein global anerkannter Megatrend der Klimawandel ist. Erläutern Sie anhand der Grafik, auf welche Gesellschaftsbereiche Megatrends unter anderem einen Einfluss haben. Halten Sie anschließend kurz anhand der beispielhaften Merkmale den Wissensstand Ihrer Schüler*innen zu den Merkmalen des Klimawandels fest. Betonen Sie, dass in diesem Rahmen kein Anspruch auf Vollständigkeit besteht.</a:t>
            </a:r>
            <a:endParaRPr>
              <a:solidFill>
                <a:srgbClr val="3A3838"/>
              </a:solidFill>
              <a:latin typeface="PT Sans"/>
              <a:ea typeface="PT Sans"/>
              <a:cs typeface="PT Sans"/>
              <a:sym typeface="PT Sans"/>
            </a:endParaRPr>
          </a:p>
          <a:p>
            <a:pPr indent="0" lvl="0" marL="0" rtl="0" algn="l">
              <a:spcBef>
                <a:spcPts val="0"/>
              </a:spcBef>
              <a:spcAft>
                <a:spcPts val="0"/>
              </a:spcAft>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rPr lang="de-DE">
                <a:solidFill>
                  <a:srgbClr val="3A3838"/>
                </a:solidFill>
                <a:latin typeface="PT Sans"/>
                <a:ea typeface="PT Sans"/>
                <a:cs typeface="PT Sans"/>
                <a:sym typeface="PT Sans"/>
              </a:rPr>
              <a:t>Sollten Sie Interesse an Klimasensibler Bildung und Workshops zum Klimawandel für die Sekundarstufe I haben, finden Sie vielfache Open Educational Resources zum Beispiel beim </a:t>
            </a:r>
            <a:r>
              <a:rPr lang="de-DE" u="sng">
                <a:solidFill>
                  <a:schemeClr val="hlink"/>
                </a:solidFill>
                <a:latin typeface="PT Sans"/>
                <a:ea typeface="PT Sans"/>
                <a:cs typeface="PT Sans"/>
                <a:sym typeface="PT Sans"/>
                <a:hlinkClick r:id="rId2"/>
              </a:rPr>
              <a:t>Projekt KlimaChallenges</a:t>
            </a:r>
            <a:r>
              <a:rPr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p:txBody>
      </p:sp>
      <p:sp>
        <p:nvSpPr>
          <p:cNvPr id="203" name="Google Shape;203;g2ba7a785305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ba7a785305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g2ba7a785305_0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de-DE">
                <a:solidFill>
                  <a:srgbClr val="3A3838"/>
                </a:solidFill>
                <a:latin typeface="PT Sans"/>
                <a:ea typeface="PT Sans"/>
                <a:cs typeface="PT Sans"/>
                <a:sym typeface="PT Sans"/>
              </a:rPr>
              <a:t>Zweiter Schritt: </a:t>
            </a:r>
            <a:r>
              <a:rPr lang="de-DE">
                <a:solidFill>
                  <a:srgbClr val="3A3838"/>
                </a:solidFill>
                <a:latin typeface="PT Sans"/>
                <a:ea typeface="PT Sans"/>
                <a:cs typeface="PT Sans"/>
                <a:sym typeface="PT Sans"/>
              </a:rPr>
              <a:t>Erläutern Sie, dass ein weiterer global anerkannter Megatrend die voranschreitende globale Vernetzung oder auch Globalisierung ist. Sammeln Sie im Plenum zum Wissensstand der Merkmale dieses Trends anhand der Stichpunkte oben. </a:t>
            </a:r>
            <a:endParaRPr>
              <a:solidFill>
                <a:srgbClr val="3A3838"/>
              </a:solidFill>
              <a:latin typeface="PT Sans"/>
              <a:ea typeface="PT Sans"/>
              <a:cs typeface="PT Sans"/>
              <a:sym typeface="PT Sans"/>
            </a:endParaRPr>
          </a:p>
        </p:txBody>
      </p:sp>
      <p:sp>
        <p:nvSpPr>
          <p:cNvPr id="215" name="Google Shape;215;g2ba7a785305_0_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ba7a785305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2ba7a785305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de-DE">
                <a:solidFill>
                  <a:srgbClr val="3A3838"/>
                </a:solidFill>
                <a:latin typeface="PT Sans"/>
                <a:ea typeface="PT Sans"/>
                <a:cs typeface="PT Sans"/>
                <a:sym typeface="PT Sans"/>
              </a:rPr>
              <a:t>5 Statistisches Bundesamt: Geburten. https://www.destatis.de/DE/Themen/Gesellschaft-Umwelt/Bevoelkerung/Geburten/_inhalt.html#sprg575064 (Zugriff 02/2024).</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t/>
            </a:r>
            <a:endParaRPr b="1">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rPr b="1" lang="de-DE">
                <a:solidFill>
                  <a:srgbClr val="3A3838"/>
                </a:solidFill>
                <a:latin typeface="PT Sans"/>
                <a:ea typeface="PT Sans"/>
                <a:cs typeface="PT Sans"/>
                <a:sym typeface="PT Sans"/>
              </a:rPr>
              <a:t>Dritter Schritt: </a:t>
            </a:r>
            <a:r>
              <a:rPr lang="de-DE">
                <a:solidFill>
                  <a:srgbClr val="3A3838"/>
                </a:solidFill>
                <a:latin typeface="PT Sans"/>
                <a:ea typeface="PT Sans"/>
                <a:cs typeface="PT Sans"/>
                <a:sym typeface="PT Sans"/>
              </a:rPr>
              <a:t>Erläutern Sie, dass ein weiterer global anerkannter Megatrend die zunehmende Überwindung von Geschlechterstereotypen ist. Sammeln Sie im Plenum zum Wissensstand der Merkmale dieses Trends anhand der Stichpunkte oben. </a:t>
            </a:r>
            <a:endParaRPr b="1">
              <a:solidFill>
                <a:srgbClr val="3A3838"/>
              </a:solidFill>
              <a:latin typeface="PT Sans"/>
              <a:ea typeface="PT Sans"/>
              <a:cs typeface="PT Sans"/>
              <a:sym typeface="PT Sans"/>
            </a:endParaRPr>
          </a:p>
          <a:p>
            <a:pPr indent="0" lvl="0" marL="0" rtl="0" algn="l">
              <a:lnSpc>
                <a:spcPct val="150000"/>
              </a:lnSpc>
              <a:spcBef>
                <a:spcPts val="0"/>
              </a:spcBef>
              <a:spcAft>
                <a:spcPts val="0"/>
              </a:spcAft>
              <a:buNone/>
            </a:pPr>
            <a:r>
              <a:t/>
            </a:r>
            <a:endParaRPr sz="2000">
              <a:solidFill>
                <a:srgbClr val="3A3838"/>
              </a:solidFill>
              <a:latin typeface="PT Sans"/>
              <a:ea typeface="PT Sans"/>
              <a:cs typeface="PT Sans"/>
              <a:sym typeface="PT Sans"/>
            </a:endParaRPr>
          </a:p>
          <a:p>
            <a:pPr indent="0" lvl="0" marL="0" rtl="0" algn="l">
              <a:spcBef>
                <a:spcPts val="0"/>
              </a:spcBef>
              <a:spcAft>
                <a:spcPts val="0"/>
              </a:spcAft>
              <a:buNone/>
            </a:pPr>
            <a:r>
              <a:t/>
            </a:r>
            <a:endParaRPr b="1"/>
          </a:p>
        </p:txBody>
      </p:sp>
      <p:sp>
        <p:nvSpPr>
          <p:cNvPr id="227" name="Google Shape;227;g2ba7a785305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ba7a78530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g2ba7a78530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latin typeface="PT Sans"/>
                <a:ea typeface="PT Sans"/>
                <a:cs typeface="PT Sans"/>
                <a:sym typeface="PT Sans"/>
              </a:rPr>
              <a:t>Vierter Schritt: </a:t>
            </a:r>
            <a:r>
              <a:rPr lang="de-DE">
                <a:solidFill>
                  <a:srgbClr val="3A3838"/>
                </a:solidFill>
                <a:latin typeface="PT Sans"/>
                <a:ea typeface="PT Sans"/>
                <a:cs typeface="PT Sans"/>
                <a:sym typeface="PT Sans"/>
              </a:rPr>
              <a:t>Bauen Sie nun gemeinsam drei große Gruppentische auf. Verteilen Sie die vorher ausgedruckten Materialien darauf (zu finden ab Seite 7 </a:t>
            </a:r>
            <a:r>
              <a:rPr lang="de-DE" u="sng">
                <a:solidFill>
                  <a:schemeClr val="hlink"/>
                </a:solidFill>
                <a:latin typeface="PT Sans"/>
                <a:ea typeface="PT Sans"/>
                <a:cs typeface="PT Sans"/>
                <a:sym typeface="PT Sans"/>
                <a:hlinkClick r:id="rId2"/>
              </a:rPr>
              <a:t>hier</a:t>
            </a:r>
            <a:r>
              <a:rPr lang="de-DE">
                <a:solidFill>
                  <a:srgbClr val="3A3838"/>
                </a:solidFill>
                <a:latin typeface="PT Sans"/>
                <a:ea typeface="PT Sans"/>
                <a:cs typeface="PT Sans"/>
                <a:sym typeface="PT Sans"/>
              </a:rPr>
              <a:t>). Bestimmen Sie, an welchem Tisch zu welchem Megatrend gearbeitet werden soll. Achten Sie auf die Zeit und geben Sie Ihren Schüler*innen nach 10 und 20 Minuten Bescheid, dass nun ein Tischwechsel ansteht. Am Ende dieser Übung kann die Gruppe, die am Ende dort sitzt, für das Plenum zusammenfassen „wie sich der Megatrend auf verschiedene Gesellschaftsbereiche in Zukunft auswirken wird“. </a:t>
            </a:r>
            <a:endParaRPr>
              <a:solidFill>
                <a:srgbClr val="3A3838"/>
              </a:solidFill>
              <a:latin typeface="PT Sans"/>
              <a:ea typeface="PT Sans"/>
              <a:cs typeface="PT Sans"/>
              <a:sym typeface="PT Sans"/>
            </a:endParaRPr>
          </a:p>
          <a:p>
            <a:pPr indent="0" lvl="0" marL="0" rtl="0" algn="l">
              <a:spcBef>
                <a:spcPts val="0"/>
              </a:spcBef>
              <a:spcAft>
                <a:spcPts val="0"/>
              </a:spcAft>
              <a:buNone/>
            </a:pPr>
            <a:r>
              <a:t/>
            </a:r>
            <a:endParaRPr>
              <a:solidFill>
                <a:srgbClr val="3A3838"/>
              </a:solidFill>
              <a:latin typeface="PT Sans"/>
              <a:ea typeface="PT Sans"/>
              <a:cs typeface="PT Sans"/>
              <a:sym typeface="PT Sans"/>
            </a:endParaRPr>
          </a:p>
        </p:txBody>
      </p:sp>
      <p:sp>
        <p:nvSpPr>
          <p:cNvPr id="239" name="Google Shape;239;g2ba7a78530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b7a3dd6a4a_0_3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2b7a3dd6a4a_0_3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g2b7a3dd6a4a_0_3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b7a3dd6a4a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g2b7a3dd6a4a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de-DE">
                <a:solidFill>
                  <a:srgbClr val="3A3838"/>
                </a:solidFill>
                <a:latin typeface="PT Sans"/>
                <a:ea typeface="PT Sans"/>
                <a:cs typeface="PT Sans"/>
                <a:sym typeface="PT Sans"/>
              </a:rPr>
              <a:t>Die Übung „Nachrichten aus 2040“ finden Sie in nicht didaktisierter Form auf der </a:t>
            </a:r>
            <a:r>
              <a:rPr lang="de-DE" u="sng">
                <a:solidFill>
                  <a:schemeClr val="hlink"/>
                </a:solidFill>
                <a:latin typeface="PT Sans"/>
                <a:ea typeface="PT Sans"/>
                <a:cs typeface="PT Sans"/>
                <a:sym typeface="PT Sans"/>
                <a:hlinkClick r:id="rId2"/>
              </a:rPr>
              <a:t>Website des HIIG</a:t>
            </a:r>
            <a:r>
              <a:rPr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a:p>
            <a:pPr indent="0" lvl="0" marL="0" rtl="0" algn="l">
              <a:spcBef>
                <a:spcPts val="0"/>
              </a:spcBef>
              <a:spcAft>
                <a:spcPts val="0"/>
              </a:spcAft>
              <a:buSzPts val="1200"/>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Arial"/>
              <a:buNone/>
            </a:pPr>
            <a:r>
              <a:rPr b="1" lang="de-DE">
                <a:solidFill>
                  <a:srgbClr val="3A3838"/>
                </a:solidFill>
                <a:latin typeface="PT Sans"/>
                <a:ea typeface="PT Sans"/>
                <a:cs typeface="PT Sans"/>
                <a:sym typeface="PT Sans"/>
              </a:rPr>
              <a:t>Vorbereitung für Sie als Lehrkaft: </a:t>
            </a:r>
            <a:r>
              <a:rPr lang="de-DE">
                <a:solidFill>
                  <a:srgbClr val="3A3838"/>
                </a:solidFill>
                <a:latin typeface="PT Sans"/>
                <a:ea typeface="PT Sans"/>
                <a:cs typeface="PT Sans"/>
                <a:sym typeface="PT Sans"/>
              </a:rPr>
              <a:t>Informieren Sie sich bei der Deutsch-Lehrkraft Ihrer Klasse, wie das Kompetenzniveau der Klasse in Bezug auf das eigene Verfassen von Zeitungsartikeln ist. Unabhängig vom Niveau empfiehlt es sich, den Schüler*innen bei dieser Aufgabe die Arbeit mit digitalen Endgeräten und dem Internet zu ermöglichen. Sollten Ihre Schüler*innen Schwierigkeiten mit dem Verfassen eigener Artikel haben, da Sie zum Beispiel an einer Schule in herausforderndem Umfeld oder in einer Klasse mit variierenden Sprachkenntnissen unterrichten, können die Schüler*innen diese Einheit des Workshops zum Beispiel mithilfe einer künstlichen Intelligenz wie mit „</a:t>
            </a:r>
            <a:r>
              <a:rPr lang="de-DE" u="sng">
                <a:solidFill>
                  <a:schemeClr val="hlink"/>
                </a:solidFill>
                <a:latin typeface="PT Sans"/>
                <a:ea typeface="PT Sans"/>
                <a:cs typeface="PT Sans"/>
                <a:sym typeface="PT Sans"/>
                <a:hlinkClick r:id="rId3"/>
              </a:rPr>
              <a:t>SchulKI</a:t>
            </a:r>
            <a:r>
              <a:rPr lang="de-DE">
                <a:solidFill>
                  <a:srgbClr val="3A3838"/>
                </a:solidFill>
                <a:latin typeface="PT Sans"/>
                <a:ea typeface="PT Sans"/>
                <a:cs typeface="PT Sans"/>
                <a:sym typeface="PT Sans"/>
              </a:rPr>
              <a:t>“ durchführen. Wie Sie im Unterricht ohne große Vorbereitung mit SchulKI arbeiten können, wird </a:t>
            </a:r>
            <a:r>
              <a:rPr lang="de-DE" u="sng">
                <a:solidFill>
                  <a:schemeClr val="hlink"/>
                </a:solidFill>
                <a:latin typeface="PT Sans"/>
                <a:ea typeface="PT Sans"/>
                <a:cs typeface="PT Sans"/>
                <a:sym typeface="PT Sans"/>
                <a:hlinkClick r:id="rId4"/>
              </a:rPr>
              <a:t>hier</a:t>
            </a:r>
            <a:r>
              <a:rPr lang="de-DE">
                <a:solidFill>
                  <a:srgbClr val="3A3838"/>
                </a:solidFill>
                <a:latin typeface="PT Sans"/>
                <a:ea typeface="PT Sans"/>
                <a:cs typeface="PT Sans"/>
                <a:sym typeface="PT Sans"/>
              </a:rPr>
              <a:t> erklärt. </a:t>
            </a:r>
            <a:endParaRPr>
              <a:solidFill>
                <a:srgbClr val="3A3838"/>
              </a:solidFill>
              <a:latin typeface="PT Sans"/>
              <a:ea typeface="PT Sans"/>
              <a:cs typeface="PT Sans"/>
              <a:sym typeface="PT Sans"/>
            </a:endParaRPr>
          </a:p>
        </p:txBody>
      </p:sp>
      <p:sp>
        <p:nvSpPr>
          <p:cNvPr id="268" name="Google Shape;268;g2b7a3dd6a4a_0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b7a3dd6a4a_0_2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g2b7a3dd6a4a_0_2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b="1" lang="de-DE">
                <a:solidFill>
                  <a:srgbClr val="3A3838"/>
                </a:solidFill>
                <a:latin typeface="PT Sans"/>
                <a:ea typeface="PT Sans"/>
                <a:cs typeface="PT Sans"/>
                <a:sym typeface="PT Sans"/>
              </a:rPr>
              <a:t>Erster Schritt: </a:t>
            </a:r>
            <a:r>
              <a:rPr lang="de-DE">
                <a:solidFill>
                  <a:srgbClr val="3A3838"/>
                </a:solidFill>
                <a:latin typeface="PT Sans"/>
                <a:ea typeface="PT Sans"/>
                <a:cs typeface="PT Sans"/>
                <a:sym typeface="PT Sans"/>
              </a:rPr>
              <a:t>Erklären Sie Ihrer Klasse, dass sie sich nun gemeinsam im Jahr 2040 befinden und eine gemeinsame Zeitungsredaktion gründen.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None/>
            </a:pPr>
            <a:r>
              <a:t/>
            </a:r>
            <a:endParaRPr>
              <a:solidFill>
                <a:srgbClr val="3A3838"/>
              </a:solidFill>
              <a:latin typeface="PT Sans"/>
              <a:ea typeface="PT Sans"/>
              <a:cs typeface="PT Sans"/>
              <a:sym typeface="PT Sans"/>
            </a:endParaRPr>
          </a:p>
        </p:txBody>
      </p:sp>
      <p:sp>
        <p:nvSpPr>
          <p:cNvPr id="280" name="Google Shape;280;g2b7a3dd6a4a_0_2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ba7a785305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g2ba7a785305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b="1" lang="de-DE">
                <a:solidFill>
                  <a:srgbClr val="3A3838"/>
                </a:solidFill>
                <a:latin typeface="PT Sans"/>
                <a:ea typeface="PT Sans"/>
                <a:cs typeface="PT Sans"/>
                <a:sym typeface="PT Sans"/>
              </a:rPr>
              <a:t>Zweiter Schritt</a:t>
            </a:r>
            <a:r>
              <a:rPr b="1" lang="de-DE">
                <a:solidFill>
                  <a:srgbClr val="3A3838"/>
                </a:solidFill>
                <a:latin typeface="PT Sans"/>
                <a:ea typeface="PT Sans"/>
                <a:cs typeface="PT Sans"/>
                <a:sym typeface="PT Sans"/>
              </a:rPr>
              <a:t>: </a:t>
            </a:r>
            <a:r>
              <a:rPr lang="de-DE">
                <a:solidFill>
                  <a:srgbClr val="3A3838"/>
                </a:solidFill>
                <a:latin typeface="PT Sans"/>
                <a:ea typeface="PT Sans"/>
                <a:cs typeface="PT Sans"/>
                <a:sym typeface="PT Sans"/>
              </a:rPr>
              <a:t>Erklären Sie Ihrer Klasse, was Redaktionen und Ressorts sind und klären Sie, welche Themen beispielhaft zu den genannten Ressorts passen würden.</a:t>
            </a:r>
            <a:endParaRPr/>
          </a:p>
          <a:p>
            <a:pPr indent="0" lvl="0" marL="0" rtl="0" algn="l">
              <a:spcBef>
                <a:spcPts val="0"/>
              </a:spcBef>
              <a:spcAft>
                <a:spcPts val="0"/>
              </a:spcAft>
              <a:buSzPts val="1200"/>
              <a:buNone/>
            </a:pPr>
            <a:r>
              <a:t/>
            </a:r>
            <a:endParaRPr b="1"/>
          </a:p>
          <a:p>
            <a:pPr indent="0" lvl="0" marL="0" rtl="0" algn="l">
              <a:spcBef>
                <a:spcPts val="0"/>
              </a:spcBef>
              <a:spcAft>
                <a:spcPts val="0"/>
              </a:spcAft>
              <a:buNone/>
            </a:pPr>
            <a:r>
              <a:t/>
            </a:r>
            <a:endParaRPr>
              <a:solidFill>
                <a:srgbClr val="3A3838"/>
              </a:solidFill>
              <a:latin typeface="PT Sans"/>
              <a:ea typeface="PT Sans"/>
              <a:cs typeface="PT Sans"/>
              <a:sym typeface="PT Sans"/>
            </a:endParaRPr>
          </a:p>
        </p:txBody>
      </p:sp>
      <p:sp>
        <p:nvSpPr>
          <p:cNvPr id="291" name="Google Shape;291;g2ba7a785305_0_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b7a3dd6a4a_0_3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g2b7a3dd6a4a_0_3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latin typeface="PT Sans"/>
                <a:ea typeface="PT Sans"/>
                <a:cs typeface="PT Sans"/>
                <a:sym typeface="PT Sans"/>
              </a:rPr>
              <a:t>Dritter Schritt: </a:t>
            </a:r>
            <a:r>
              <a:rPr lang="de-DE">
                <a:solidFill>
                  <a:srgbClr val="3A3838"/>
                </a:solidFill>
                <a:latin typeface="PT Sans"/>
                <a:ea typeface="PT Sans"/>
                <a:cs typeface="PT Sans"/>
                <a:sym typeface="PT Sans"/>
              </a:rPr>
              <a:t>Bilden Sie gemeinsam mit Ihren Schüler*innen „Redaktionen“, je nach Interessensgebiet. Schaffen Sie durch Gruppentische oder Gruppenräume ein Gruppenarbeitsfreundliches Umfeld, in dem die Redaktionen zusammenkommen können. Helfen Sie Ihren Schüler*innen, gemeinsam Ideen zu sammeln und bestärken Sie sie darin, ihren Ideen freien Lauf zu lassen. Betonen Sie, dass ihre Arbeiten nicht negativ benotet werden können.</a:t>
            </a:r>
            <a:endParaRPr b="1">
              <a:solidFill>
                <a:srgbClr val="3A3838"/>
              </a:solidFill>
              <a:latin typeface="PT Sans"/>
              <a:ea typeface="PT Sans"/>
              <a:cs typeface="PT Sans"/>
              <a:sym typeface="PT Sans"/>
            </a:endParaRPr>
          </a:p>
          <a:p>
            <a:pPr indent="0" lvl="0" marL="0" rtl="0" algn="l">
              <a:spcBef>
                <a:spcPts val="0"/>
              </a:spcBef>
              <a:spcAft>
                <a:spcPts val="0"/>
              </a:spcAft>
              <a:buNone/>
            </a:pPr>
            <a:r>
              <a:t/>
            </a:r>
            <a:endParaRPr>
              <a:solidFill>
                <a:srgbClr val="3A3838"/>
              </a:solidFill>
              <a:latin typeface="PT Sans"/>
              <a:ea typeface="PT Sans"/>
              <a:cs typeface="PT Sans"/>
              <a:sym typeface="PT Sans"/>
            </a:endParaRPr>
          </a:p>
        </p:txBody>
      </p:sp>
      <p:sp>
        <p:nvSpPr>
          <p:cNvPr id="304" name="Google Shape;304;g2b7a3dd6a4a_0_3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ba7a785305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g2ba7a785305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latin typeface="PT Sans"/>
                <a:ea typeface="PT Sans"/>
                <a:cs typeface="PT Sans"/>
                <a:sym typeface="PT Sans"/>
              </a:rPr>
              <a:t>Vierter</a:t>
            </a:r>
            <a:r>
              <a:rPr b="1" lang="de-DE">
                <a:solidFill>
                  <a:srgbClr val="3A3838"/>
                </a:solidFill>
                <a:latin typeface="PT Sans"/>
                <a:ea typeface="PT Sans"/>
                <a:cs typeface="PT Sans"/>
                <a:sym typeface="PT Sans"/>
              </a:rPr>
              <a:t> Schritt: </a:t>
            </a:r>
            <a:r>
              <a:rPr lang="de-DE">
                <a:solidFill>
                  <a:srgbClr val="3A3838"/>
                </a:solidFill>
                <a:latin typeface="PT Sans"/>
                <a:ea typeface="PT Sans"/>
                <a:cs typeface="PT Sans"/>
                <a:sym typeface="PT Sans"/>
              </a:rPr>
              <a:t>Besprechen Sie mit Ihren Schüler*innen Vorgaben für die Zeitungsartikel. Sie können diese Vorgaben auch für die einzelnen Redaktionen ausdrucken.</a:t>
            </a:r>
            <a:endParaRPr>
              <a:solidFill>
                <a:srgbClr val="3A3838"/>
              </a:solidFill>
              <a:latin typeface="PT Sans"/>
              <a:ea typeface="PT Sans"/>
              <a:cs typeface="PT Sans"/>
              <a:sym typeface="PT Sans"/>
            </a:endParaRPr>
          </a:p>
          <a:p>
            <a:pPr indent="0" lvl="0" marL="0" rtl="0" algn="l">
              <a:spcBef>
                <a:spcPts val="0"/>
              </a:spcBef>
              <a:spcAft>
                <a:spcPts val="0"/>
              </a:spcAft>
              <a:buNone/>
            </a:pPr>
            <a:r>
              <a:t/>
            </a:r>
            <a:endParaRPr b="1">
              <a:solidFill>
                <a:srgbClr val="3A3838"/>
              </a:solidFill>
              <a:latin typeface="PT Sans"/>
              <a:ea typeface="PT Sans"/>
              <a:cs typeface="PT Sans"/>
              <a:sym typeface="PT Sans"/>
            </a:endParaRPr>
          </a:p>
        </p:txBody>
      </p:sp>
      <p:sp>
        <p:nvSpPr>
          <p:cNvPr id="321" name="Google Shape;321;g2ba7a785305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b7a3dd6a4a_0_2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g2b7a3dd6a4a_0_2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de-DE">
                <a:solidFill>
                  <a:srgbClr val="3A3838"/>
                </a:solidFill>
              </a:rPr>
              <a:t>Fünfter</a:t>
            </a:r>
            <a:r>
              <a:rPr b="1" lang="de-DE">
                <a:solidFill>
                  <a:srgbClr val="3A3838"/>
                </a:solidFill>
              </a:rPr>
              <a:t> Schritt: </a:t>
            </a:r>
            <a:r>
              <a:rPr lang="de-DE">
                <a:solidFill>
                  <a:srgbClr val="3A3838"/>
                </a:solidFill>
              </a:rPr>
              <a:t>Lassen Sie sich die Zeitungsartikel der Schüler*innen zusenden / abgeben und fassen Sie sie in eine Dokument als Zeitung zusammen. Falls es Ihnen möglich ist, können Sie mit einer bildgenerativen künstlichen Intelligenz auch Bilder zu den jeweiligen Artikeln generieren (weitere Informationen zum Beispiel </a:t>
            </a:r>
            <a:r>
              <a:rPr lang="de-DE" u="sng">
                <a:solidFill>
                  <a:schemeClr val="hlink"/>
                </a:solidFill>
                <a:hlinkClick r:id="rId2"/>
              </a:rPr>
              <a:t>hier</a:t>
            </a:r>
            <a:r>
              <a:rPr lang="de-DE">
                <a:solidFill>
                  <a:srgbClr val="3A3838"/>
                </a:solidFill>
              </a:rPr>
              <a:t>). Die Schüler*innen können nun ihre Artikel oder in Kurzform deren Überschriften vorstellen.</a:t>
            </a:r>
            <a:endParaRPr>
              <a:solidFill>
                <a:srgbClr val="3A3838"/>
              </a:solidFill>
            </a:endParaRPr>
          </a:p>
          <a:p>
            <a:pPr indent="0" lvl="0" marL="0" rtl="0" algn="l">
              <a:spcBef>
                <a:spcPts val="0"/>
              </a:spcBef>
              <a:spcAft>
                <a:spcPts val="0"/>
              </a:spcAft>
              <a:buClr>
                <a:schemeClr val="dk1"/>
              </a:buClr>
              <a:buFont typeface="Arial"/>
              <a:buNone/>
            </a:pPr>
            <a:r>
              <a:t/>
            </a:r>
            <a:endParaRPr>
              <a:solidFill>
                <a:srgbClr val="3A3838"/>
              </a:solidFill>
            </a:endParaRPr>
          </a:p>
          <a:p>
            <a:pPr indent="0" lvl="0" marL="0" rtl="0" algn="l">
              <a:spcBef>
                <a:spcPts val="0"/>
              </a:spcBef>
              <a:spcAft>
                <a:spcPts val="0"/>
              </a:spcAft>
              <a:buClr>
                <a:schemeClr val="dk1"/>
              </a:buClr>
              <a:buFont typeface="Arial"/>
              <a:buNone/>
            </a:pPr>
            <a:r>
              <a:rPr lang="de-DE">
                <a:solidFill>
                  <a:srgbClr val="3A3838"/>
                </a:solidFill>
              </a:rPr>
              <a:t>Ihre Schüler*innen haben im Rahmen des Workshops tolle Ergebnisse produziert? Lassen Sie es uns wissen unter </a:t>
            </a:r>
            <a:r>
              <a:rPr lang="de-DE" u="sng">
                <a:solidFill>
                  <a:schemeClr val="hlink"/>
                </a:solidFill>
                <a:hlinkClick r:id="rId3"/>
              </a:rPr>
              <a:t>info@hiig.de</a:t>
            </a:r>
            <a:endParaRPr>
              <a:solidFill>
                <a:srgbClr val="3A3838"/>
              </a:solidFill>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t/>
            </a:r>
            <a:endParaRPr>
              <a:solidFill>
                <a:srgbClr val="3A3838"/>
              </a:solidFill>
              <a:latin typeface="PT Sans"/>
              <a:ea typeface="PT Sans"/>
              <a:cs typeface="PT Sans"/>
              <a:sym typeface="PT Sans"/>
            </a:endParaRPr>
          </a:p>
        </p:txBody>
      </p:sp>
      <p:sp>
        <p:nvSpPr>
          <p:cNvPr id="337" name="Google Shape;337;g2b7a3dd6a4a_0_2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b7a3dd6a4a_0_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g2b7a3dd6a4a_0_2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6 Alexander von Humboldt Institut für Internet und Gesellschaft. Making sense of the Future. https://www.hiig.de/making-sense-of-the-future/ (Zugriff 02/2024).</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7 Eshun, K. (1988). </a:t>
            </a:r>
            <a:r>
              <a:rPr i="1" lang="de-DE">
                <a:solidFill>
                  <a:srgbClr val="3A3838"/>
                </a:solidFill>
                <a:latin typeface="PT Sans"/>
                <a:ea typeface="PT Sans"/>
                <a:cs typeface="PT Sans"/>
                <a:sym typeface="PT Sans"/>
              </a:rPr>
              <a:t>More Brilliant Than The Sun.</a:t>
            </a:r>
            <a:r>
              <a:rPr lang="de-DE">
                <a:solidFill>
                  <a:srgbClr val="3A3838"/>
                </a:solidFill>
                <a:latin typeface="PT Sans"/>
                <a:ea typeface="PT Sans"/>
                <a:cs typeface="PT Sans"/>
                <a:sym typeface="PT Sans"/>
              </a:rPr>
              <a:t> Quartet Books, London.</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rPr lang="de-DE">
                <a:solidFill>
                  <a:srgbClr val="3A3838"/>
                </a:solidFill>
                <a:latin typeface="PT Sans"/>
                <a:ea typeface="PT Sans"/>
                <a:cs typeface="PT Sans"/>
                <a:sym typeface="PT Sans"/>
              </a:rPr>
              <a:t>Zum Abschluss des Workshops können Sie im Plenum die beiden Zitate oben besprechen und an den Auftakt des Workshops erinnern. Fragen Sie Ihre Schüler*innen, was ihre Gedanken zum Zukunftsdenken sind und welche Wichtigkeit dieses für ihr Leben und die Gestaltung unserer Gesellschaft haben kann.</a:t>
            </a:r>
            <a:endParaRPr>
              <a:solidFill>
                <a:srgbClr val="3A3838"/>
              </a:solidFill>
              <a:latin typeface="PT Sans"/>
              <a:ea typeface="PT Sans"/>
              <a:cs typeface="PT Sans"/>
              <a:sym typeface="PT Sans"/>
            </a:endParaRPr>
          </a:p>
        </p:txBody>
      </p:sp>
      <p:sp>
        <p:nvSpPr>
          <p:cNvPr id="351" name="Google Shape;351;g2b7a3dd6a4a_0_2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5" name="Shape 15"/>
        <p:cNvGrpSpPr/>
        <p:nvPr/>
      </p:nvGrpSpPr>
      <p:grpSpPr>
        <a:xfrm>
          <a:off x="0" y="0"/>
          <a:ext cx="0" cy="0"/>
          <a:chOff x="0" y="0"/>
          <a:chExt cx="0" cy="0"/>
        </a:xfrm>
      </p:grpSpPr>
      <p:sp>
        <p:nvSpPr>
          <p:cNvPr id="16" name="Google Shape;16;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T Sans"/>
              <a:buNone/>
              <a:defRPr sz="6000">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p:txBody>
      </p:sp>
      <p:sp>
        <p:nvSpPr>
          <p:cNvPr id="17" name="Google Shape;17;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Font typeface="PT Sans"/>
              <a:buNone/>
              <a:defRPr sz="2400">
                <a:latin typeface="PT Sans"/>
                <a:ea typeface="PT Sans"/>
                <a:cs typeface="PT Sans"/>
                <a:sym typeface="PT Sans"/>
              </a:defRPr>
            </a:lvl1pPr>
            <a:lvl2pPr lvl="1" algn="ctr">
              <a:lnSpc>
                <a:spcPct val="90000"/>
              </a:lnSpc>
              <a:spcBef>
                <a:spcPts val="500"/>
              </a:spcBef>
              <a:spcAft>
                <a:spcPts val="0"/>
              </a:spcAft>
              <a:buClr>
                <a:schemeClr val="dk1"/>
              </a:buClr>
              <a:buSzPts val="2000"/>
              <a:buFont typeface="PT Sans"/>
              <a:buNone/>
              <a:defRPr sz="2000">
                <a:latin typeface="PT Sans"/>
                <a:ea typeface="PT Sans"/>
                <a:cs typeface="PT Sans"/>
                <a:sym typeface="PT Sans"/>
              </a:defRPr>
            </a:lvl2pPr>
            <a:lvl3pPr lvl="2" algn="ctr">
              <a:lnSpc>
                <a:spcPct val="90000"/>
              </a:lnSpc>
              <a:spcBef>
                <a:spcPts val="500"/>
              </a:spcBef>
              <a:spcAft>
                <a:spcPts val="0"/>
              </a:spcAft>
              <a:buClr>
                <a:schemeClr val="dk1"/>
              </a:buClr>
              <a:buSzPts val="1800"/>
              <a:buFont typeface="PT Sans"/>
              <a:buNone/>
              <a:defRPr sz="1800">
                <a:latin typeface="PT Sans"/>
                <a:ea typeface="PT Sans"/>
                <a:cs typeface="PT Sans"/>
                <a:sym typeface="PT Sans"/>
              </a:defRPr>
            </a:lvl3pPr>
            <a:lvl4pPr lvl="3"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4pPr>
            <a:lvl5pPr lvl="4"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5pPr>
            <a:lvl6pPr lvl="5"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6pPr>
            <a:lvl7pPr lvl="6"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7pPr>
            <a:lvl8pPr lvl="7"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8pPr>
            <a:lvl9pPr lvl="8"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9pPr>
          </a:lstStyle>
          <a:p/>
        </p:txBody>
      </p:sp>
      <p:sp>
        <p:nvSpPr>
          <p:cNvPr id="18" name="Google Shape;18;p22"/>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rtl="0">
              <a:spcBef>
                <a:spcPts val="0"/>
              </a:spcBef>
              <a:buNone/>
              <a:defRPr/>
            </a:lvl1pPr>
            <a:lvl2pPr indent="0" lvl="1" marL="0" rtl="0">
              <a:spcBef>
                <a:spcPts val="0"/>
              </a:spcBef>
              <a:buNone/>
              <a:defRPr/>
            </a:lvl2pPr>
            <a:lvl3pPr indent="0" lvl="2" marL="0" rtl="0">
              <a:spcBef>
                <a:spcPts val="0"/>
              </a:spcBef>
              <a:buNone/>
              <a:defRPr/>
            </a:lvl3pPr>
            <a:lvl4pPr indent="0" lvl="3" marL="0" rtl="0">
              <a:spcBef>
                <a:spcPts val="0"/>
              </a:spcBef>
              <a:buNone/>
              <a:defRPr/>
            </a:lvl4pPr>
            <a:lvl5pPr indent="0" lvl="4" marL="0" rtl="0">
              <a:spcBef>
                <a:spcPts val="0"/>
              </a:spcBef>
              <a:buNone/>
              <a:defRPr/>
            </a:lvl5pPr>
            <a:lvl6pPr indent="0" lvl="5" marL="0" rtl="0">
              <a:spcBef>
                <a:spcPts val="0"/>
              </a:spcBef>
              <a:buNone/>
              <a:defRPr/>
            </a:lvl6pPr>
            <a:lvl7pPr indent="0" lvl="6" marL="0" rtl="0">
              <a:spcBef>
                <a:spcPts val="0"/>
              </a:spcBef>
              <a:buNone/>
              <a:defRPr/>
            </a:lvl7pPr>
            <a:lvl8pPr indent="0" lvl="7" marL="0" rtl="0">
              <a:spcBef>
                <a:spcPts val="0"/>
              </a:spcBef>
              <a:buNone/>
              <a:defRPr/>
            </a:lvl8pPr>
            <a:lvl9pPr indent="0" lvl="8" marL="0" rtl="0">
              <a:spcBef>
                <a:spcPts val="0"/>
              </a:spcBef>
              <a:buNone/>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9" name="Shape 19"/>
        <p:cNvGrpSpPr/>
        <p:nvPr/>
      </p:nvGrpSpPr>
      <p:grpSpPr>
        <a:xfrm>
          <a:off x="0" y="0"/>
          <a:ext cx="0" cy="0"/>
          <a:chOff x="0" y="0"/>
          <a:chExt cx="0" cy="0"/>
        </a:xfrm>
      </p:grpSpPr>
      <p:sp>
        <p:nvSpPr>
          <p:cNvPr id="20" name="Google Shape;20;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PT Sans"/>
              <a:buNone/>
              <a:defRPr>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p:txBody>
      </p:sp>
      <p:sp>
        <p:nvSpPr>
          <p:cNvPr id="21" name="Google Shape;21;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indent="-342900" lvl="1" marL="914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indent="-342900" lvl="2" marL="1371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indent="-342900" lvl="3" marL="1828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indent="-342900" lvl="4" marL="22860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indent="-342900" lvl="5" marL="27432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indent="-342900" lvl="6" marL="3200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indent="-342900" lvl="7" marL="3657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indent="-342900" lvl="8" marL="4114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p:txBody>
      </p:sp>
      <p:sp>
        <p:nvSpPr>
          <p:cNvPr id="22" name="Google Shape;22;p23"/>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a:spcBef>
                <a:spcPts val="0"/>
              </a:spcBef>
              <a:buNone/>
              <a:defRPr/>
            </a:lvl1pPr>
            <a:lvl2pPr indent="0" lvl="1" marL="0">
              <a:spcBef>
                <a:spcPts val="0"/>
              </a:spcBef>
              <a:buNone/>
              <a:defRPr/>
            </a:lvl2pPr>
            <a:lvl3pPr indent="0" lvl="2" marL="0">
              <a:spcBef>
                <a:spcPts val="0"/>
              </a:spcBef>
              <a:buNone/>
              <a:defRPr/>
            </a:lvl3pPr>
            <a:lvl4pPr indent="0" lvl="3" marL="0">
              <a:spcBef>
                <a:spcPts val="0"/>
              </a:spcBef>
              <a:buNone/>
              <a:defRPr/>
            </a:lvl4pPr>
            <a:lvl5pPr indent="0" lvl="4" marL="0">
              <a:spcBef>
                <a:spcPts val="0"/>
              </a:spcBef>
              <a:buNone/>
              <a:defRPr/>
            </a:lvl5pPr>
            <a:lvl6pPr indent="0" lvl="5" marL="0">
              <a:spcBef>
                <a:spcPts val="0"/>
              </a:spcBef>
              <a:buNone/>
              <a:defRPr/>
            </a:lvl6pPr>
            <a:lvl7pPr indent="0" lvl="6" marL="0">
              <a:spcBef>
                <a:spcPts val="0"/>
              </a:spcBef>
              <a:buNone/>
              <a:defRPr/>
            </a:lvl7pPr>
            <a:lvl8pPr indent="0" lvl="7" marL="0">
              <a:spcBef>
                <a:spcPts val="0"/>
              </a:spcBef>
              <a:buNone/>
              <a:defRPr/>
            </a:lvl8pPr>
            <a:lvl9pPr indent="0" lvl="8" marL="0">
              <a:spcBef>
                <a:spcPts val="0"/>
              </a:spcBef>
              <a:buNone/>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3" name="Shape 23"/>
        <p:cNvGrpSpPr/>
        <p:nvPr/>
      </p:nvGrpSpPr>
      <p:grpSpPr>
        <a:xfrm>
          <a:off x="0" y="0"/>
          <a:ext cx="0" cy="0"/>
          <a:chOff x="0" y="0"/>
          <a:chExt cx="0" cy="0"/>
        </a:xfrm>
      </p:grpSpPr>
      <p:sp>
        <p:nvSpPr>
          <p:cNvPr id="24" name="Google Shape;24;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T Sans"/>
              <a:buNone/>
              <a:defRPr sz="6000">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p:txBody>
      </p:sp>
      <p:sp>
        <p:nvSpPr>
          <p:cNvPr id="25" name="Google Shape;25;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Font typeface="PT Sans"/>
              <a:buNone/>
              <a:defRPr sz="2400">
                <a:solidFill>
                  <a:srgbClr val="888888"/>
                </a:solidFill>
                <a:latin typeface="PT Sans"/>
                <a:ea typeface="PT Sans"/>
                <a:cs typeface="PT Sans"/>
                <a:sym typeface="PT Sans"/>
              </a:defRPr>
            </a:lvl1pPr>
            <a:lvl2pPr indent="-228600" lvl="1" marL="914400" algn="l">
              <a:lnSpc>
                <a:spcPct val="90000"/>
              </a:lnSpc>
              <a:spcBef>
                <a:spcPts val="500"/>
              </a:spcBef>
              <a:spcAft>
                <a:spcPts val="0"/>
              </a:spcAft>
              <a:buClr>
                <a:srgbClr val="888888"/>
              </a:buClr>
              <a:buSzPts val="2000"/>
              <a:buFont typeface="PT Sans"/>
              <a:buNone/>
              <a:defRPr sz="2000">
                <a:solidFill>
                  <a:srgbClr val="888888"/>
                </a:solidFill>
                <a:latin typeface="PT Sans"/>
                <a:ea typeface="PT Sans"/>
                <a:cs typeface="PT Sans"/>
                <a:sym typeface="PT Sans"/>
              </a:defRPr>
            </a:lvl2pPr>
            <a:lvl3pPr indent="-228600" lvl="2" marL="1371600" algn="l">
              <a:lnSpc>
                <a:spcPct val="90000"/>
              </a:lnSpc>
              <a:spcBef>
                <a:spcPts val="500"/>
              </a:spcBef>
              <a:spcAft>
                <a:spcPts val="0"/>
              </a:spcAft>
              <a:buClr>
                <a:srgbClr val="888888"/>
              </a:buClr>
              <a:buSzPts val="1800"/>
              <a:buFont typeface="PT Sans"/>
              <a:buNone/>
              <a:defRPr sz="1800">
                <a:solidFill>
                  <a:srgbClr val="888888"/>
                </a:solidFill>
                <a:latin typeface="PT Sans"/>
                <a:ea typeface="PT Sans"/>
                <a:cs typeface="PT Sans"/>
                <a:sym typeface="PT Sans"/>
              </a:defRPr>
            </a:lvl3pPr>
            <a:lvl4pPr indent="-228600" lvl="3" marL="18288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4pPr>
            <a:lvl5pPr indent="-228600" lvl="4" marL="22860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5pPr>
            <a:lvl6pPr indent="-228600" lvl="5" marL="27432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6pPr>
            <a:lvl7pPr indent="-228600" lvl="6" marL="32004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7pPr>
            <a:lvl8pPr indent="-228600" lvl="7" marL="3657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8pPr>
            <a:lvl9pPr indent="-228600" lvl="8" marL="41148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9pPr>
          </a:lstStyle>
          <a:p/>
        </p:txBody>
      </p:sp>
      <p:sp>
        <p:nvSpPr>
          <p:cNvPr id="26" name="Google Shape;26;p24"/>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rtl="0">
              <a:spcBef>
                <a:spcPts val="0"/>
              </a:spcBef>
              <a:buNone/>
              <a:defRPr/>
            </a:lvl1pPr>
            <a:lvl2pPr indent="0" lvl="1" marL="0" rtl="0">
              <a:spcBef>
                <a:spcPts val="0"/>
              </a:spcBef>
              <a:buNone/>
              <a:defRPr/>
            </a:lvl2pPr>
            <a:lvl3pPr indent="0" lvl="2" marL="0" rtl="0">
              <a:spcBef>
                <a:spcPts val="0"/>
              </a:spcBef>
              <a:buNone/>
              <a:defRPr/>
            </a:lvl3pPr>
            <a:lvl4pPr indent="0" lvl="3" marL="0" rtl="0">
              <a:spcBef>
                <a:spcPts val="0"/>
              </a:spcBef>
              <a:buNone/>
              <a:defRPr/>
            </a:lvl4pPr>
            <a:lvl5pPr indent="0" lvl="4" marL="0" rtl="0">
              <a:spcBef>
                <a:spcPts val="0"/>
              </a:spcBef>
              <a:buNone/>
              <a:defRPr/>
            </a:lvl5pPr>
            <a:lvl6pPr indent="0" lvl="5" marL="0" rtl="0">
              <a:spcBef>
                <a:spcPts val="0"/>
              </a:spcBef>
              <a:buNone/>
              <a:defRPr/>
            </a:lvl6pPr>
            <a:lvl7pPr indent="0" lvl="6" marL="0" rtl="0">
              <a:spcBef>
                <a:spcPts val="0"/>
              </a:spcBef>
              <a:buNone/>
              <a:defRPr/>
            </a:lvl7pPr>
            <a:lvl8pPr indent="0" lvl="7" marL="0" rtl="0">
              <a:spcBef>
                <a:spcPts val="0"/>
              </a:spcBef>
              <a:buNone/>
              <a:defRPr/>
            </a:lvl8pPr>
            <a:lvl9pPr indent="0" lvl="8" marL="0" rtl="0">
              <a:spcBef>
                <a:spcPts val="0"/>
              </a:spcBef>
              <a:buNone/>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7" name="Shape 27"/>
        <p:cNvGrpSpPr/>
        <p:nvPr/>
      </p:nvGrpSpPr>
      <p:grpSpPr>
        <a:xfrm>
          <a:off x="0" y="0"/>
          <a:ext cx="0" cy="0"/>
          <a:chOff x="0" y="0"/>
          <a:chExt cx="0" cy="0"/>
        </a:xfrm>
      </p:grpSpPr>
      <p:sp>
        <p:nvSpPr>
          <p:cNvPr id="28" name="Google Shape;28;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PT Sans"/>
              <a:buNone/>
              <a:defRPr>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p:txBody>
      </p:sp>
      <p:sp>
        <p:nvSpPr>
          <p:cNvPr id="29" name="Google Shape;29;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indent="-342900" lvl="1" marL="914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indent="-342900" lvl="2" marL="1371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indent="-342900" lvl="3" marL="1828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indent="-342900" lvl="4" marL="22860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indent="-342900" lvl="5" marL="27432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indent="-342900" lvl="6" marL="3200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indent="-342900" lvl="7" marL="3657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indent="-342900" lvl="8" marL="4114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p:txBody>
      </p:sp>
      <p:sp>
        <p:nvSpPr>
          <p:cNvPr id="30" name="Google Shape;30;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indent="-342900" lvl="1" marL="914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indent="-342900" lvl="2" marL="1371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indent="-342900" lvl="3" marL="1828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indent="-342900" lvl="4" marL="22860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indent="-342900" lvl="5" marL="27432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indent="-342900" lvl="6" marL="3200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indent="-342900" lvl="7" marL="3657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indent="-342900" lvl="8" marL="4114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p:txBody>
      </p:sp>
      <p:sp>
        <p:nvSpPr>
          <p:cNvPr id="31" name="Google Shape;31;p25"/>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rtl="0">
              <a:spcBef>
                <a:spcPts val="0"/>
              </a:spcBef>
              <a:buNone/>
              <a:defRPr/>
            </a:lvl1pPr>
            <a:lvl2pPr indent="0" lvl="1" marL="0" rtl="0">
              <a:spcBef>
                <a:spcPts val="0"/>
              </a:spcBef>
              <a:buNone/>
              <a:defRPr/>
            </a:lvl2pPr>
            <a:lvl3pPr indent="0" lvl="2" marL="0" rtl="0">
              <a:spcBef>
                <a:spcPts val="0"/>
              </a:spcBef>
              <a:buNone/>
              <a:defRPr/>
            </a:lvl3pPr>
            <a:lvl4pPr indent="0" lvl="3" marL="0" rtl="0">
              <a:spcBef>
                <a:spcPts val="0"/>
              </a:spcBef>
              <a:buNone/>
              <a:defRPr/>
            </a:lvl4pPr>
            <a:lvl5pPr indent="0" lvl="4" marL="0" rtl="0">
              <a:spcBef>
                <a:spcPts val="0"/>
              </a:spcBef>
              <a:buNone/>
              <a:defRPr/>
            </a:lvl5pPr>
            <a:lvl6pPr indent="0" lvl="5" marL="0" rtl="0">
              <a:spcBef>
                <a:spcPts val="0"/>
              </a:spcBef>
              <a:buNone/>
              <a:defRPr/>
            </a:lvl6pPr>
            <a:lvl7pPr indent="0" lvl="6" marL="0" rtl="0">
              <a:spcBef>
                <a:spcPts val="0"/>
              </a:spcBef>
              <a:buNone/>
              <a:defRPr/>
            </a:lvl7pPr>
            <a:lvl8pPr indent="0" lvl="7" marL="0" rtl="0">
              <a:spcBef>
                <a:spcPts val="0"/>
              </a:spcBef>
              <a:buNone/>
              <a:defRPr/>
            </a:lvl8pPr>
            <a:lvl9pPr indent="0" lvl="8" marL="0" rtl="0">
              <a:spcBef>
                <a:spcPts val="0"/>
              </a:spcBef>
              <a:buNone/>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32" name="Shape 32"/>
        <p:cNvGrpSpPr/>
        <p:nvPr/>
      </p:nvGrpSpPr>
      <p:grpSpPr>
        <a:xfrm>
          <a:off x="0" y="0"/>
          <a:ext cx="0" cy="0"/>
          <a:chOff x="0" y="0"/>
          <a:chExt cx="0" cy="0"/>
        </a:xfrm>
      </p:grpSpPr>
      <p:sp>
        <p:nvSpPr>
          <p:cNvPr id="33" name="Google Shape;33;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7"/>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37" name="Shape 37"/>
        <p:cNvGrpSpPr/>
        <p:nvPr/>
      </p:nvGrpSpPr>
      <p:grpSpPr>
        <a:xfrm>
          <a:off x="0" y="0"/>
          <a:ext cx="0" cy="0"/>
          <a:chOff x="0" y="0"/>
          <a:chExt cx="0" cy="0"/>
        </a:xfrm>
      </p:grpSpPr>
      <p:sp>
        <p:nvSpPr>
          <p:cNvPr id="38" name="Google Shape;38;p28"/>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rtl="0">
              <a:spcBef>
                <a:spcPts val="0"/>
              </a:spcBef>
              <a:buNone/>
              <a:defRPr/>
            </a:lvl1pPr>
            <a:lvl2pPr indent="0" lvl="1" marL="0" rtl="0">
              <a:spcBef>
                <a:spcPts val="0"/>
              </a:spcBef>
              <a:buNone/>
              <a:defRPr/>
            </a:lvl2pPr>
            <a:lvl3pPr indent="0" lvl="2" marL="0" rtl="0">
              <a:spcBef>
                <a:spcPts val="0"/>
              </a:spcBef>
              <a:buNone/>
              <a:defRPr/>
            </a:lvl3pPr>
            <a:lvl4pPr indent="0" lvl="3" marL="0" rtl="0">
              <a:spcBef>
                <a:spcPts val="0"/>
              </a:spcBef>
              <a:buNone/>
              <a:defRPr/>
            </a:lvl4pPr>
            <a:lvl5pPr indent="0" lvl="4" marL="0" rtl="0">
              <a:spcBef>
                <a:spcPts val="0"/>
              </a:spcBef>
              <a:buNone/>
              <a:defRPr/>
            </a:lvl5pPr>
            <a:lvl6pPr indent="0" lvl="5" marL="0" rtl="0">
              <a:spcBef>
                <a:spcPts val="0"/>
              </a:spcBef>
              <a:buNone/>
              <a:defRPr/>
            </a:lvl6pPr>
            <a:lvl7pPr indent="0" lvl="6" marL="0" rtl="0">
              <a:spcBef>
                <a:spcPts val="0"/>
              </a:spcBef>
              <a:buNone/>
              <a:defRPr/>
            </a:lvl7pPr>
            <a:lvl8pPr indent="0" lvl="7" marL="0" rtl="0">
              <a:spcBef>
                <a:spcPts val="0"/>
              </a:spcBef>
              <a:buNone/>
              <a:defRPr/>
            </a:lvl8pPr>
            <a:lvl9pPr indent="0" lvl="8" marL="0" rtl="0">
              <a:spcBef>
                <a:spcPts val="0"/>
              </a:spcBef>
              <a:buNone/>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39" name="Shape 39"/>
        <p:cNvGrpSpPr/>
        <p:nvPr/>
      </p:nvGrpSpPr>
      <p:grpSpPr>
        <a:xfrm>
          <a:off x="0" y="0"/>
          <a:ext cx="0" cy="0"/>
          <a:chOff x="0" y="0"/>
          <a:chExt cx="0" cy="0"/>
        </a:xfrm>
      </p:grpSpPr>
      <p:sp>
        <p:nvSpPr>
          <p:cNvPr id="40" name="Google Shape;40;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T Sans"/>
              <a:buNone/>
              <a:defRPr sz="3200">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p:txBody>
      </p:sp>
      <p:sp>
        <p:nvSpPr>
          <p:cNvPr id="41" name="Google Shape;41;p2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Font typeface="PT Sans"/>
              <a:buChar char="•"/>
              <a:defRPr sz="3200">
                <a:latin typeface="PT Sans"/>
                <a:ea typeface="PT Sans"/>
                <a:cs typeface="PT Sans"/>
                <a:sym typeface="PT Sans"/>
              </a:defRPr>
            </a:lvl1pPr>
            <a:lvl2pPr indent="-406400" lvl="1" marL="914400" algn="l">
              <a:lnSpc>
                <a:spcPct val="90000"/>
              </a:lnSpc>
              <a:spcBef>
                <a:spcPts val="500"/>
              </a:spcBef>
              <a:spcAft>
                <a:spcPts val="0"/>
              </a:spcAft>
              <a:buClr>
                <a:schemeClr val="dk1"/>
              </a:buClr>
              <a:buSzPts val="2800"/>
              <a:buFont typeface="PT Sans"/>
              <a:buChar char="•"/>
              <a:defRPr sz="2800">
                <a:latin typeface="PT Sans"/>
                <a:ea typeface="PT Sans"/>
                <a:cs typeface="PT Sans"/>
                <a:sym typeface="PT Sans"/>
              </a:defRPr>
            </a:lvl2pPr>
            <a:lvl3pPr indent="-381000" lvl="2" marL="1371600" algn="l">
              <a:lnSpc>
                <a:spcPct val="90000"/>
              </a:lnSpc>
              <a:spcBef>
                <a:spcPts val="500"/>
              </a:spcBef>
              <a:spcAft>
                <a:spcPts val="0"/>
              </a:spcAft>
              <a:buClr>
                <a:schemeClr val="dk1"/>
              </a:buClr>
              <a:buSzPts val="2400"/>
              <a:buFont typeface="PT Sans"/>
              <a:buChar char="•"/>
              <a:defRPr sz="2400">
                <a:latin typeface="PT Sans"/>
                <a:ea typeface="PT Sans"/>
                <a:cs typeface="PT Sans"/>
                <a:sym typeface="PT Sans"/>
              </a:defRPr>
            </a:lvl3pPr>
            <a:lvl4pPr indent="-355600" lvl="3" marL="18288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4pPr>
            <a:lvl5pPr indent="-355600" lvl="4" marL="22860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5pPr>
            <a:lvl6pPr indent="-355600" lvl="5" marL="27432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6pPr>
            <a:lvl7pPr indent="-355600" lvl="6" marL="32004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7pPr>
            <a:lvl8pPr indent="-355600" lvl="7" marL="3657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8pPr>
            <a:lvl9pPr indent="-355600" lvl="8" marL="41148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9pPr>
          </a:lstStyle>
          <a:p/>
        </p:txBody>
      </p:sp>
      <p:sp>
        <p:nvSpPr>
          <p:cNvPr id="42" name="Google Shape;42;p2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Font typeface="PT Sans"/>
              <a:buNone/>
              <a:defRPr sz="1600">
                <a:latin typeface="PT Sans"/>
                <a:ea typeface="PT Sans"/>
                <a:cs typeface="PT Sans"/>
                <a:sym typeface="PT Sans"/>
              </a:defRPr>
            </a:lvl1pPr>
            <a:lvl2pPr indent="-228600" lvl="1" marL="914400" algn="l">
              <a:lnSpc>
                <a:spcPct val="90000"/>
              </a:lnSpc>
              <a:spcBef>
                <a:spcPts val="500"/>
              </a:spcBef>
              <a:spcAft>
                <a:spcPts val="0"/>
              </a:spcAft>
              <a:buClr>
                <a:schemeClr val="dk1"/>
              </a:buClr>
              <a:buSzPts val="1400"/>
              <a:buFont typeface="PT Sans"/>
              <a:buNone/>
              <a:defRPr sz="1400">
                <a:latin typeface="PT Sans"/>
                <a:ea typeface="PT Sans"/>
                <a:cs typeface="PT Sans"/>
                <a:sym typeface="PT Sans"/>
              </a:defRPr>
            </a:lvl2pPr>
            <a:lvl3pPr indent="-228600" lvl="2" marL="1371600" algn="l">
              <a:lnSpc>
                <a:spcPct val="90000"/>
              </a:lnSpc>
              <a:spcBef>
                <a:spcPts val="500"/>
              </a:spcBef>
              <a:spcAft>
                <a:spcPts val="0"/>
              </a:spcAft>
              <a:buClr>
                <a:schemeClr val="dk1"/>
              </a:buClr>
              <a:buSzPts val="1200"/>
              <a:buFont typeface="PT Sans"/>
              <a:buNone/>
              <a:defRPr sz="1200">
                <a:latin typeface="PT Sans"/>
                <a:ea typeface="PT Sans"/>
                <a:cs typeface="PT Sans"/>
                <a:sym typeface="PT Sans"/>
              </a:defRPr>
            </a:lvl3pPr>
            <a:lvl4pPr indent="-228600" lvl="3" marL="18288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4pPr>
            <a:lvl5pPr indent="-228600" lvl="4" marL="22860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5pPr>
            <a:lvl6pPr indent="-228600" lvl="5" marL="27432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6pPr>
            <a:lvl7pPr indent="-228600" lvl="6" marL="32004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7pPr>
            <a:lvl8pPr indent="-228600" lvl="7" marL="3657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8pPr>
            <a:lvl9pPr indent="-228600" lvl="8" marL="41148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9pPr>
          </a:lstStyle>
          <a:p/>
        </p:txBody>
      </p:sp>
      <p:sp>
        <p:nvSpPr>
          <p:cNvPr id="43" name="Google Shape;43;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9"/>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E6DE"/>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1"/>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rtl="0">
              <a:spcBef>
                <a:spcPts val="0"/>
              </a:spcBef>
              <a:buNone/>
              <a:defRPr i="0" sz="1200" u="none" cap="none" strike="noStrike">
                <a:solidFill>
                  <a:srgbClr val="888888"/>
                </a:solidFill>
                <a:latin typeface="PT Sans"/>
                <a:ea typeface="PT Sans"/>
                <a:cs typeface="PT Sans"/>
                <a:sym typeface="PT Sans"/>
              </a:defRPr>
            </a:lvl1pPr>
            <a:lvl2pPr indent="0" lvl="1" marL="0" marR="0" rtl="0">
              <a:spcBef>
                <a:spcPts val="0"/>
              </a:spcBef>
              <a:buNone/>
              <a:defRPr i="0" sz="1200" u="none" cap="none" strike="noStrike">
                <a:solidFill>
                  <a:srgbClr val="888888"/>
                </a:solidFill>
                <a:latin typeface="PT Sans"/>
                <a:ea typeface="PT Sans"/>
                <a:cs typeface="PT Sans"/>
                <a:sym typeface="PT Sans"/>
              </a:defRPr>
            </a:lvl2pPr>
            <a:lvl3pPr indent="0" lvl="2" marL="0" marR="0" rtl="0">
              <a:spcBef>
                <a:spcPts val="0"/>
              </a:spcBef>
              <a:buNone/>
              <a:defRPr i="0" sz="1200" u="none" cap="none" strike="noStrike">
                <a:solidFill>
                  <a:srgbClr val="888888"/>
                </a:solidFill>
                <a:latin typeface="PT Sans"/>
                <a:ea typeface="PT Sans"/>
                <a:cs typeface="PT Sans"/>
                <a:sym typeface="PT Sans"/>
              </a:defRPr>
            </a:lvl3pPr>
            <a:lvl4pPr indent="0" lvl="3" marL="0" marR="0" rtl="0">
              <a:spcBef>
                <a:spcPts val="0"/>
              </a:spcBef>
              <a:buNone/>
              <a:defRPr i="0" sz="1200" u="none" cap="none" strike="noStrike">
                <a:solidFill>
                  <a:srgbClr val="888888"/>
                </a:solidFill>
                <a:latin typeface="PT Sans"/>
                <a:ea typeface="PT Sans"/>
                <a:cs typeface="PT Sans"/>
                <a:sym typeface="PT Sans"/>
              </a:defRPr>
            </a:lvl4pPr>
            <a:lvl5pPr indent="0" lvl="4" marL="0" marR="0" rtl="0">
              <a:spcBef>
                <a:spcPts val="0"/>
              </a:spcBef>
              <a:buNone/>
              <a:defRPr i="0" sz="1200" u="none" cap="none" strike="noStrike">
                <a:solidFill>
                  <a:srgbClr val="888888"/>
                </a:solidFill>
                <a:latin typeface="PT Sans"/>
                <a:ea typeface="PT Sans"/>
                <a:cs typeface="PT Sans"/>
                <a:sym typeface="PT Sans"/>
              </a:defRPr>
            </a:lvl5pPr>
            <a:lvl6pPr indent="0" lvl="5" marL="0" marR="0" rtl="0">
              <a:spcBef>
                <a:spcPts val="0"/>
              </a:spcBef>
              <a:buNone/>
              <a:defRPr i="0" sz="1200" u="none" cap="none" strike="noStrike">
                <a:solidFill>
                  <a:srgbClr val="888888"/>
                </a:solidFill>
                <a:latin typeface="PT Sans"/>
                <a:ea typeface="PT Sans"/>
                <a:cs typeface="PT Sans"/>
                <a:sym typeface="PT Sans"/>
              </a:defRPr>
            </a:lvl6pPr>
            <a:lvl7pPr indent="0" lvl="6" marL="0" marR="0" rtl="0">
              <a:spcBef>
                <a:spcPts val="0"/>
              </a:spcBef>
              <a:buNone/>
              <a:defRPr i="0" sz="1200" u="none" cap="none" strike="noStrike">
                <a:solidFill>
                  <a:srgbClr val="888888"/>
                </a:solidFill>
                <a:latin typeface="PT Sans"/>
                <a:ea typeface="PT Sans"/>
                <a:cs typeface="PT Sans"/>
                <a:sym typeface="PT Sans"/>
              </a:defRPr>
            </a:lvl7pPr>
            <a:lvl8pPr indent="0" lvl="7" marL="0" marR="0" rtl="0">
              <a:spcBef>
                <a:spcPts val="0"/>
              </a:spcBef>
              <a:buNone/>
              <a:defRPr i="0" sz="1200" u="none" cap="none" strike="noStrike">
                <a:solidFill>
                  <a:srgbClr val="888888"/>
                </a:solidFill>
                <a:latin typeface="PT Sans"/>
                <a:ea typeface="PT Sans"/>
                <a:cs typeface="PT Sans"/>
                <a:sym typeface="PT Sans"/>
              </a:defRPr>
            </a:lvl8pPr>
            <a:lvl9pPr indent="0" lvl="8" marL="0" marR="0" rtl="0">
              <a:spcBef>
                <a:spcPts val="0"/>
              </a:spcBef>
              <a:buNone/>
              <a:defRPr i="0" sz="1200" u="none" cap="none" strike="noStrike">
                <a:solidFill>
                  <a:srgbClr val="888888"/>
                </a:solidFill>
                <a:latin typeface="PT Sans"/>
                <a:ea typeface="PT Sans"/>
                <a:cs typeface="PT Sans"/>
                <a:sym typeface="PT Sans"/>
              </a:defRPr>
            </a:lvl9pPr>
          </a:lstStyle>
          <a:p>
            <a:pPr indent="0" lvl="0" marL="0" rtl="0" algn="l">
              <a:spcBef>
                <a:spcPts val="0"/>
              </a:spcBef>
              <a:spcAft>
                <a:spcPts val="0"/>
              </a:spcAft>
              <a:buNone/>
            </a:pPr>
            <a:fld id="{00000000-1234-1234-1234-123412341234}" type="slidenum">
              <a:rPr lang="de-DE"/>
              <a:t>‹#›</a:t>
            </a:fld>
            <a:endParaRPr/>
          </a:p>
        </p:txBody>
      </p:sp>
      <p:sp>
        <p:nvSpPr>
          <p:cNvPr id="13" name="Google Shape;13;p21"/>
          <p:cNvSpPr/>
          <p:nvPr/>
        </p:nvSpPr>
        <p:spPr>
          <a:xfrm>
            <a:off x="301800" y="249750"/>
            <a:ext cx="11577000" cy="62454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 name="Google Shape;14;p21"/>
          <p:cNvSpPr/>
          <p:nvPr/>
        </p:nvSpPr>
        <p:spPr>
          <a:xfrm>
            <a:off x="6114375" y="6496200"/>
            <a:ext cx="5764500" cy="363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de-DE" sz="1000">
                <a:solidFill>
                  <a:srgbClr val="888888"/>
                </a:solidFill>
                <a:latin typeface="PT Sans"/>
                <a:ea typeface="PT Sans"/>
                <a:cs typeface="PT Sans"/>
                <a:sym typeface="PT Sans"/>
              </a:rPr>
              <a:t>ALEXANDER VON HUMBOLDT INSTITUT FÜR INTERNET UND GESELLSCHAFT · hiig.de</a:t>
            </a:r>
            <a:endParaRPr sz="1000">
              <a:solidFill>
                <a:srgbClr val="888888"/>
              </a:solidFill>
              <a:latin typeface="PT Sans"/>
              <a:ea typeface="PT Sans"/>
              <a:cs typeface="PT Sans"/>
              <a:sym typeface="PT San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g2b7a3dd6a4a_0_0"/>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52" name="Google Shape;52;g2b7a3dd6a4a_0_0"/>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OPEN EDUCATIONAL </a:t>
            </a:r>
            <a:r>
              <a:rPr lang="de-DE">
                <a:solidFill>
                  <a:schemeClr val="dk1"/>
                </a:solidFill>
                <a:latin typeface="Droid Sans Mono"/>
                <a:ea typeface="Droid Sans Mono"/>
                <a:cs typeface="Droid Sans Mono"/>
                <a:sym typeface="Droid Sans Mono"/>
              </a:rPr>
              <a:t>RESOURCE</a:t>
            </a:r>
            <a:r>
              <a:rPr lang="de-DE">
                <a:solidFill>
                  <a:schemeClr val="dk1"/>
                </a:solidFill>
                <a:latin typeface="Droid Sans Mono"/>
                <a:ea typeface="Droid Sans Mono"/>
                <a:cs typeface="Droid Sans Mono"/>
                <a:sym typeface="Droid Sans Mono"/>
              </a:rPr>
              <a:t> (OER)</a:t>
            </a:r>
            <a:endParaRPr>
              <a:solidFill>
                <a:schemeClr val="dk1"/>
              </a:solidFill>
              <a:latin typeface="Droid Sans Mono"/>
              <a:ea typeface="Droid Sans Mono"/>
              <a:cs typeface="Droid Sans Mono"/>
              <a:sym typeface="Droid Sans Mono"/>
            </a:endParaRPr>
          </a:p>
        </p:txBody>
      </p:sp>
      <p:sp>
        <p:nvSpPr>
          <p:cNvPr id="53" name="Google Shape;53;g2b7a3dd6a4a_0_0"/>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Font typeface="Arial"/>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54" name="Google Shape;54;g2b7a3dd6a4a_0_0"/>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b="1" lang="de-DE" sz="4400">
                <a:solidFill>
                  <a:srgbClr val="3A3838"/>
                </a:solidFill>
                <a:latin typeface="Droid Sans Mono"/>
                <a:ea typeface="Droid Sans Mono"/>
                <a:cs typeface="Droid Sans Mono"/>
                <a:sym typeface="Droid Sans Mono"/>
              </a:rPr>
              <a:t>Making sense </a:t>
            </a:r>
            <a:endParaRPr b="1" sz="4400">
              <a:solidFill>
                <a:srgbClr val="3A3838"/>
              </a:solidFill>
              <a:latin typeface="Droid Sans Mono"/>
              <a:ea typeface="Droid Sans Mono"/>
              <a:cs typeface="Droid Sans Mono"/>
              <a:sym typeface="Droid Sans Mono"/>
            </a:endParaRPr>
          </a:p>
          <a:p>
            <a:pPr indent="0" lvl="0" marL="0" rtl="0" algn="ctr">
              <a:lnSpc>
                <a:spcPct val="115000"/>
              </a:lnSpc>
              <a:spcBef>
                <a:spcPts val="0"/>
              </a:spcBef>
              <a:spcAft>
                <a:spcPts val="0"/>
              </a:spcAft>
              <a:buNone/>
            </a:pPr>
            <a:r>
              <a:rPr b="1" lang="de-DE" sz="4400">
                <a:solidFill>
                  <a:srgbClr val="3A3838"/>
                </a:solidFill>
                <a:latin typeface="Droid Sans Mono"/>
                <a:ea typeface="Droid Sans Mono"/>
                <a:cs typeface="Droid Sans Mono"/>
                <a:sym typeface="Droid Sans Mono"/>
              </a:rPr>
              <a:t>of the Future</a:t>
            </a:r>
            <a:endParaRPr sz="4000">
              <a:solidFill>
                <a:srgbClr val="3A3838"/>
              </a:solidFill>
              <a:latin typeface="Droid Sans Mono"/>
              <a:ea typeface="Droid Sans Mono"/>
              <a:cs typeface="Droid Sans Mono"/>
              <a:sym typeface="Droid Sans Mono"/>
            </a:endParaRPr>
          </a:p>
          <a:p>
            <a:pPr indent="0" lvl="0" marL="0" rtl="0" algn="ctr">
              <a:lnSpc>
                <a:spcPct val="130000"/>
              </a:lnSpc>
              <a:spcBef>
                <a:spcPts val="2000"/>
              </a:spcBef>
              <a:spcAft>
                <a:spcPts val="0"/>
              </a:spcAft>
              <a:buNone/>
            </a:pPr>
            <a:r>
              <a:rPr lang="de-DE" sz="2400">
                <a:solidFill>
                  <a:schemeClr val="dk1"/>
                </a:solidFill>
                <a:latin typeface="Droid Sans Mono"/>
                <a:ea typeface="Droid Sans Mono"/>
                <a:cs typeface="Droid Sans Mono"/>
                <a:sym typeface="Droid Sans Mono"/>
              </a:rPr>
              <a:t>Ein Workshop für </a:t>
            </a:r>
            <a:br>
              <a:rPr lang="de-DE" sz="2400">
                <a:solidFill>
                  <a:schemeClr val="dk1"/>
                </a:solidFill>
                <a:latin typeface="Droid Sans Mono"/>
                <a:ea typeface="Droid Sans Mono"/>
                <a:cs typeface="Droid Sans Mono"/>
                <a:sym typeface="Droid Sans Mono"/>
              </a:rPr>
            </a:br>
            <a:r>
              <a:rPr lang="de-DE" sz="2400">
                <a:solidFill>
                  <a:schemeClr val="dk1"/>
                </a:solidFill>
                <a:latin typeface="Droid Sans Mono"/>
                <a:ea typeface="Droid Sans Mono"/>
                <a:cs typeface="Droid Sans Mono"/>
                <a:sym typeface="Droid Sans Mono"/>
              </a:rPr>
              <a:t>zukunftskompetente Schüler*innen</a:t>
            </a:r>
            <a:endParaRPr sz="700">
              <a:solidFill>
                <a:schemeClr val="dk1"/>
              </a:solidFill>
              <a:latin typeface="Droid Sans Mono"/>
              <a:ea typeface="Droid Sans Mono"/>
              <a:cs typeface="Droid Sans Mono"/>
              <a:sym typeface="Droid Sans Mono"/>
            </a:endParaRPr>
          </a:p>
        </p:txBody>
      </p:sp>
      <p:sp>
        <p:nvSpPr>
          <p:cNvPr id="55" name="Google Shape;55;g2b7a3dd6a4a_0_0"/>
          <p:cNvSpPr/>
          <p:nvPr/>
        </p:nvSpPr>
        <p:spPr>
          <a:xfrm>
            <a:off x="6098400" y="877350"/>
            <a:ext cx="5780400" cy="4990200"/>
          </a:xfrm>
          <a:prstGeom prst="rect">
            <a:avLst/>
          </a:prstGeom>
          <a:solidFill>
            <a:srgbClr val="A9E8C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56" name="Google Shape;56;g2b7a3dd6a4a_0_0"/>
          <p:cNvPicPr preferRelativeResize="0"/>
          <p:nvPr/>
        </p:nvPicPr>
        <p:blipFill>
          <a:blip r:embed="rId3">
            <a:alphaModFix/>
          </a:blip>
          <a:stretch>
            <a:fillRect/>
          </a:stretch>
        </p:blipFill>
        <p:spPr>
          <a:xfrm>
            <a:off x="6735625" y="1119463"/>
            <a:ext cx="4505950" cy="4505950"/>
          </a:xfrm>
          <a:prstGeom prst="rect">
            <a:avLst/>
          </a:prstGeom>
          <a:noFill/>
          <a:ln>
            <a:noFill/>
          </a:ln>
        </p:spPr>
      </p:pic>
      <p:sp>
        <p:nvSpPr>
          <p:cNvPr id="57" name="Google Shape;57;g2b7a3dd6a4a_0_0"/>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g2b7a3dd6a4a_0_27"/>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64" name="Google Shape;64;g2b7a3dd6a4a_0_27"/>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65" name="Google Shape;65;g2b7a3dd6a4a_0_27"/>
          <p:cNvSpPr/>
          <p:nvPr/>
        </p:nvSpPr>
        <p:spPr>
          <a:xfrm>
            <a:off x="307500" y="877350"/>
            <a:ext cx="11577000" cy="4990200"/>
          </a:xfrm>
          <a:prstGeom prst="rect">
            <a:avLst/>
          </a:prstGeom>
          <a:solidFill>
            <a:srgbClr val="A9E8C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66" name="Google Shape;66;g2b7a3dd6a4a_0_27"/>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OPEN EDUCATIONAL RESOURCE (OER)</a:t>
            </a:r>
            <a:endParaRPr>
              <a:solidFill>
                <a:schemeClr val="dk1"/>
              </a:solidFill>
              <a:latin typeface="Droid Sans Mono"/>
              <a:ea typeface="Droid Sans Mono"/>
              <a:cs typeface="Droid Sans Mono"/>
              <a:sym typeface="Droid Sans Mono"/>
            </a:endParaRPr>
          </a:p>
        </p:txBody>
      </p:sp>
      <p:sp>
        <p:nvSpPr>
          <p:cNvPr id="67" name="Google Shape;67;g2b7a3dd6a4a_0_27"/>
          <p:cNvSpPr/>
          <p:nvPr/>
        </p:nvSpPr>
        <p:spPr>
          <a:xfrm>
            <a:off x="808950" y="1376875"/>
            <a:ext cx="10562700" cy="3480900"/>
          </a:xfrm>
          <a:prstGeom prst="rect">
            <a:avLst/>
          </a:prstGeom>
          <a:noFill/>
          <a:ln>
            <a:noFill/>
          </a:ln>
        </p:spPr>
        <p:txBody>
          <a:bodyPr anchorCtr="0" anchor="ctr" bIns="91425" lIns="91425" spcFirstLastPara="1" rIns="91425" wrap="square" tIns="91425">
            <a:noAutofit/>
          </a:bodyPr>
          <a:lstStyle/>
          <a:p>
            <a:pPr indent="0" lvl="0" marL="0" rtl="0" algn="ctr">
              <a:lnSpc>
                <a:spcPct val="130000"/>
              </a:lnSpc>
              <a:spcBef>
                <a:spcPts val="2000"/>
              </a:spcBef>
              <a:spcAft>
                <a:spcPts val="0"/>
              </a:spcAft>
              <a:buNone/>
            </a:pPr>
            <a:r>
              <a:rPr lang="de-DE" sz="2400">
                <a:solidFill>
                  <a:schemeClr val="dk1"/>
                </a:solidFill>
                <a:latin typeface="Droid Sans Mono"/>
                <a:ea typeface="Droid Sans Mono"/>
                <a:cs typeface="Droid Sans Mono"/>
                <a:sym typeface="Droid Sans Mono"/>
              </a:rPr>
              <a:t>“Die Zukunft ist für die Gegenwart ein viel besserer Wegweiser als die Vergangenheit. Seien Sie bereit, alles, was Sie über die Geschichte wissen, gegen einen einzigen Blick in die Zukunft einzutauschen.”</a:t>
            </a:r>
            <a:r>
              <a:rPr baseline="30000" lang="de-DE" sz="2000">
                <a:solidFill>
                  <a:srgbClr val="3A3838"/>
                </a:solidFill>
                <a:latin typeface="PT Sans"/>
                <a:ea typeface="PT Sans"/>
                <a:cs typeface="PT Sans"/>
                <a:sym typeface="PT Sans"/>
              </a:rPr>
              <a:t>1</a:t>
            </a:r>
            <a:endParaRPr sz="2400">
              <a:solidFill>
                <a:schemeClr val="dk1"/>
              </a:solidFill>
              <a:latin typeface="Droid Sans Mono"/>
              <a:ea typeface="Droid Sans Mono"/>
              <a:cs typeface="Droid Sans Mono"/>
              <a:sym typeface="Droid Sans Mono"/>
            </a:endParaRPr>
          </a:p>
        </p:txBody>
      </p:sp>
      <p:sp>
        <p:nvSpPr>
          <p:cNvPr id="68" name="Google Shape;68;g2b7a3dd6a4a_0_27"/>
          <p:cNvSpPr txBox="1"/>
          <p:nvPr/>
        </p:nvSpPr>
        <p:spPr>
          <a:xfrm>
            <a:off x="808950" y="4949600"/>
            <a:ext cx="10562700" cy="615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de-DE">
                <a:latin typeface="PT Sans"/>
                <a:ea typeface="PT Sans"/>
                <a:cs typeface="PT Sans"/>
                <a:sym typeface="PT Sans"/>
              </a:rPr>
              <a:t>—</a:t>
            </a:r>
            <a:r>
              <a:rPr lang="de-DE">
                <a:latin typeface="PT Sans"/>
                <a:ea typeface="PT Sans"/>
                <a:cs typeface="PT Sans"/>
                <a:sym typeface="PT Sans"/>
              </a:rPr>
              <a:t> Kodwo Eshun (*1998), Britischer Schriftsteller, in einem Zukunftsroman</a:t>
            </a:r>
            <a:endParaRPr>
              <a:latin typeface="PT Sans"/>
              <a:ea typeface="PT Sans"/>
              <a:cs typeface="PT Sans"/>
              <a:sym typeface="PT Sans"/>
            </a:endParaRPr>
          </a:p>
        </p:txBody>
      </p:sp>
      <p:sp>
        <p:nvSpPr>
          <p:cNvPr id="69" name="Google Shape;69;g2b7a3dd6a4a_0_27"/>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g2b7a3dd6a4a_0_45"/>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de-DE" sz="2000">
                <a:solidFill>
                  <a:schemeClr val="dk1"/>
                </a:solidFill>
                <a:latin typeface="Droid Sans Mono"/>
                <a:ea typeface="Droid Sans Mono"/>
                <a:cs typeface="Droid Sans Mono"/>
                <a:sym typeface="Droid Sans Mono"/>
              </a:rPr>
              <a:t>Plan für </a:t>
            </a:r>
            <a:r>
              <a:rPr b="1" lang="de-DE" sz="2000" strike="sngStrike">
                <a:solidFill>
                  <a:schemeClr val="dk1"/>
                </a:solidFill>
                <a:latin typeface="Droid Sans Mono"/>
                <a:ea typeface="Droid Sans Mono"/>
                <a:cs typeface="Droid Sans Mono"/>
                <a:sym typeface="Droid Sans Mono"/>
                <a:extLst>
                  <a:ext uri="http://customooxmlschemas.google.com/">
                    <go:slidesCustomData xmlns:go="http://customooxmlschemas.google.com/" textRoundtripDataId="4"/>
                  </a:ext>
                </a:extLst>
              </a:rPr>
              <a:t>heute</a:t>
            </a:r>
            <a:r>
              <a:rPr b="1" lang="de-DE" sz="2000">
                <a:solidFill>
                  <a:schemeClr val="dk1"/>
                </a:solidFill>
                <a:latin typeface="Droid Sans Mono"/>
                <a:ea typeface="Droid Sans Mono"/>
                <a:cs typeface="Droid Sans Mono"/>
                <a:sym typeface="Droid Sans Mono"/>
              </a:rPr>
              <a:t> unsere Zukünfte</a:t>
            </a:r>
            <a:endParaRPr sz="2000">
              <a:solidFill>
                <a:schemeClr val="dk1"/>
              </a:solidFill>
              <a:latin typeface="Droid Sans Mono"/>
              <a:ea typeface="Droid Sans Mono"/>
              <a:cs typeface="Droid Sans Mono"/>
              <a:sym typeface="Droid Sans Mono"/>
            </a:endParaRPr>
          </a:p>
        </p:txBody>
      </p:sp>
      <p:sp>
        <p:nvSpPr>
          <p:cNvPr id="76" name="Google Shape;76;g2b7a3dd6a4a_0_45"/>
          <p:cNvSpPr/>
          <p:nvPr/>
        </p:nvSpPr>
        <p:spPr>
          <a:xfrm>
            <a:off x="301800" y="877375"/>
            <a:ext cx="11577000" cy="4990200"/>
          </a:xfrm>
          <a:prstGeom prst="rect">
            <a:avLst/>
          </a:prstGeom>
          <a:solidFill>
            <a:srgbClr val="E6E6D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77" name="Google Shape;77;g2b7a3dd6a4a_0_45"/>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rgbClr val="3A3838"/>
              </a:solidFill>
              <a:latin typeface="Droid Sans Mono"/>
              <a:ea typeface="Droid Sans Mono"/>
              <a:cs typeface="Droid Sans Mono"/>
              <a:sym typeface="Droid Sans Mono"/>
            </a:endParaRPr>
          </a:p>
        </p:txBody>
      </p:sp>
      <p:sp>
        <p:nvSpPr>
          <p:cNvPr id="78" name="Google Shape;78;g2b7a3dd6a4a_0_45"/>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Agenda</a:t>
            </a:r>
            <a:endParaRPr>
              <a:solidFill>
                <a:schemeClr val="dk1"/>
              </a:solidFill>
              <a:latin typeface="Droid Sans Mono"/>
              <a:ea typeface="Droid Sans Mono"/>
              <a:cs typeface="Droid Sans Mono"/>
              <a:sym typeface="Droid Sans Mono"/>
            </a:endParaRPr>
          </a:p>
        </p:txBody>
      </p:sp>
      <p:sp>
        <p:nvSpPr>
          <p:cNvPr id="79" name="Google Shape;79;g2b7a3dd6a4a_0_45"/>
          <p:cNvSpPr txBox="1"/>
          <p:nvPr/>
        </p:nvSpPr>
        <p:spPr>
          <a:xfrm>
            <a:off x="843000" y="1621950"/>
            <a:ext cx="10494600" cy="3614100"/>
          </a:xfrm>
          <a:prstGeom prst="rect">
            <a:avLst/>
          </a:prstGeom>
          <a:noFill/>
          <a:ln>
            <a:noFill/>
          </a:ln>
        </p:spPr>
        <p:txBody>
          <a:bodyPr anchorCtr="0" anchor="t" bIns="91425" lIns="91425" spcFirstLastPara="1" rIns="91425" wrap="square" tIns="91425">
            <a:spAutoFit/>
          </a:bodyPr>
          <a:lstStyle/>
          <a:p>
            <a:pPr indent="-488950" lvl="0" marL="514350" rtl="0" algn="l">
              <a:lnSpc>
                <a:spcPct val="90000"/>
              </a:lnSpc>
              <a:spcBef>
                <a:spcPts val="0"/>
              </a:spcBef>
              <a:spcAft>
                <a:spcPts val="0"/>
              </a:spcAft>
              <a:buClr>
                <a:srgbClr val="3A3838"/>
              </a:buClr>
              <a:buSzPts val="2400"/>
              <a:buAutoNum type="arabicPlain"/>
            </a:pPr>
            <a:r>
              <a:rPr lang="de-DE" sz="2400">
                <a:solidFill>
                  <a:srgbClr val="3A3838"/>
                </a:solidFill>
                <a:latin typeface="PT Sans"/>
                <a:ea typeface="PT Sans"/>
                <a:cs typeface="PT Sans"/>
                <a:sym typeface="PT Sans"/>
              </a:rPr>
              <a:t>Alle gemeinsam: „</a:t>
            </a:r>
            <a:r>
              <a:rPr lang="de-DE" sz="2400">
                <a:solidFill>
                  <a:srgbClr val="3488AB"/>
                </a:solidFill>
                <a:latin typeface="PT Sans"/>
                <a:ea typeface="PT Sans"/>
                <a:cs typeface="PT Sans"/>
                <a:sym typeface="PT Sans"/>
              </a:rPr>
              <a:t>Antworten im Raum</a:t>
            </a:r>
            <a:r>
              <a:rPr lang="de-DE" sz="2400">
                <a:solidFill>
                  <a:srgbClr val="3A3838"/>
                </a:solidFill>
                <a:latin typeface="PT Sans"/>
                <a:ea typeface="PT Sans"/>
                <a:cs typeface="PT Sans"/>
                <a:sym typeface="PT Sans"/>
              </a:rPr>
              <a:t>“ (20 Minuten)</a:t>
            </a:r>
            <a:endParaRPr sz="2400">
              <a:solidFill>
                <a:schemeClr val="dk1"/>
              </a:solidFill>
              <a:latin typeface="Calibri"/>
              <a:ea typeface="Calibri"/>
              <a:cs typeface="Calibri"/>
              <a:sym typeface="Calibri"/>
            </a:endParaRPr>
          </a:p>
          <a:p>
            <a:pPr indent="-488950" lvl="0" marL="514350" rtl="0" algn="l">
              <a:lnSpc>
                <a:spcPct val="90000"/>
              </a:lnSpc>
              <a:spcBef>
                <a:spcPts val="1000"/>
              </a:spcBef>
              <a:spcAft>
                <a:spcPts val="0"/>
              </a:spcAft>
              <a:buClr>
                <a:srgbClr val="3A3838"/>
              </a:buClr>
              <a:buSzPts val="2400"/>
              <a:buAutoNum type="arabicPlain"/>
            </a:pPr>
            <a:r>
              <a:rPr lang="de-DE" sz="2400">
                <a:solidFill>
                  <a:srgbClr val="3A3838"/>
                </a:solidFill>
                <a:latin typeface="PT Sans"/>
                <a:ea typeface="PT Sans"/>
                <a:cs typeface="PT Sans"/>
                <a:sym typeface="PT Sans"/>
              </a:rPr>
              <a:t>„Megatrends“ – Was ist das? (15 Minuten)</a:t>
            </a:r>
            <a:endParaRPr sz="2400">
              <a:solidFill>
                <a:schemeClr val="dk1"/>
              </a:solidFill>
              <a:latin typeface="Calibri"/>
              <a:ea typeface="Calibri"/>
              <a:cs typeface="Calibri"/>
              <a:sym typeface="Calibri"/>
            </a:endParaRPr>
          </a:p>
          <a:p>
            <a:pPr indent="-488950" lvl="0" marL="514350" rtl="0" algn="l">
              <a:lnSpc>
                <a:spcPct val="90000"/>
              </a:lnSpc>
              <a:spcBef>
                <a:spcPts val="1000"/>
              </a:spcBef>
              <a:spcAft>
                <a:spcPts val="0"/>
              </a:spcAft>
              <a:buClr>
                <a:srgbClr val="3A3838"/>
              </a:buClr>
              <a:buSzPts val="2400"/>
              <a:buAutoNum type="arabicPlain"/>
            </a:pPr>
            <a:r>
              <a:rPr lang="de-DE" sz="2400">
                <a:solidFill>
                  <a:srgbClr val="3A3838"/>
                </a:solidFill>
                <a:latin typeface="PT Sans"/>
                <a:ea typeface="PT Sans"/>
                <a:cs typeface="PT Sans"/>
                <a:sym typeface="PT Sans"/>
              </a:rPr>
              <a:t>Erforscht „</a:t>
            </a:r>
            <a:r>
              <a:rPr lang="de-DE" sz="2400">
                <a:solidFill>
                  <a:srgbClr val="3488AB"/>
                </a:solidFill>
                <a:latin typeface="PT Sans"/>
                <a:ea typeface="PT Sans"/>
                <a:cs typeface="PT Sans"/>
                <a:sym typeface="PT Sans"/>
              </a:rPr>
              <a:t>Signale des Wandels</a:t>
            </a:r>
            <a:r>
              <a:rPr lang="de-DE" sz="2400">
                <a:solidFill>
                  <a:srgbClr val="3A3838"/>
                </a:solidFill>
                <a:latin typeface="PT Sans"/>
                <a:ea typeface="PT Sans"/>
                <a:cs typeface="PT Sans"/>
                <a:sym typeface="PT Sans"/>
              </a:rPr>
              <a:t>“ (3 x 10 Minuten)</a:t>
            </a:r>
            <a:endParaRPr sz="2400">
              <a:solidFill>
                <a:schemeClr val="dk1"/>
              </a:solidFill>
              <a:latin typeface="Calibri"/>
              <a:ea typeface="Calibri"/>
              <a:cs typeface="Calibri"/>
              <a:sym typeface="Calibri"/>
            </a:endParaRPr>
          </a:p>
          <a:p>
            <a:pPr indent="-336550" lvl="0" marL="514350" rtl="0" algn="l">
              <a:lnSpc>
                <a:spcPct val="90000"/>
              </a:lnSpc>
              <a:spcBef>
                <a:spcPts val="1000"/>
              </a:spcBef>
              <a:spcAft>
                <a:spcPts val="0"/>
              </a:spcAft>
              <a:buClr>
                <a:schemeClr val="dk1"/>
              </a:buClr>
              <a:buSzPts val="2800"/>
              <a:buFont typeface="Arial"/>
              <a:buNone/>
            </a:pPr>
            <a:r>
              <a:t/>
            </a:r>
            <a:endParaRPr sz="2400">
              <a:solidFill>
                <a:srgbClr val="3A3838"/>
              </a:solidFill>
              <a:latin typeface="PT Sans"/>
              <a:ea typeface="PT Sans"/>
              <a:cs typeface="PT Sans"/>
              <a:sym typeface="PT Sans"/>
            </a:endParaRPr>
          </a:p>
          <a:p>
            <a:pPr indent="0" lvl="0" marL="0" rtl="0" algn="ctr">
              <a:lnSpc>
                <a:spcPct val="90000"/>
              </a:lnSpc>
              <a:spcBef>
                <a:spcPts val="1000"/>
              </a:spcBef>
              <a:spcAft>
                <a:spcPts val="0"/>
              </a:spcAft>
              <a:buClr>
                <a:srgbClr val="3A3838"/>
              </a:buClr>
              <a:buSzPts val="2800"/>
              <a:buFont typeface="Arial"/>
              <a:buNone/>
            </a:pPr>
            <a:r>
              <a:rPr lang="de-DE" sz="2400">
                <a:solidFill>
                  <a:srgbClr val="3A3838"/>
                </a:solidFill>
                <a:latin typeface="PT Sans"/>
                <a:ea typeface="PT Sans"/>
                <a:cs typeface="PT Sans"/>
                <a:sym typeface="PT Sans"/>
              </a:rPr>
              <a:t>P A U S E</a:t>
            </a:r>
            <a:br>
              <a:rPr lang="de-DE" sz="2400">
                <a:solidFill>
                  <a:schemeClr val="dk1"/>
                </a:solidFill>
                <a:latin typeface="PT Sans"/>
                <a:ea typeface="PT Sans"/>
                <a:cs typeface="PT Sans"/>
                <a:sym typeface="PT Sans"/>
              </a:rPr>
            </a:br>
            <a:endParaRPr sz="2400">
              <a:solidFill>
                <a:schemeClr val="dk1"/>
              </a:solidFill>
              <a:latin typeface="PT Sans"/>
              <a:ea typeface="PT Sans"/>
              <a:cs typeface="PT Sans"/>
              <a:sym typeface="PT Sans"/>
            </a:endParaRPr>
          </a:p>
          <a:p>
            <a:pPr indent="-488950" lvl="0" marL="514350" rtl="0" algn="l">
              <a:lnSpc>
                <a:spcPct val="90000"/>
              </a:lnSpc>
              <a:spcBef>
                <a:spcPts val="1000"/>
              </a:spcBef>
              <a:spcAft>
                <a:spcPts val="0"/>
              </a:spcAft>
              <a:buClr>
                <a:srgbClr val="3A3838"/>
              </a:buClr>
              <a:buSzPts val="2400"/>
              <a:buAutoNum type="arabicPlain" startAt="4"/>
            </a:pPr>
            <a:r>
              <a:rPr lang="de-DE" sz="2400">
                <a:solidFill>
                  <a:srgbClr val="3A3838"/>
                </a:solidFill>
                <a:latin typeface="PT Sans"/>
                <a:ea typeface="PT Sans"/>
                <a:cs typeface="PT Sans"/>
                <a:sym typeface="PT Sans"/>
              </a:rPr>
              <a:t>Alle gemeinsam: „</a:t>
            </a:r>
            <a:r>
              <a:rPr lang="de-DE" sz="2400">
                <a:solidFill>
                  <a:srgbClr val="3488AB"/>
                </a:solidFill>
                <a:latin typeface="PT Sans"/>
                <a:ea typeface="PT Sans"/>
                <a:cs typeface="PT Sans"/>
                <a:sym typeface="PT Sans"/>
              </a:rPr>
              <a:t>Nachrichten aus 2040</a:t>
            </a:r>
            <a:r>
              <a:rPr lang="de-DE" sz="2400">
                <a:solidFill>
                  <a:srgbClr val="3A3838"/>
                </a:solidFill>
                <a:latin typeface="PT Sans"/>
                <a:ea typeface="PT Sans"/>
                <a:cs typeface="PT Sans"/>
                <a:sym typeface="PT Sans"/>
              </a:rPr>
              <a:t>“ (1,5 Stunden)</a:t>
            </a:r>
            <a:endParaRPr sz="2400">
              <a:solidFill>
                <a:schemeClr val="dk1"/>
              </a:solidFill>
              <a:latin typeface="Calibri"/>
              <a:ea typeface="Calibri"/>
              <a:cs typeface="Calibri"/>
              <a:sym typeface="Calibri"/>
            </a:endParaRPr>
          </a:p>
          <a:p>
            <a:pPr indent="-488950" lvl="0" marL="514350" rtl="0" algn="l">
              <a:lnSpc>
                <a:spcPct val="90000"/>
              </a:lnSpc>
              <a:spcBef>
                <a:spcPts val="1000"/>
              </a:spcBef>
              <a:spcAft>
                <a:spcPts val="0"/>
              </a:spcAft>
              <a:buClr>
                <a:srgbClr val="3A3838"/>
              </a:buClr>
              <a:buSzPts val="2400"/>
              <a:buAutoNum type="arabicPlain" startAt="4"/>
            </a:pPr>
            <a:r>
              <a:rPr lang="de-DE" sz="2400">
                <a:solidFill>
                  <a:srgbClr val="3A3838"/>
                </a:solidFill>
                <a:latin typeface="PT Sans"/>
                <a:ea typeface="PT Sans"/>
                <a:cs typeface="PT Sans"/>
                <a:sym typeface="PT Sans"/>
              </a:rPr>
              <a:t>Gemeinsame Reflektion (15 Minuten)</a:t>
            </a:r>
            <a:endParaRPr sz="2100">
              <a:latin typeface="PT Sans"/>
              <a:ea typeface="PT Sans"/>
              <a:cs typeface="PT Sans"/>
              <a:sym typeface="PT Sans"/>
            </a:endParaRPr>
          </a:p>
        </p:txBody>
      </p:sp>
      <p:cxnSp>
        <p:nvCxnSpPr>
          <p:cNvPr id="80" name="Google Shape;80;g2b7a3dd6a4a_0_45"/>
          <p:cNvCxnSpPr/>
          <p:nvPr/>
        </p:nvCxnSpPr>
        <p:spPr>
          <a:xfrm>
            <a:off x="958625" y="3713400"/>
            <a:ext cx="4082100" cy="0"/>
          </a:xfrm>
          <a:prstGeom prst="straightConnector1">
            <a:avLst/>
          </a:prstGeom>
          <a:noFill/>
          <a:ln cap="flat" cmpd="sng" w="19050">
            <a:solidFill>
              <a:schemeClr val="dk2"/>
            </a:solidFill>
            <a:prstDash val="solid"/>
            <a:round/>
            <a:headEnd len="med" w="med" type="none"/>
            <a:tailEnd len="med" w="med" type="none"/>
          </a:ln>
        </p:spPr>
      </p:cxnSp>
      <p:cxnSp>
        <p:nvCxnSpPr>
          <p:cNvPr id="81" name="Google Shape;81;g2b7a3dd6a4a_0_45"/>
          <p:cNvCxnSpPr/>
          <p:nvPr/>
        </p:nvCxnSpPr>
        <p:spPr>
          <a:xfrm>
            <a:off x="7081850" y="3713400"/>
            <a:ext cx="4082100" cy="0"/>
          </a:xfrm>
          <a:prstGeom prst="straightConnector1">
            <a:avLst/>
          </a:prstGeom>
          <a:noFill/>
          <a:ln cap="flat" cmpd="sng" w="19050">
            <a:solidFill>
              <a:schemeClr val="dk2"/>
            </a:solidFill>
            <a:prstDash val="solid"/>
            <a:round/>
            <a:headEnd len="med" w="med" type="none"/>
            <a:tailEnd len="med" w="med" type="none"/>
          </a:ln>
        </p:spPr>
      </p:cxnSp>
      <p:sp>
        <p:nvSpPr>
          <p:cNvPr id="82" name="Google Shape;82;g2b7a3dd6a4a_0_45"/>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g2b7a3dd6a4a_0_60"/>
          <p:cNvSpPr/>
          <p:nvPr/>
        </p:nvSpPr>
        <p:spPr>
          <a:xfrm>
            <a:off x="301800" y="249750"/>
            <a:ext cx="11577000" cy="62454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g2b7a3dd6a4a_0_60"/>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90" name="Google Shape;90;g2b7a3dd6a4a_0_60"/>
          <p:cNvSpPr/>
          <p:nvPr/>
        </p:nvSpPr>
        <p:spPr>
          <a:xfrm>
            <a:off x="301800" y="6495150"/>
            <a:ext cx="11577000" cy="363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de-DE" sz="1000">
                <a:solidFill>
                  <a:srgbClr val="3A3838"/>
                </a:solidFill>
                <a:latin typeface="PT Sans"/>
                <a:ea typeface="PT Sans"/>
                <a:cs typeface="PT Sans"/>
                <a:sym typeface="PT Sans"/>
              </a:rPr>
              <a:t>ALEXANDER VON HUMBOLDT INSTITUT FÜR INTERNET UND GESELLSCHAFT · hiig.de</a:t>
            </a:r>
            <a:endParaRPr sz="1000">
              <a:solidFill>
                <a:schemeClr val="dk1"/>
              </a:solidFill>
              <a:latin typeface="PT Sans"/>
              <a:ea typeface="PT Sans"/>
              <a:cs typeface="PT Sans"/>
              <a:sym typeface="PT Sans"/>
            </a:endParaRPr>
          </a:p>
        </p:txBody>
      </p:sp>
      <p:sp>
        <p:nvSpPr>
          <p:cNvPr id="91" name="Google Shape;91;g2b7a3dd6a4a_0_60"/>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92" name="Google Shape;92;g2b7a3dd6a4a_0_60"/>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20 Minuten</a:t>
            </a:r>
            <a:r>
              <a:rPr lang="de-DE">
                <a:solidFill>
                  <a:schemeClr val="dk1"/>
                </a:solidFill>
                <a:latin typeface="Droid Sans Mono"/>
                <a:ea typeface="Droid Sans Mono"/>
                <a:cs typeface="Droid Sans Mono"/>
                <a:sym typeface="Droid Sans Mono"/>
              </a:rPr>
              <a:t> </a:t>
            </a:r>
            <a:endParaRPr>
              <a:solidFill>
                <a:schemeClr val="dk1"/>
              </a:solidFill>
              <a:latin typeface="Droid Sans Mono"/>
              <a:ea typeface="Droid Sans Mono"/>
              <a:cs typeface="Droid Sans Mono"/>
              <a:sym typeface="Droid Sans Mono"/>
            </a:endParaRPr>
          </a:p>
        </p:txBody>
      </p:sp>
      <p:sp>
        <p:nvSpPr>
          <p:cNvPr id="93" name="Google Shape;93;g2b7a3dd6a4a_0_60"/>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rgbClr val="3A3838"/>
              </a:buClr>
              <a:buSzPts val="3800"/>
              <a:buFont typeface="PT Sans"/>
              <a:buNone/>
            </a:pPr>
            <a:r>
              <a:rPr b="1" lang="de-DE" sz="4400">
                <a:solidFill>
                  <a:srgbClr val="3A3838"/>
                </a:solidFill>
                <a:latin typeface="Droid Sans Mono"/>
                <a:ea typeface="Droid Sans Mono"/>
                <a:cs typeface="Droid Sans Mono"/>
                <a:sym typeface="Droid Sans Mono"/>
              </a:rPr>
              <a:t>Antworten </a:t>
            </a:r>
            <a:br>
              <a:rPr b="1" lang="de-DE" sz="4400">
                <a:solidFill>
                  <a:srgbClr val="3A3838"/>
                </a:solidFill>
                <a:latin typeface="Droid Sans Mono"/>
                <a:ea typeface="Droid Sans Mono"/>
                <a:cs typeface="Droid Sans Mono"/>
                <a:sym typeface="Droid Sans Mono"/>
              </a:rPr>
            </a:br>
            <a:r>
              <a:rPr b="1" lang="de-DE" sz="4400">
                <a:solidFill>
                  <a:srgbClr val="3A3838"/>
                </a:solidFill>
                <a:latin typeface="Droid Sans Mono"/>
                <a:ea typeface="Droid Sans Mono"/>
                <a:cs typeface="Droid Sans Mono"/>
                <a:sym typeface="Droid Sans Mono"/>
              </a:rPr>
              <a:t>im Raum</a:t>
            </a:r>
            <a:endParaRPr sz="4000">
              <a:solidFill>
                <a:srgbClr val="3A3838"/>
              </a:solidFill>
              <a:latin typeface="Droid Sans Mono"/>
              <a:ea typeface="Droid Sans Mono"/>
              <a:cs typeface="Droid Sans Mono"/>
              <a:sym typeface="Droid Sans Mono"/>
            </a:endParaRPr>
          </a:p>
          <a:p>
            <a:pPr indent="0" lvl="0" marL="0" rtl="0" algn="ctr">
              <a:lnSpc>
                <a:spcPct val="130000"/>
              </a:lnSpc>
              <a:spcBef>
                <a:spcPts val="2000"/>
              </a:spcBef>
              <a:spcAft>
                <a:spcPts val="0"/>
              </a:spcAft>
              <a:buNone/>
            </a:pPr>
            <a:r>
              <a:rPr lang="de-DE" sz="2400">
                <a:solidFill>
                  <a:schemeClr val="dk1"/>
                </a:solidFill>
                <a:latin typeface="Droid Sans Mono"/>
                <a:ea typeface="Droid Sans Mono"/>
                <a:cs typeface="Droid Sans Mono"/>
                <a:sym typeface="Droid Sans Mono"/>
              </a:rPr>
              <a:t>Zeig deinen Standpunkt zur digitalen Zukunft!</a:t>
            </a:r>
            <a:endParaRPr sz="2400">
              <a:solidFill>
                <a:schemeClr val="dk1"/>
              </a:solidFill>
              <a:latin typeface="Droid Sans Mono"/>
              <a:ea typeface="Droid Sans Mono"/>
              <a:cs typeface="Droid Sans Mono"/>
              <a:sym typeface="Droid Sans Mono"/>
            </a:endParaRPr>
          </a:p>
        </p:txBody>
      </p:sp>
      <p:sp>
        <p:nvSpPr>
          <p:cNvPr id="94" name="Google Shape;94;g2b7a3dd6a4a_0_60"/>
          <p:cNvSpPr/>
          <p:nvPr/>
        </p:nvSpPr>
        <p:spPr>
          <a:xfrm>
            <a:off x="6098400" y="877350"/>
            <a:ext cx="5780400" cy="49902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95" name="Google Shape;95;g2b7a3dd6a4a_0_60"/>
          <p:cNvPicPr preferRelativeResize="0"/>
          <p:nvPr/>
        </p:nvPicPr>
        <p:blipFill>
          <a:blip r:embed="rId3">
            <a:alphaModFix/>
          </a:blip>
          <a:stretch>
            <a:fillRect/>
          </a:stretch>
        </p:blipFill>
        <p:spPr>
          <a:xfrm>
            <a:off x="6493500" y="877350"/>
            <a:ext cx="4990200" cy="4990200"/>
          </a:xfrm>
          <a:prstGeom prst="rect">
            <a:avLst/>
          </a:prstGeom>
          <a:noFill/>
          <a:ln>
            <a:noFill/>
          </a:ln>
        </p:spPr>
      </p:pic>
      <p:sp>
        <p:nvSpPr>
          <p:cNvPr id="96" name="Google Shape;96;g2b7a3dd6a4a_0_60"/>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2b7a3dd6a4a_0_75"/>
          <p:cNvSpPr/>
          <p:nvPr/>
        </p:nvSpPr>
        <p:spPr>
          <a:xfrm>
            <a:off x="301800" y="249775"/>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Antworten im Raum</a:t>
            </a:r>
            <a:endParaRPr>
              <a:solidFill>
                <a:schemeClr val="dk1"/>
              </a:solidFill>
              <a:latin typeface="Droid Sans Mono"/>
              <a:ea typeface="Droid Sans Mono"/>
              <a:cs typeface="Droid Sans Mono"/>
              <a:sym typeface="Droid Sans Mono"/>
            </a:endParaRPr>
          </a:p>
        </p:txBody>
      </p:sp>
      <p:sp>
        <p:nvSpPr>
          <p:cNvPr id="103" name="Google Shape;103;g2b7a3dd6a4a_0_75"/>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Intro</a:t>
            </a:r>
            <a:endParaRPr>
              <a:solidFill>
                <a:schemeClr val="dk1"/>
              </a:solidFill>
              <a:latin typeface="Droid Sans Mono"/>
              <a:ea typeface="Droid Sans Mono"/>
              <a:cs typeface="Droid Sans Mono"/>
              <a:sym typeface="Droid Sans Mono"/>
            </a:endParaRPr>
          </a:p>
        </p:txBody>
      </p:sp>
      <p:sp>
        <p:nvSpPr>
          <p:cNvPr id="104" name="Google Shape;104;g2b7a3dd6a4a_0_75"/>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05" name="Google Shape;105;g2b7a3dd6a4a_0_75"/>
          <p:cNvSpPr txBox="1"/>
          <p:nvPr/>
        </p:nvSpPr>
        <p:spPr>
          <a:xfrm>
            <a:off x="3215503" y="1564979"/>
            <a:ext cx="6885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400">
                <a:solidFill>
                  <a:srgbClr val="3A3838"/>
                </a:solidFill>
                <a:latin typeface="PT Sans"/>
                <a:ea typeface="PT Sans"/>
                <a:cs typeface="PT Sans"/>
                <a:sym typeface="PT Sans"/>
              </a:rPr>
              <a:t>Die </a:t>
            </a:r>
            <a:r>
              <a:rPr b="1" lang="de-DE" sz="2400">
                <a:solidFill>
                  <a:srgbClr val="3A3838"/>
                </a:solidFill>
                <a:latin typeface="PT Sans"/>
                <a:ea typeface="PT Sans"/>
                <a:cs typeface="PT Sans"/>
                <a:sym typeface="PT Sans"/>
                <a:extLst>
                  <a:ext uri="http://customooxmlschemas.google.com/">
                    <go:slidesCustomData xmlns:go="http://customooxmlschemas.google.com/" textRoundtripDataId="5"/>
                  </a:ext>
                </a:extLst>
              </a:rPr>
              <a:t>Digitalisierung</a:t>
            </a:r>
            <a:r>
              <a:rPr lang="de-DE" sz="2400">
                <a:solidFill>
                  <a:srgbClr val="3A3838"/>
                </a:solidFill>
                <a:latin typeface="PT Sans"/>
                <a:ea typeface="PT Sans"/>
                <a:cs typeface="PT Sans"/>
                <a:sym typeface="PT Sans"/>
              </a:rPr>
              <a:t> verändert die </a:t>
            </a:r>
            <a:r>
              <a:rPr b="1" lang="de-DE" sz="2400">
                <a:solidFill>
                  <a:srgbClr val="3A3838"/>
                </a:solidFill>
                <a:latin typeface="PT Sans"/>
                <a:ea typeface="PT Sans"/>
                <a:cs typeface="PT Sans"/>
                <a:sym typeface="PT Sans"/>
              </a:rPr>
              <a:t>Zukünfte</a:t>
            </a:r>
            <a:r>
              <a:rPr lang="de-DE" sz="2400">
                <a:solidFill>
                  <a:srgbClr val="3A3838"/>
                </a:solidFill>
                <a:latin typeface="PT Sans"/>
                <a:ea typeface="PT Sans"/>
                <a:cs typeface="PT Sans"/>
                <a:sym typeface="PT Sans"/>
              </a:rPr>
              <a:t> </a:t>
            </a:r>
            <a:br>
              <a:rPr lang="de-DE" sz="2400">
                <a:solidFill>
                  <a:srgbClr val="3A3838"/>
                </a:solidFill>
                <a:latin typeface="PT Sans"/>
                <a:ea typeface="PT Sans"/>
                <a:cs typeface="PT Sans"/>
                <a:sym typeface="PT Sans"/>
              </a:rPr>
            </a:br>
            <a:r>
              <a:rPr lang="de-DE" sz="2400">
                <a:solidFill>
                  <a:srgbClr val="3A3838"/>
                </a:solidFill>
                <a:latin typeface="PT Sans"/>
                <a:ea typeface="PT Sans"/>
                <a:cs typeface="PT Sans"/>
                <a:sym typeface="PT Sans"/>
              </a:rPr>
              <a:t>unserer Gesellschaft.</a:t>
            </a:r>
            <a:endParaRPr sz="2400">
              <a:latin typeface="PT Sans"/>
              <a:ea typeface="PT Sans"/>
              <a:cs typeface="PT Sans"/>
              <a:sym typeface="PT Sans"/>
            </a:endParaRPr>
          </a:p>
        </p:txBody>
      </p:sp>
      <p:cxnSp>
        <p:nvCxnSpPr>
          <p:cNvPr id="106" name="Google Shape;106;g2b7a3dd6a4a_0_75"/>
          <p:cNvCxnSpPr/>
          <p:nvPr/>
        </p:nvCxnSpPr>
        <p:spPr>
          <a:xfrm>
            <a:off x="4315675" y="2416775"/>
            <a:ext cx="5400" cy="665100"/>
          </a:xfrm>
          <a:prstGeom prst="straightConnector1">
            <a:avLst/>
          </a:prstGeom>
          <a:noFill/>
          <a:ln cap="flat" cmpd="sng" w="19050">
            <a:solidFill>
              <a:srgbClr val="3488AB"/>
            </a:solidFill>
            <a:prstDash val="solid"/>
            <a:miter lim="800000"/>
            <a:headEnd len="sm" w="sm" type="none"/>
            <a:tailEnd len="med" w="med" type="triangle"/>
          </a:ln>
        </p:spPr>
      </p:cxnSp>
      <p:cxnSp>
        <p:nvCxnSpPr>
          <p:cNvPr id="107" name="Google Shape;107;g2b7a3dd6a4a_0_75"/>
          <p:cNvCxnSpPr/>
          <p:nvPr/>
        </p:nvCxnSpPr>
        <p:spPr>
          <a:xfrm>
            <a:off x="8563813" y="2066451"/>
            <a:ext cx="0" cy="2523000"/>
          </a:xfrm>
          <a:prstGeom prst="straightConnector1">
            <a:avLst/>
          </a:prstGeom>
          <a:noFill/>
          <a:ln cap="flat" cmpd="sng" w="19050">
            <a:solidFill>
              <a:srgbClr val="3488AB"/>
            </a:solidFill>
            <a:prstDash val="solid"/>
            <a:miter lim="800000"/>
            <a:headEnd len="sm" w="sm" type="none"/>
            <a:tailEnd len="med" w="med" type="triangle"/>
          </a:ln>
        </p:spPr>
      </p:cxnSp>
      <p:sp>
        <p:nvSpPr>
          <p:cNvPr id="108" name="Google Shape;108;g2b7a3dd6a4a_0_75"/>
          <p:cNvSpPr txBox="1"/>
          <p:nvPr/>
        </p:nvSpPr>
        <p:spPr>
          <a:xfrm>
            <a:off x="1020588" y="3081950"/>
            <a:ext cx="66009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de-DE" sz="2000">
                <a:solidFill>
                  <a:srgbClr val="3A3838"/>
                </a:solidFill>
                <a:latin typeface="PT Sans"/>
                <a:ea typeface="PT Sans"/>
                <a:cs typeface="PT Sans"/>
                <a:sym typeface="PT Sans"/>
                <a:extLst>
                  <a:ext uri="http://customooxmlschemas.google.com/">
                    <go:slidesCustomData xmlns:go="http://customooxmlschemas.google.com/" textRoundtripDataId="6"/>
                  </a:ext>
                </a:extLst>
              </a:rPr>
              <a:t>Veränderungsprozess</a:t>
            </a:r>
            <a:r>
              <a:rPr i="0" lang="de-DE" sz="2000">
                <a:solidFill>
                  <a:srgbClr val="3A3838"/>
                </a:solidFill>
                <a:latin typeface="PT Sans"/>
                <a:ea typeface="PT Sans"/>
                <a:cs typeface="PT Sans"/>
                <a:sym typeface="PT Sans"/>
              </a:rPr>
              <a:t>e in der Welt, d</a:t>
            </a:r>
            <a:r>
              <a:rPr lang="de-DE" sz="2000">
                <a:solidFill>
                  <a:srgbClr val="3A3838"/>
                </a:solidFill>
                <a:latin typeface="PT Sans"/>
                <a:ea typeface="PT Sans"/>
                <a:cs typeface="PT Sans"/>
                <a:sym typeface="PT Sans"/>
              </a:rPr>
              <a:t>ie</a:t>
            </a:r>
            <a:r>
              <a:rPr i="0" lang="de-DE" sz="2000">
                <a:solidFill>
                  <a:srgbClr val="3A3838"/>
                </a:solidFill>
                <a:latin typeface="PT Sans"/>
                <a:ea typeface="PT Sans"/>
                <a:cs typeface="PT Sans"/>
                <a:sym typeface="PT Sans"/>
              </a:rPr>
              <a:t> durch die Nutzung </a:t>
            </a:r>
            <a:br>
              <a:rPr i="0" lang="de-DE" sz="2000">
                <a:solidFill>
                  <a:srgbClr val="3A3838"/>
                </a:solidFill>
                <a:latin typeface="PT Sans"/>
                <a:ea typeface="PT Sans"/>
                <a:cs typeface="PT Sans"/>
                <a:sym typeface="PT Sans"/>
              </a:rPr>
            </a:br>
            <a:r>
              <a:rPr i="0" lang="de-DE" sz="2000">
                <a:solidFill>
                  <a:srgbClr val="3A3838"/>
                </a:solidFill>
                <a:latin typeface="PT Sans"/>
                <a:ea typeface="PT Sans"/>
                <a:cs typeface="PT Sans"/>
                <a:sym typeface="PT Sans"/>
              </a:rPr>
              <a:t>von </a:t>
            </a:r>
            <a:r>
              <a:rPr i="0" lang="de-DE" sz="2000">
                <a:solidFill>
                  <a:srgbClr val="3488AB"/>
                </a:solidFill>
                <a:latin typeface="PT Sans"/>
                <a:ea typeface="PT Sans"/>
                <a:cs typeface="PT Sans"/>
                <a:sym typeface="PT Sans"/>
              </a:rPr>
              <a:t>Computern </a:t>
            </a:r>
            <a:r>
              <a:rPr i="0" lang="de-DE" sz="2000">
                <a:solidFill>
                  <a:srgbClr val="3A3838"/>
                </a:solidFill>
                <a:latin typeface="PT Sans"/>
                <a:ea typeface="PT Sans"/>
                <a:cs typeface="PT Sans"/>
                <a:sym typeface="PT Sans"/>
              </a:rPr>
              <a:t>und des </a:t>
            </a:r>
            <a:r>
              <a:rPr i="0" lang="de-DE" sz="2000">
                <a:solidFill>
                  <a:srgbClr val="3488AB"/>
                </a:solidFill>
                <a:latin typeface="PT Sans"/>
                <a:ea typeface="PT Sans"/>
                <a:cs typeface="PT Sans"/>
                <a:sym typeface="PT Sans"/>
              </a:rPr>
              <a:t>Internets</a:t>
            </a:r>
            <a:r>
              <a:rPr i="0" lang="de-DE" sz="2000">
                <a:solidFill>
                  <a:srgbClr val="3A3838"/>
                </a:solidFill>
                <a:latin typeface="PT Sans"/>
                <a:ea typeface="PT Sans"/>
                <a:cs typeface="PT Sans"/>
                <a:sym typeface="PT Sans"/>
              </a:rPr>
              <a:t> entsteh</a:t>
            </a:r>
            <a:r>
              <a:rPr lang="de-DE" sz="2000">
                <a:solidFill>
                  <a:srgbClr val="3A3838"/>
                </a:solidFill>
                <a:latin typeface="PT Sans"/>
                <a:ea typeface="PT Sans"/>
                <a:cs typeface="PT Sans"/>
                <a:sym typeface="PT Sans"/>
              </a:rPr>
              <a:t>en</a:t>
            </a:r>
            <a:r>
              <a:rPr i="0" lang="de-DE" sz="2000">
                <a:solidFill>
                  <a:srgbClr val="3A3838"/>
                </a:solidFill>
                <a:latin typeface="PT Sans"/>
                <a:ea typeface="PT Sans"/>
                <a:cs typeface="PT Sans"/>
                <a:sym typeface="PT Sans"/>
              </a:rPr>
              <a:t>.</a:t>
            </a:r>
            <a:r>
              <a:rPr baseline="30000" lang="de-DE" sz="2000">
                <a:solidFill>
                  <a:srgbClr val="3A3838"/>
                </a:solidFill>
                <a:latin typeface="PT Sans"/>
                <a:ea typeface="PT Sans"/>
                <a:cs typeface="PT Sans"/>
                <a:sym typeface="PT Sans"/>
              </a:rPr>
              <a:t>2</a:t>
            </a:r>
            <a:endParaRPr sz="2000">
              <a:solidFill>
                <a:srgbClr val="3A3838"/>
              </a:solidFill>
              <a:latin typeface="PT Sans"/>
              <a:ea typeface="PT Sans"/>
              <a:cs typeface="PT Sans"/>
              <a:sym typeface="PT Sans"/>
            </a:endParaRPr>
          </a:p>
        </p:txBody>
      </p:sp>
      <p:sp>
        <p:nvSpPr>
          <p:cNvPr id="109" name="Google Shape;109;g2b7a3dd6a4a_0_75"/>
          <p:cNvSpPr txBox="1"/>
          <p:nvPr/>
        </p:nvSpPr>
        <p:spPr>
          <a:xfrm>
            <a:off x="5967601" y="4633950"/>
            <a:ext cx="51924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de-DE" sz="2000">
                <a:solidFill>
                  <a:srgbClr val="3488AB"/>
                </a:solidFill>
                <a:latin typeface="PT Sans"/>
                <a:ea typeface="PT Sans"/>
                <a:cs typeface="PT Sans"/>
                <a:sym typeface="PT Sans"/>
              </a:rPr>
              <a:t>Plural</a:t>
            </a:r>
            <a:r>
              <a:rPr i="0" lang="de-DE" sz="2000">
                <a:solidFill>
                  <a:srgbClr val="3A3838"/>
                </a:solidFill>
                <a:latin typeface="PT Sans"/>
                <a:ea typeface="PT Sans"/>
                <a:cs typeface="PT Sans"/>
                <a:sym typeface="PT Sans"/>
              </a:rPr>
              <a:t>, da es nicht nur die eine Zukunft gibt, </a:t>
            </a:r>
            <a:br>
              <a:rPr i="0" lang="de-DE" sz="2000">
                <a:solidFill>
                  <a:srgbClr val="3A3838"/>
                </a:solidFill>
                <a:latin typeface="PT Sans"/>
                <a:ea typeface="PT Sans"/>
                <a:cs typeface="PT Sans"/>
                <a:sym typeface="PT Sans"/>
              </a:rPr>
            </a:br>
            <a:r>
              <a:rPr i="0" lang="de-DE" sz="2000">
                <a:solidFill>
                  <a:srgbClr val="3A3838"/>
                </a:solidFill>
                <a:latin typeface="PT Sans"/>
                <a:ea typeface="PT Sans"/>
                <a:cs typeface="PT Sans"/>
                <a:sym typeface="PT Sans"/>
              </a:rPr>
              <a:t>sondern </a:t>
            </a:r>
            <a:r>
              <a:rPr i="0" lang="de-DE" sz="2000">
                <a:solidFill>
                  <a:srgbClr val="3488AB"/>
                </a:solidFill>
                <a:latin typeface="PT Sans"/>
                <a:ea typeface="PT Sans"/>
                <a:cs typeface="PT Sans"/>
                <a:sym typeface="PT Sans"/>
              </a:rPr>
              <a:t>zahlreiche Zukünfte </a:t>
            </a:r>
            <a:r>
              <a:rPr i="0" lang="de-DE" sz="2000">
                <a:solidFill>
                  <a:srgbClr val="3A3838"/>
                </a:solidFill>
                <a:latin typeface="PT Sans"/>
                <a:ea typeface="PT Sans"/>
                <a:cs typeface="PT Sans"/>
                <a:sym typeface="PT Sans"/>
              </a:rPr>
              <a:t>denkbar sind.</a:t>
            </a:r>
            <a:r>
              <a:rPr baseline="30000" lang="de-DE" sz="2000">
                <a:solidFill>
                  <a:srgbClr val="3A3838"/>
                </a:solidFill>
                <a:latin typeface="PT Sans"/>
                <a:ea typeface="PT Sans"/>
                <a:cs typeface="PT Sans"/>
                <a:sym typeface="PT Sans"/>
              </a:rPr>
              <a:t>3</a:t>
            </a:r>
            <a:endParaRPr sz="2000">
              <a:solidFill>
                <a:srgbClr val="3A3838"/>
              </a:solidFill>
              <a:latin typeface="PT Sans"/>
              <a:ea typeface="PT Sans"/>
              <a:cs typeface="PT Sans"/>
              <a:sym typeface="PT Sans"/>
            </a:endParaRPr>
          </a:p>
        </p:txBody>
      </p:sp>
      <p:sp>
        <p:nvSpPr>
          <p:cNvPr id="110" name="Google Shape;110;g2b7a3dd6a4a_0_75"/>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2b7a3dd6a4a_0_95"/>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Antworten im Raum</a:t>
            </a:r>
            <a:endParaRPr>
              <a:solidFill>
                <a:schemeClr val="dk1"/>
              </a:solidFill>
              <a:latin typeface="Droid Sans Mono"/>
              <a:ea typeface="Droid Sans Mono"/>
              <a:cs typeface="Droid Sans Mono"/>
              <a:sym typeface="Droid Sans Mono"/>
            </a:endParaRPr>
          </a:p>
        </p:txBody>
      </p:sp>
      <p:sp>
        <p:nvSpPr>
          <p:cNvPr id="117" name="Google Shape;117;g2b7a3dd6a4a_0_95"/>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18" name="Google Shape;118;g2b7a3dd6a4a_0_95"/>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Eine Minute</a:t>
            </a:r>
            <a:endParaRPr sz="1600">
              <a:solidFill>
                <a:schemeClr val="dk1"/>
              </a:solidFill>
              <a:latin typeface="Droid Sans Mono"/>
              <a:ea typeface="Droid Sans Mono"/>
              <a:cs typeface="Droid Sans Mono"/>
              <a:sym typeface="Droid Sans Mono"/>
            </a:endParaRPr>
          </a:p>
        </p:txBody>
      </p:sp>
      <p:sp>
        <p:nvSpPr>
          <p:cNvPr id="119" name="Google Shape;119;g2b7a3dd6a4a_0_95"/>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20" name="Google Shape;120;g2b7a3dd6a4a_0_95"/>
          <p:cNvSpPr txBox="1"/>
          <p:nvPr/>
        </p:nvSpPr>
        <p:spPr>
          <a:xfrm>
            <a:off x="836150" y="1112850"/>
            <a:ext cx="10508400" cy="4094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a:solidFill>
                  <a:srgbClr val="3A3838"/>
                </a:solidFill>
                <a:latin typeface="PT Sans"/>
                <a:ea typeface="PT Sans"/>
                <a:cs typeface="PT Sans"/>
                <a:sym typeface="PT Sans"/>
              </a:rPr>
              <a:t>Aufgabe: </a:t>
            </a:r>
            <a:r>
              <a:rPr lang="de-DE" sz="2000">
                <a:solidFill>
                  <a:srgbClr val="3A3838"/>
                </a:solidFill>
                <a:latin typeface="PT Sans"/>
                <a:ea typeface="PT Sans"/>
                <a:cs typeface="PT Sans"/>
                <a:sym typeface="PT Sans"/>
              </a:rPr>
              <a:t>Du hast eine Minute Zeit, um in Stillarbeit darüber nachzudenken:</a:t>
            </a:r>
            <a:br>
              <a:rPr lang="de-DE" sz="2000">
                <a:solidFill>
                  <a:srgbClr val="3A3838"/>
                </a:solidFill>
                <a:latin typeface="PT Sans"/>
                <a:ea typeface="PT Sans"/>
                <a:cs typeface="PT Sans"/>
                <a:sym typeface="PT Sans"/>
              </a:rPr>
            </a:b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Wie wird sich im </a:t>
            </a:r>
            <a:r>
              <a:rPr b="1" lang="de-DE" sz="2000">
                <a:solidFill>
                  <a:srgbClr val="3488AB"/>
                </a:solidFill>
                <a:latin typeface="PT Sans"/>
                <a:ea typeface="PT Sans"/>
                <a:cs typeface="PT Sans"/>
                <a:sym typeface="PT Sans"/>
              </a:rPr>
              <a:t>Jahr 2040 </a:t>
            </a:r>
            <a:r>
              <a:rPr lang="de-DE" sz="2000">
                <a:solidFill>
                  <a:srgbClr val="3A3838"/>
                </a:solidFill>
                <a:latin typeface="PT Sans"/>
                <a:ea typeface="PT Sans"/>
                <a:cs typeface="PT Sans"/>
                <a:sym typeface="PT Sans"/>
              </a:rPr>
              <a:t>durch die </a:t>
            </a:r>
            <a:r>
              <a:rPr b="1" lang="de-DE" sz="2000">
                <a:solidFill>
                  <a:srgbClr val="3488AB"/>
                </a:solidFill>
                <a:latin typeface="PT Sans"/>
                <a:ea typeface="PT Sans"/>
                <a:cs typeface="PT Sans"/>
                <a:sym typeface="PT Sans"/>
              </a:rPr>
              <a:t>Digitalisierung</a:t>
            </a:r>
            <a:r>
              <a:rPr lang="de-DE" sz="2000">
                <a:solidFill>
                  <a:srgbClr val="3488AB"/>
                </a:solidFill>
                <a:latin typeface="PT Sans"/>
                <a:ea typeface="PT Sans"/>
                <a:cs typeface="PT Sans"/>
                <a:sym typeface="PT Sans"/>
              </a:rPr>
              <a:t> </a:t>
            </a:r>
            <a:endParaRPr sz="2000"/>
          </a:p>
          <a:p>
            <a:pPr indent="0" lvl="0" marL="0" marR="0" rtl="0" algn="l">
              <a:spcBef>
                <a:spcPts val="0"/>
              </a:spcBef>
              <a:spcAft>
                <a:spcPts val="0"/>
              </a:spcAft>
              <a:buNone/>
            </a:pPr>
            <a:r>
              <a:t/>
            </a:r>
            <a:endParaRPr sz="2000">
              <a:solidFill>
                <a:srgbClr val="3A3838"/>
              </a:solidFill>
              <a:latin typeface="PT Sans"/>
              <a:ea typeface="PT Sans"/>
              <a:cs typeface="PT Sans"/>
              <a:sym typeface="PT Sans"/>
            </a:endParaRPr>
          </a:p>
          <a:p>
            <a:pPr indent="-285750" lvl="0" marL="285750" marR="0" rtl="0" algn="l">
              <a:spcBef>
                <a:spcPts val="0"/>
              </a:spcBef>
              <a:spcAft>
                <a:spcPts val="0"/>
              </a:spcAft>
              <a:buClr>
                <a:srgbClr val="3A3838"/>
              </a:buClr>
              <a:buSzPts val="2000"/>
              <a:buFont typeface="Arial"/>
              <a:buChar char="⎼"/>
            </a:pPr>
            <a:r>
              <a:rPr b="1" lang="de-DE" sz="2000">
                <a:solidFill>
                  <a:srgbClr val="3A3838"/>
                </a:solidFill>
                <a:latin typeface="PT Sans"/>
                <a:ea typeface="PT Sans"/>
                <a:cs typeface="PT Sans"/>
                <a:sym typeface="PT Sans"/>
              </a:rPr>
              <a:t>das Bildungssystem und unsere Schulen,</a:t>
            </a:r>
            <a:endParaRPr sz="2000"/>
          </a:p>
          <a:p>
            <a:pPr indent="-285750" lvl="0" marL="285750" marR="0" rtl="0" algn="l">
              <a:spcBef>
                <a:spcPts val="0"/>
              </a:spcBef>
              <a:spcAft>
                <a:spcPts val="0"/>
              </a:spcAft>
              <a:buClr>
                <a:srgbClr val="3A3838"/>
              </a:buClr>
              <a:buSzPts val="2000"/>
              <a:buFont typeface="Arial"/>
              <a:buChar char="⎼"/>
            </a:pPr>
            <a:r>
              <a:rPr b="1" lang="de-DE" sz="2000">
                <a:solidFill>
                  <a:srgbClr val="3A3838"/>
                </a:solidFill>
                <a:latin typeface="PT Sans"/>
                <a:ea typeface="PT Sans"/>
                <a:cs typeface="PT Sans"/>
                <a:sym typeface="PT Sans"/>
              </a:rPr>
              <a:t>die Demokratie und ihre Prozesse </a:t>
            </a:r>
            <a:br>
              <a:rPr b="1" lang="de-DE" sz="2000">
                <a:solidFill>
                  <a:srgbClr val="3A3838"/>
                </a:solidFill>
                <a:latin typeface="PT Sans"/>
                <a:ea typeface="PT Sans"/>
                <a:cs typeface="PT Sans"/>
                <a:sym typeface="PT Sans"/>
              </a:rPr>
            </a:br>
            <a:r>
              <a:rPr b="1" lang="de-DE" sz="2000">
                <a:solidFill>
                  <a:srgbClr val="3A3838"/>
                </a:solidFill>
                <a:latin typeface="PT Sans"/>
                <a:ea typeface="PT Sans"/>
                <a:cs typeface="PT Sans"/>
                <a:sym typeface="PT Sans"/>
              </a:rPr>
              <a:t>(Wahlen, Demonstrationen, Meinungsfreiheit,..), oder</a:t>
            </a:r>
            <a:endParaRPr sz="2000"/>
          </a:p>
          <a:p>
            <a:pPr indent="-285750" lvl="0" marL="285750" marR="0" rtl="0" algn="l">
              <a:spcBef>
                <a:spcPts val="0"/>
              </a:spcBef>
              <a:spcAft>
                <a:spcPts val="0"/>
              </a:spcAft>
              <a:buClr>
                <a:srgbClr val="3A3838"/>
              </a:buClr>
              <a:buSzPts val="2000"/>
              <a:buFont typeface="Arial"/>
              <a:buChar char="⎼"/>
            </a:pPr>
            <a:r>
              <a:rPr b="1" lang="de-DE" sz="2000">
                <a:solidFill>
                  <a:srgbClr val="3A3838"/>
                </a:solidFill>
                <a:latin typeface="PT Sans"/>
                <a:ea typeface="PT Sans"/>
                <a:cs typeface="PT Sans"/>
                <a:sym typeface="PT Sans"/>
              </a:rPr>
              <a:t>die Klimakrise</a:t>
            </a:r>
            <a:endParaRPr sz="2000"/>
          </a:p>
          <a:p>
            <a:pPr indent="-158750" lvl="0" marL="285750" marR="0" rtl="0" algn="l">
              <a:spcBef>
                <a:spcPts val="0"/>
              </a:spcBef>
              <a:spcAft>
                <a:spcPts val="0"/>
              </a:spcAft>
              <a:buClr>
                <a:schemeClr val="dk1"/>
              </a:buClr>
              <a:buSzPts val="2000"/>
              <a:buFont typeface="Arial"/>
              <a:buNone/>
            </a:pPr>
            <a:r>
              <a:t/>
            </a:r>
            <a:endParaRPr sz="2000">
              <a:solidFill>
                <a:srgbClr val="3A3838"/>
              </a:solidFill>
              <a:latin typeface="PT Sans"/>
              <a:ea typeface="PT Sans"/>
              <a:cs typeface="PT Sans"/>
              <a:sym typeface="PT Sans"/>
            </a:endParaRPr>
          </a:p>
          <a:p>
            <a:pPr indent="0" lvl="0" marL="0" marR="0" rtl="0" algn="l">
              <a:spcBef>
                <a:spcPts val="0"/>
              </a:spcBef>
              <a:spcAft>
                <a:spcPts val="0"/>
              </a:spcAft>
              <a:buNone/>
            </a:pPr>
            <a:r>
              <a:rPr lang="de-DE" sz="2000">
                <a:solidFill>
                  <a:srgbClr val="3A3838"/>
                </a:solidFill>
                <a:latin typeface="PT Sans"/>
                <a:ea typeface="PT Sans"/>
                <a:cs typeface="PT Sans"/>
                <a:sym typeface="PT Sans"/>
              </a:rPr>
              <a:t>verändert haben?</a:t>
            </a:r>
            <a:br>
              <a:rPr lang="de-DE" sz="2000">
                <a:solidFill>
                  <a:srgbClr val="3A3838"/>
                </a:solidFill>
                <a:latin typeface="PT Sans"/>
                <a:ea typeface="PT Sans"/>
                <a:cs typeface="PT Sans"/>
                <a:sym typeface="PT Sans"/>
              </a:rPr>
            </a:br>
            <a:endParaRPr sz="2000">
              <a:solidFill>
                <a:srgbClr val="3A3838"/>
              </a:solidFill>
              <a:latin typeface="PT Sans"/>
              <a:ea typeface="PT Sans"/>
              <a:cs typeface="PT Sans"/>
              <a:sym typeface="PT Sans"/>
            </a:endParaRPr>
          </a:p>
          <a:p>
            <a:pPr indent="0" lvl="0" marL="0" marR="0" rtl="0" algn="l">
              <a:spcBef>
                <a:spcPts val="0"/>
              </a:spcBef>
              <a:spcAft>
                <a:spcPts val="0"/>
              </a:spcAft>
              <a:buNone/>
            </a:pPr>
            <a:r>
              <a:rPr lang="de-DE" sz="2000">
                <a:solidFill>
                  <a:srgbClr val="3A3838"/>
                </a:solidFill>
                <a:latin typeface="PT Sans"/>
                <a:ea typeface="PT Sans"/>
                <a:cs typeface="PT Sans"/>
                <a:sym typeface="PT Sans"/>
              </a:rPr>
              <a:t>Achte dabei vor allem auf dein Gefühl: Fühlt es sich </a:t>
            </a:r>
            <a:r>
              <a:rPr b="1" lang="de-DE" sz="2000">
                <a:solidFill>
                  <a:srgbClr val="3488AB"/>
                </a:solidFill>
                <a:latin typeface="PT Sans"/>
                <a:ea typeface="PT Sans"/>
                <a:cs typeface="PT Sans"/>
                <a:sym typeface="PT Sans"/>
              </a:rPr>
              <a:t>positiv</a:t>
            </a:r>
            <a:r>
              <a:rPr lang="de-DE" sz="2000">
                <a:solidFill>
                  <a:srgbClr val="3A3838"/>
                </a:solidFill>
                <a:latin typeface="PT Sans"/>
                <a:ea typeface="PT Sans"/>
                <a:cs typeface="PT Sans"/>
                <a:sym typeface="PT Sans"/>
              </a:rPr>
              <a:t> </a:t>
            </a:r>
            <a:r>
              <a:rPr b="1" lang="de-DE" sz="2000">
                <a:solidFill>
                  <a:srgbClr val="3488AB"/>
                </a:solidFill>
                <a:latin typeface="PT Sans"/>
                <a:ea typeface="PT Sans"/>
                <a:cs typeface="PT Sans"/>
                <a:sym typeface="PT Sans"/>
              </a:rPr>
              <a:t>oder negativ </a:t>
            </a:r>
            <a:r>
              <a:rPr lang="de-DE" sz="2000">
                <a:solidFill>
                  <a:srgbClr val="3A3838"/>
                </a:solidFill>
                <a:latin typeface="PT Sans"/>
                <a:ea typeface="PT Sans"/>
                <a:cs typeface="PT Sans"/>
                <a:sym typeface="PT Sans"/>
              </a:rPr>
              <a:t>an,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darüber nachzudenken?</a:t>
            </a:r>
            <a:endParaRPr sz="2000">
              <a:solidFill>
                <a:schemeClr val="dk1"/>
              </a:solidFill>
              <a:latin typeface="PT Sans"/>
              <a:ea typeface="PT Sans"/>
              <a:cs typeface="PT Sans"/>
              <a:sym typeface="PT Sans"/>
            </a:endParaRPr>
          </a:p>
        </p:txBody>
      </p:sp>
      <p:pic>
        <p:nvPicPr>
          <p:cNvPr id="121" name="Google Shape;121;g2b7a3dd6a4a_0_95"/>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122" name="Google Shape;122;g2b7a3dd6a4a_0_95"/>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Einzelarbeit</a:t>
            </a:r>
            <a:endParaRPr sz="1600">
              <a:solidFill>
                <a:schemeClr val="dk1"/>
              </a:solidFill>
              <a:latin typeface="Droid Sans Mono"/>
              <a:ea typeface="Droid Sans Mono"/>
              <a:cs typeface="Droid Sans Mono"/>
              <a:sym typeface="Droid Sans Mono"/>
            </a:endParaRPr>
          </a:p>
        </p:txBody>
      </p:sp>
      <p:pic>
        <p:nvPicPr>
          <p:cNvPr descr="Benutzer mit einfarbiger Füllung" id="123" name="Google Shape;123;g2b7a3dd6a4a_0_95"/>
          <p:cNvPicPr preferRelativeResize="0"/>
          <p:nvPr/>
        </p:nvPicPr>
        <p:blipFill rotWithShape="1">
          <a:blip r:embed="rId4">
            <a:alphaModFix/>
          </a:blip>
          <a:srcRect b="0" l="0" r="0" t="0"/>
          <a:stretch/>
        </p:blipFill>
        <p:spPr>
          <a:xfrm>
            <a:off x="6314000" y="5733450"/>
            <a:ext cx="547400" cy="547400"/>
          </a:xfrm>
          <a:prstGeom prst="rect">
            <a:avLst/>
          </a:prstGeom>
          <a:noFill/>
          <a:ln>
            <a:noFill/>
          </a:ln>
        </p:spPr>
      </p:pic>
      <p:sp>
        <p:nvSpPr>
          <p:cNvPr id="124" name="Google Shape;124;g2b7a3dd6a4a_0_95"/>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g2b7a3dd6a4a_0_117"/>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Antworten im Raum</a:t>
            </a:r>
            <a:endParaRPr>
              <a:solidFill>
                <a:schemeClr val="dk1"/>
              </a:solidFill>
              <a:latin typeface="Droid Sans Mono"/>
              <a:ea typeface="Droid Sans Mono"/>
              <a:cs typeface="Droid Sans Mono"/>
              <a:sym typeface="Droid Sans Mono"/>
            </a:endParaRPr>
          </a:p>
        </p:txBody>
      </p:sp>
      <p:sp>
        <p:nvSpPr>
          <p:cNvPr id="131" name="Google Shape;131;g2b7a3dd6a4a_0_117"/>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32" name="Google Shape;132;g2b7a3dd6a4a_0_117"/>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Eine Minute</a:t>
            </a:r>
            <a:endParaRPr sz="1600">
              <a:solidFill>
                <a:schemeClr val="dk1"/>
              </a:solidFill>
              <a:latin typeface="Droid Sans Mono"/>
              <a:ea typeface="Droid Sans Mono"/>
              <a:cs typeface="Droid Sans Mono"/>
              <a:sym typeface="Droid Sans Mono"/>
            </a:endParaRPr>
          </a:p>
        </p:txBody>
      </p:sp>
      <p:sp>
        <p:nvSpPr>
          <p:cNvPr id="133" name="Google Shape;133;g2b7a3dd6a4a_0_117"/>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34" name="Google Shape;134;g2b7a3dd6a4a_0_117"/>
          <p:cNvSpPr txBox="1"/>
          <p:nvPr/>
        </p:nvSpPr>
        <p:spPr>
          <a:xfrm>
            <a:off x="621450" y="1805513"/>
            <a:ext cx="5477100" cy="2862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de-DE" sz="2000">
                <a:solidFill>
                  <a:srgbClr val="3A3838"/>
                </a:solidFill>
                <a:latin typeface="PT Sans"/>
                <a:ea typeface="PT Sans"/>
                <a:cs typeface="PT Sans"/>
                <a:sym typeface="PT Sans"/>
              </a:rPr>
              <a:t>Aufgabe: </a:t>
            </a:r>
            <a:br>
              <a:rPr b="1"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Versetze dich in eine Generation in die Zukunft, in das Jahr 2040. Meinst du, dass die Welt durch Digitalisierung </a:t>
            </a:r>
            <a:r>
              <a:rPr b="1" lang="de-DE" sz="2000">
                <a:solidFill>
                  <a:srgbClr val="3488AB"/>
                </a:solidFill>
                <a:latin typeface="PT Sans"/>
                <a:ea typeface="PT Sans"/>
                <a:cs typeface="PT Sans"/>
                <a:sym typeface="PT Sans"/>
              </a:rPr>
              <a:t>besser</a:t>
            </a:r>
            <a:r>
              <a:rPr lang="de-DE" sz="2000">
                <a:solidFill>
                  <a:srgbClr val="3A3838"/>
                </a:solidFill>
                <a:latin typeface="PT Sans"/>
                <a:ea typeface="PT Sans"/>
                <a:cs typeface="PT Sans"/>
                <a:sym typeface="PT Sans"/>
              </a:rPr>
              <a:t> sein wird als die,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in der wir heute leben –oder stellst du dir vor,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dass sie </a:t>
            </a:r>
            <a:r>
              <a:rPr b="1" lang="de-DE" sz="2000">
                <a:solidFill>
                  <a:srgbClr val="3488AB"/>
                </a:solidFill>
                <a:latin typeface="PT Sans"/>
                <a:ea typeface="PT Sans"/>
                <a:cs typeface="PT Sans"/>
                <a:sym typeface="PT Sans"/>
              </a:rPr>
              <a:t>schlechter</a:t>
            </a:r>
            <a:r>
              <a:rPr lang="de-DE" sz="2000">
                <a:solidFill>
                  <a:srgbClr val="3A3838"/>
                </a:solidFill>
                <a:latin typeface="PT Sans"/>
                <a:ea typeface="PT Sans"/>
                <a:cs typeface="PT Sans"/>
                <a:sym typeface="PT Sans"/>
              </a:rPr>
              <a:t> sein wird? </a:t>
            </a:r>
            <a:endParaRPr sz="2000">
              <a:solidFill>
                <a:schemeClr val="dk1"/>
              </a:solidFill>
            </a:endParaRPr>
          </a:p>
          <a:p>
            <a:pPr indent="0" lvl="0" marL="0" rtl="0" algn="l">
              <a:spcBef>
                <a:spcPts val="0"/>
              </a:spcBef>
              <a:spcAft>
                <a:spcPts val="0"/>
              </a:spcAft>
              <a:buClr>
                <a:schemeClr val="dk1"/>
              </a:buClr>
              <a:buFont typeface="Arial"/>
              <a:buNone/>
            </a:pPr>
            <a:r>
              <a:t/>
            </a:r>
            <a:endParaRPr sz="2000">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rPr lang="de-DE" sz="2000">
                <a:solidFill>
                  <a:srgbClr val="3A3838"/>
                </a:solidFill>
                <a:latin typeface="PT Sans"/>
                <a:ea typeface="PT Sans"/>
                <a:cs typeface="PT Sans"/>
                <a:sym typeface="PT Sans"/>
              </a:rPr>
              <a:t>Stelle dich entlang der Meinungslinie auf.</a:t>
            </a:r>
            <a:endParaRPr sz="2000">
              <a:solidFill>
                <a:schemeClr val="dk1"/>
              </a:solidFill>
            </a:endParaRPr>
          </a:p>
          <a:p>
            <a:pPr indent="0" lvl="0" marL="0" marR="0" rtl="0" algn="l">
              <a:spcBef>
                <a:spcPts val="0"/>
              </a:spcBef>
              <a:spcAft>
                <a:spcPts val="0"/>
              </a:spcAft>
              <a:buNone/>
            </a:pPr>
            <a:r>
              <a:t/>
            </a:r>
            <a:endParaRPr b="1" sz="2000">
              <a:solidFill>
                <a:srgbClr val="3A3838"/>
              </a:solidFill>
              <a:latin typeface="PT Sans"/>
              <a:ea typeface="PT Sans"/>
              <a:cs typeface="PT Sans"/>
              <a:sym typeface="PT Sans"/>
            </a:endParaRPr>
          </a:p>
        </p:txBody>
      </p:sp>
      <p:pic>
        <p:nvPicPr>
          <p:cNvPr id="135" name="Google Shape;135;g2b7a3dd6a4a_0_117"/>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136" name="Google Shape;136;g2b7a3dd6a4a_0_117"/>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Alle gemeinsam</a:t>
            </a:r>
            <a:endParaRPr sz="1600">
              <a:solidFill>
                <a:schemeClr val="dk1"/>
              </a:solidFill>
              <a:latin typeface="Droid Sans Mono"/>
              <a:ea typeface="Droid Sans Mono"/>
              <a:cs typeface="Droid Sans Mono"/>
              <a:sym typeface="Droid Sans Mono"/>
            </a:endParaRPr>
          </a:p>
        </p:txBody>
      </p:sp>
      <p:pic>
        <p:nvPicPr>
          <p:cNvPr descr="Benutzer mit einfarbiger Füllung" id="137" name="Google Shape;137;g2b7a3dd6a4a_0_117"/>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cxnSp>
        <p:nvCxnSpPr>
          <p:cNvPr id="138" name="Google Shape;138;g2b7a3dd6a4a_0_117"/>
          <p:cNvCxnSpPr/>
          <p:nvPr/>
        </p:nvCxnSpPr>
        <p:spPr>
          <a:xfrm>
            <a:off x="9039580" y="1949243"/>
            <a:ext cx="0" cy="2700000"/>
          </a:xfrm>
          <a:prstGeom prst="straightConnector1">
            <a:avLst/>
          </a:prstGeom>
          <a:noFill/>
          <a:ln cap="flat" cmpd="sng" w="28575">
            <a:solidFill>
              <a:srgbClr val="3488AB"/>
            </a:solidFill>
            <a:prstDash val="solid"/>
            <a:miter lim="800000"/>
            <a:headEnd len="sm" w="sm" type="none"/>
            <a:tailEnd len="sm" w="sm" type="none"/>
          </a:ln>
        </p:spPr>
      </p:cxnSp>
      <p:cxnSp>
        <p:nvCxnSpPr>
          <p:cNvPr id="139" name="Google Shape;139;g2b7a3dd6a4a_0_117"/>
          <p:cNvCxnSpPr/>
          <p:nvPr/>
        </p:nvCxnSpPr>
        <p:spPr>
          <a:xfrm rot="10800000">
            <a:off x="7689580" y="3323954"/>
            <a:ext cx="2700000" cy="0"/>
          </a:xfrm>
          <a:prstGeom prst="straightConnector1">
            <a:avLst/>
          </a:prstGeom>
          <a:noFill/>
          <a:ln cap="flat" cmpd="sng" w="28575">
            <a:solidFill>
              <a:srgbClr val="3488AB"/>
            </a:solidFill>
            <a:prstDash val="solid"/>
            <a:miter lim="800000"/>
            <a:headEnd len="sm" w="sm" type="none"/>
            <a:tailEnd len="sm" w="sm" type="none"/>
          </a:ln>
        </p:spPr>
      </p:cxnSp>
      <p:sp>
        <p:nvSpPr>
          <p:cNvPr id="140" name="Google Shape;140;g2b7a3dd6a4a_0_117"/>
          <p:cNvSpPr txBox="1"/>
          <p:nvPr/>
        </p:nvSpPr>
        <p:spPr>
          <a:xfrm>
            <a:off x="7540900" y="1344449"/>
            <a:ext cx="29973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1500">
                <a:solidFill>
                  <a:srgbClr val="3A3838"/>
                </a:solidFill>
                <a:latin typeface="PT Sans"/>
                <a:ea typeface="PT Sans"/>
                <a:cs typeface="PT Sans"/>
                <a:sym typeface="PT Sans"/>
              </a:rPr>
              <a:t>Die Digitalisierung macht die Welt</a:t>
            </a:r>
            <a:br>
              <a:rPr b="1" lang="de-DE" sz="1500">
                <a:solidFill>
                  <a:srgbClr val="3A3838"/>
                </a:solidFill>
                <a:latin typeface="PT Sans"/>
                <a:ea typeface="PT Sans"/>
                <a:cs typeface="PT Sans"/>
                <a:sym typeface="PT Sans"/>
              </a:rPr>
            </a:br>
            <a:r>
              <a:rPr b="1" lang="de-DE" sz="1500">
                <a:solidFill>
                  <a:srgbClr val="3A3838"/>
                </a:solidFill>
                <a:latin typeface="PT Sans"/>
                <a:ea typeface="PT Sans"/>
                <a:cs typeface="PT Sans"/>
                <a:sym typeface="PT Sans"/>
              </a:rPr>
              <a:t>zu einem </a:t>
            </a:r>
            <a:r>
              <a:rPr b="1" lang="de-DE" sz="1500">
                <a:solidFill>
                  <a:srgbClr val="3488AB"/>
                </a:solidFill>
                <a:latin typeface="PT Sans"/>
                <a:ea typeface="PT Sans"/>
                <a:cs typeface="PT Sans"/>
                <a:sym typeface="PT Sans"/>
              </a:rPr>
              <a:t>besseren</a:t>
            </a:r>
            <a:r>
              <a:rPr b="1" lang="de-DE" sz="1500">
                <a:solidFill>
                  <a:srgbClr val="3A3838"/>
                </a:solidFill>
                <a:latin typeface="PT Sans"/>
                <a:ea typeface="PT Sans"/>
                <a:cs typeface="PT Sans"/>
                <a:sym typeface="PT Sans"/>
              </a:rPr>
              <a:t> Ort.</a:t>
            </a:r>
            <a:endParaRPr/>
          </a:p>
        </p:txBody>
      </p:sp>
      <p:sp>
        <p:nvSpPr>
          <p:cNvPr id="141" name="Google Shape;141;g2b7a3dd6a4a_0_117"/>
          <p:cNvSpPr txBox="1"/>
          <p:nvPr/>
        </p:nvSpPr>
        <p:spPr>
          <a:xfrm>
            <a:off x="7076990" y="4715429"/>
            <a:ext cx="39252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500">
                <a:solidFill>
                  <a:srgbClr val="3A3838"/>
                </a:solidFill>
                <a:latin typeface="PT Sans"/>
                <a:ea typeface="PT Sans"/>
                <a:cs typeface="PT Sans"/>
                <a:sym typeface="PT Sans"/>
              </a:rPr>
              <a:t>Die Digitalisierung macht die Welt </a:t>
            </a:r>
            <a:r>
              <a:rPr b="1" lang="de-DE" sz="1500">
                <a:solidFill>
                  <a:srgbClr val="3488AB"/>
                </a:solidFill>
                <a:latin typeface="PT Sans"/>
                <a:ea typeface="PT Sans"/>
                <a:cs typeface="PT Sans"/>
                <a:sym typeface="PT Sans"/>
              </a:rPr>
              <a:t>schlechter</a:t>
            </a:r>
            <a:r>
              <a:rPr b="1" lang="de-DE" sz="1500">
                <a:solidFill>
                  <a:srgbClr val="3A3838"/>
                </a:solidFill>
                <a:latin typeface="PT Sans"/>
                <a:ea typeface="PT Sans"/>
                <a:cs typeface="PT Sans"/>
                <a:sym typeface="PT Sans"/>
              </a:rPr>
              <a:t>.</a:t>
            </a:r>
            <a:endParaRPr/>
          </a:p>
        </p:txBody>
      </p:sp>
      <p:sp>
        <p:nvSpPr>
          <p:cNvPr id="142" name="Google Shape;142;g2b7a3dd6a4a_0_117"/>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2b7a3dd6a4a_0_136"/>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Antworten im Raum</a:t>
            </a:r>
            <a:endParaRPr>
              <a:solidFill>
                <a:schemeClr val="dk1"/>
              </a:solidFill>
              <a:latin typeface="Droid Sans Mono"/>
              <a:ea typeface="Droid Sans Mono"/>
              <a:cs typeface="Droid Sans Mono"/>
              <a:sym typeface="Droid Sans Mono"/>
            </a:endParaRPr>
          </a:p>
        </p:txBody>
      </p:sp>
      <p:sp>
        <p:nvSpPr>
          <p:cNvPr id="149" name="Google Shape;149;g2b7a3dd6a4a_0_136"/>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50" name="Google Shape;150;g2b7a3dd6a4a_0_136"/>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Eine Minute</a:t>
            </a:r>
            <a:endParaRPr sz="1600">
              <a:solidFill>
                <a:schemeClr val="dk1"/>
              </a:solidFill>
              <a:latin typeface="Droid Sans Mono"/>
              <a:ea typeface="Droid Sans Mono"/>
              <a:cs typeface="Droid Sans Mono"/>
              <a:sym typeface="Droid Sans Mono"/>
            </a:endParaRPr>
          </a:p>
        </p:txBody>
      </p:sp>
      <p:sp>
        <p:nvSpPr>
          <p:cNvPr id="151" name="Google Shape;151;g2b7a3dd6a4a_0_136"/>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52" name="Google Shape;152;g2b7a3dd6a4a_0_136"/>
          <p:cNvSpPr txBox="1"/>
          <p:nvPr/>
        </p:nvSpPr>
        <p:spPr>
          <a:xfrm>
            <a:off x="621450" y="1575250"/>
            <a:ext cx="3698100" cy="3170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de-DE" sz="2000">
                <a:solidFill>
                  <a:srgbClr val="3A3838"/>
                </a:solidFill>
                <a:latin typeface="PT Sans"/>
                <a:ea typeface="PT Sans"/>
                <a:cs typeface="PT Sans"/>
                <a:sym typeface="PT Sans"/>
              </a:rPr>
              <a:t>Aufgabe: </a:t>
            </a:r>
            <a:endParaRPr sz="2000">
              <a:solidFill>
                <a:schemeClr val="dk1"/>
              </a:solidFill>
            </a:endParaRPr>
          </a:p>
          <a:p>
            <a:pPr indent="0" lvl="0" marL="0" rtl="0" algn="l">
              <a:spcBef>
                <a:spcPts val="0"/>
              </a:spcBef>
              <a:spcAft>
                <a:spcPts val="0"/>
              </a:spcAft>
              <a:buClr>
                <a:schemeClr val="dk1"/>
              </a:buClr>
              <a:buFont typeface="Arial"/>
              <a:buNone/>
            </a:pPr>
            <a:r>
              <a:rPr lang="de-DE" sz="2000">
                <a:solidFill>
                  <a:srgbClr val="3A3838"/>
                </a:solidFill>
                <a:latin typeface="PT Sans"/>
                <a:ea typeface="PT Sans"/>
                <a:cs typeface="PT Sans"/>
                <a:sym typeface="PT Sans"/>
              </a:rPr>
              <a:t>Wie schätzt du deine persönliche </a:t>
            </a:r>
            <a:r>
              <a:rPr lang="de-DE" sz="2000">
                <a:solidFill>
                  <a:srgbClr val="3A3838"/>
                </a:solidFill>
                <a:latin typeface="PT Sans"/>
                <a:ea typeface="PT Sans"/>
                <a:cs typeface="PT Sans"/>
                <a:sym typeface="PT Sans"/>
                <a:extLst>
                  <a:ext uri="http://customooxmlschemas.google.com/">
                    <go:slidesCustomData xmlns:go="http://customooxmlschemas.google.com/" textRoundtripDataId="7"/>
                  </a:ext>
                </a:extLst>
              </a:rPr>
              <a:t>Handlungsfähigkeit </a:t>
            </a:r>
            <a:r>
              <a:rPr lang="de-DE" sz="2000">
                <a:solidFill>
                  <a:srgbClr val="3A3838"/>
                </a:solidFill>
                <a:latin typeface="PT Sans"/>
                <a:ea typeface="PT Sans"/>
                <a:cs typeface="PT Sans"/>
                <a:sym typeface="PT Sans"/>
              </a:rPr>
              <a:t>in den digitalen Zukünften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und dein Potenzial,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die Gesellschaft zu beeinflussen, ein?</a:t>
            </a:r>
            <a:endParaRPr sz="2000">
              <a:solidFill>
                <a:schemeClr val="dk1"/>
              </a:solidFill>
            </a:endParaRPr>
          </a:p>
          <a:p>
            <a:pPr indent="0" lvl="0" marL="0" rtl="0" algn="l">
              <a:spcBef>
                <a:spcPts val="0"/>
              </a:spcBef>
              <a:spcAft>
                <a:spcPts val="0"/>
              </a:spcAft>
              <a:buClr>
                <a:schemeClr val="dk1"/>
              </a:buClr>
              <a:buFont typeface="Arial"/>
              <a:buNone/>
            </a:pP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Stelle dich entlang der anderen Achse der Meinungslinie auf.</a:t>
            </a:r>
            <a:endParaRPr b="1" sz="2000">
              <a:solidFill>
                <a:srgbClr val="3A3838"/>
              </a:solidFill>
              <a:latin typeface="PT Sans"/>
              <a:ea typeface="PT Sans"/>
              <a:cs typeface="PT Sans"/>
              <a:sym typeface="PT Sans"/>
            </a:endParaRPr>
          </a:p>
        </p:txBody>
      </p:sp>
      <p:pic>
        <p:nvPicPr>
          <p:cNvPr id="153" name="Google Shape;153;g2b7a3dd6a4a_0_136"/>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154" name="Google Shape;154;g2b7a3dd6a4a_0_136"/>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Alle gemeinsam</a:t>
            </a:r>
            <a:endParaRPr sz="1600">
              <a:solidFill>
                <a:schemeClr val="dk1"/>
              </a:solidFill>
              <a:latin typeface="Droid Sans Mono"/>
              <a:ea typeface="Droid Sans Mono"/>
              <a:cs typeface="Droid Sans Mono"/>
              <a:sym typeface="Droid Sans Mono"/>
            </a:endParaRPr>
          </a:p>
        </p:txBody>
      </p:sp>
      <p:pic>
        <p:nvPicPr>
          <p:cNvPr descr="Benutzer mit einfarbiger Füllung" id="155" name="Google Shape;155;g2b7a3dd6a4a_0_136"/>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cxnSp>
        <p:nvCxnSpPr>
          <p:cNvPr id="156" name="Google Shape;156;g2b7a3dd6a4a_0_136"/>
          <p:cNvCxnSpPr/>
          <p:nvPr/>
        </p:nvCxnSpPr>
        <p:spPr>
          <a:xfrm>
            <a:off x="8335955" y="1949243"/>
            <a:ext cx="0" cy="2700000"/>
          </a:xfrm>
          <a:prstGeom prst="straightConnector1">
            <a:avLst/>
          </a:prstGeom>
          <a:noFill/>
          <a:ln cap="flat" cmpd="sng" w="28575">
            <a:solidFill>
              <a:srgbClr val="3488AB"/>
            </a:solidFill>
            <a:prstDash val="solid"/>
            <a:miter lim="800000"/>
            <a:headEnd len="sm" w="sm" type="none"/>
            <a:tailEnd len="sm" w="sm" type="none"/>
          </a:ln>
        </p:spPr>
      </p:cxnSp>
      <p:cxnSp>
        <p:nvCxnSpPr>
          <p:cNvPr id="157" name="Google Shape;157;g2b7a3dd6a4a_0_136"/>
          <p:cNvCxnSpPr>
            <a:stCxn id="158" idx="1"/>
          </p:cNvCxnSpPr>
          <p:nvPr/>
        </p:nvCxnSpPr>
        <p:spPr>
          <a:xfrm flipH="1">
            <a:off x="6986085" y="3306982"/>
            <a:ext cx="2053500" cy="17100"/>
          </a:xfrm>
          <a:prstGeom prst="straightConnector1">
            <a:avLst/>
          </a:prstGeom>
          <a:noFill/>
          <a:ln cap="flat" cmpd="sng" w="28575">
            <a:solidFill>
              <a:srgbClr val="3488AB"/>
            </a:solidFill>
            <a:prstDash val="solid"/>
            <a:miter lim="800000"/>
            <a:headEnd len="sm" w="sm" type="none"/>
            <a:tailEnd len="sm" w="sm" type="none"/>
          </a:ln>
        </p:spPr>
      </p:cxnSp>
      <p:sp>
        <p:nvSpPr>
          <p:cNvPr id="159" name="Google Shape;159;g2b7a3dd6a4a_0_136"/>
          <p:cNvSpPr txBox="1"/>
          <p:nvPr/>
        </p:nvSpPr>
        <p:spPr>
          <a:xfrm>
            <a:off x="6837275" y="1344449"/>
            <a:ext cx="29973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1500">
                <a:solidFill>
                  <a:srgbClr val="CCCCCC"/>
                </a:solidFill>
                <a:latin typeface="PT Sans"/>
                <a:ea typeface="PT Sans"/>
                <a:cs typeface="PT Sans"/>
                <a:sym typeface="PT Sans"/>
              </a:rPr>
              <a:t>Die Digitalisierung macht die Welt</a:t>
            </a:r>
            <a:br>
              <a:rPr lang="de-DE" sz="1500">
                <a:solidFill>
                  <a:srgbClr val="CCCCCC"/>
                </a:solidFill>
                <a:latin typeface="PT Sans"/>
                <a:ea typeface="PT Sans"/>
                <a:cs typeface="PT Sans"/>
                <a:sym typeface="PT Sans"/>
              </a:rPr>
            </a:br>
            <a:r>
              <a:rPr lang="de-DE" sz="1500">
                <a:solidFill>
                  <a:srgbClr val="CCCCCC"/>
                </a:solidFill>
                <a:latin typeface="PT Sans"/>
                <a:ea typeface="PT Sans"/>
                <a:cs typeface="PT Sans"/>
                <a:sym typeface="PT Sans"/>
              </a:rPr>
              <a:t>zu einem besseren Ort.</a:t>
            </a:r>
            <a:endParaRPr>
              <a:solidFill>
                <a:srgbClr val="CCCCCC"/>
              </a:solidFill>
            </a:endParaRPr>
          </a:p>
        </p:txBody>
      </p:sp>
      <p:sp>
        <p:nvSpPr>
          <p:cNvPr id="160" name="Google Shape;160;g2b7a3dd6a4a_0_136"/>
          <p:cNvSpPr txBox="1"/>
          <p:nvPr/>
        </p:nvSpPr>
        <p:spPr>
          <a:xfrm>
            <a:off x="6373365" y="4715429"/>
            <a:ext cx="39252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rgbClr val="CCCCCC"/>
                </a:solidFill>
                <a:latin typeface="PT Sans"/>
                <a:ea typeface="PT Sans"/>
                <a:cs typeface="PT Sans"/>
                <a:sym typeface="PT Sans"/>
              </a:rPr>
              <a:t>Die Digitalisierung macht die Welt schlechter.</a:t>
            </a:r>
            <a:endParaRPr>
              <a:solidFill>
                <a:srgbClr val="CCCCCC"/>
              </a:solidFill>
            </a:endParaRPr>
          </a:p>
        </p:txBody>
      </p:sp>
      <p:sp>
        <p:nvSpPr>
          <p:cNvPr id="161" name="Google Shape;161;g2b7a3dd6a4a_0_136"/>
          <p:cNvSpPr txBox="1"/>
          <p:nvPr/>
        </p:nvSpPr>
        <p:spPr>
          <a:xfrm>
            <a:off x="4319543" y="2937545"/>
            <a:ext cx="3102000" cy="738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400">
                <a:solidFill>
                  <a:srgbClr val="3A3838"/>
                </a:solidFill>
                <a:latin typeface="PT Sans"/>
                <a:ea typeface="PT Sans"/>
                <a:cs typeface="PT Sans"/>
                <a:sym typeface="PT Sans"/>
              </a:rPr>
              <a:t>Meine Handlungsfähigkeit wird durch </a:t>
            </a:r>
            <a:endParaRPr/>
          </a:p>
          <a:p>
            <a:pPr indent="0" lvl="0" marL="0" marR="0" rtl="0" algn="l">
              <a:spcBef>
                <a:spcPts val="0"/>
              </a:spcBef>
              <a:spcAft>
                <a:spcPts val="0"/>
              </a:spcAft>
              <a:buNone/>
            </a:pPr>
            <a:r>
              <a:rPr b="1" lang="de-DE" sz="1400">
                <a:solidFill>
                  <a:srgbClr val="3A3838"/>
                </a:solidFill>
                <a:latin typeface="PT Sans"/>
                <a:ea typeface="PT Sans"/>
                <a:cs typeface="PT Sans"/>
                <a:sym typeface="PT Sans"/>
              </a:rPr>
              <a:t>die Digitalisierung </a:t>
            </a:r>
            <a:r>
              <a:rPr b="1" lang="de-DE" sz="1400">
                <a:solidFill>
                  <a:srgbClr val="3488AB"/>
                </a:solidFill>
                <a:latin typeface="PT Sans"/>
                <a:ea typeface="PT Sans"/>
                <a:cs typeface="PT Sans"/>
                <a:sym typeface="PT Sans"/>
              </a:rPr>
              <a:t>verringert</a:t>
            </a:r>
            <a:r>
              <a:rPr b="1" lang="de-DE" sz="1400">
                <a:solidFill>
                  <a:srgbClr val="3A3838"/>
                </a:solidFill>
                <a:latin typeface="PT Sans"/>
                <a:ea typeface="PT Sans"/>
                <a:cs typeface="PT Sans"/>
                <a:sym typeface="PT Sans"/>
              </a:rPr>
              <a:t>. </a:t>
            </a:r>
            <a:br>
              <a:rPr b="1" lang="de-DE" sz="1400">
                <a:solidFill>
                  <a:srgbClr val="3A3838"/>
                </a:solidFill>
                <a:latin typeface="PT Sans"/>
                <a:ea typeface="PT Sans"/>
                <a:cs typeface="PT Sans"/>
                <a:sym typeface="PT Sans"/>
              </a:rPr>
            </a:br>
            <a:r>
              <a:rPr b="1" lang="de-DE" sz="1400">
                <a:solidFill>
                  <a:srgbClr val="3A3838"/>
                </a:solidFill>
                <a:latin typeface="PT Sans"/>
                <a:ea typeface="PT Sans"/>
                <a:cs typeface="PT Sans"/>
                <a:sym typeface="PT Sans"/>
              </a:rPr>
              <a:t>Ich kann die Dinge nicht beeinflussen.</a:t>
            </a:r>
            <a:endParaRPr/>
          </a:p>
        </p:txBody>
      </p:sp>
      <p:sp>
        <p:nvSpPr>
          <p:cNvPr id="158" name="Google Shape;158;g2b7a3dd6a4a_0_136"/>
          <p:cNvSpPr txBox="1"/>
          <p:nvPr/>
        </p:nvSpPr>
        <p:spPr>
          <a:xfrm>
            <a:off x="9039585" y="2937532"/>
            <a:ext cx="2698500" cy="738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400">
                <a:solidFill>
                  <a:srgbClr val="3A3838"/>
                </a:solidFill>
                <a:latin typeface="PT Sans"/>
                <a:ea typeface="PT Sans"/>
                <a:cs typeface="PT Sans"/>
                <a:sym typeface="PT Sans"/>
              </a:rPr>
              <a:t>Meine Handlungsfähigkeit wird </a:t>
            </a:r>
            <a:br>
              <a:rPr b="1" lang="de-DE" sz="1400">
                <a:solidFill>
                  <a:srgbClr val="3A3838"/>
                </a:solidFill>
                <a:latin typeface="PT Sans"/>
                <a:ea typeface="PT Sans"/>
                <a:cs typeface="PT Sans"/>
                <a:sym typeface="PT Sans"/>
              </a:rPr>
            </a:br>
            <a:r>
              <a:rPr b="1" lang="de-DE" sz="1400">
                <a:solidFill>
                  <a:srgbClr val="3A3838"/>
                </a:solidFill>
                <a:latin typeface="PT Sans"/>
                <a:ea typeface="PT Sans"/>
                <a:cs typeface="PT Sans"/>
                <a:sym typeface="PT Sans"/>
              </a:rPr>
              <a:t>durch die Digitalisierung </a:t>
            </a:r>
            <a:r>
              <a:rPr b="1" lang="de-DE" sz="1400">
                <a:solidFill>
                  <a:srgbClr val="3488AB"/>
                </a:solidFill>
                <a:latin typeface="PT Sans"/>
                <a:ea typeface="PT Sans"/>
                <a:cs typeface="PT Sans"/>
                <a:sym typeface="PT Sans"/>
              </a:rPr>
              <a:t>erhöht</a:t>
            </a:r>
            <a:r>
              <a:rPr b="1" lang="de-DE" sz="1400">
                <a:solidFill>
                  <a:srgbClr val="3A3838"/>
                </a:solidFill>
                <a:latin typeface="PT Sans"/>
                <a:ea typeface="PT Sans"/>
                <a:cs typeface="PT Sans"/>
                <a:sym typeface="PT Sans"/>
              </a:rPr>
              <a:t>. </a:t>
            </a:r>
            <a:br>
              <a:rPr b="1" lang="de-DE" sz="1400">
                <a:solidFill>
                  <a:srgbClr val="3A3838"/>
                </a:solidFill>
                <a:latin typeface="PT Sans"/>
                <a:ea typeface="PT Sans"/>
                <a:cs typeface="PT Sans"/>
                <a:sym typeface="PT Sans"/>
              </a:rPr>
            </a:br>
            <a:r>
              <a:rPr b="1" lang="de-DE" sz="1400">
                <a:solidFill>
                  <a:srgbClr val="3A3838"/>
                </a:solidFill>
                <a:latin typeface="PT Sans"/>
                <a:ea typeface="PT Sans"/>
                <a:cs typeface="PT Sans"/>
                <a:sym typeface="PT Sans"/>
              </a:rPr>
              <a:t>Ich kann die Dinge beeinflussen.</a:t>
            </a:r>
            <a:endParaRPr/>
          </a:p>
        </p:txBody>
      </p:sp>
      <p:sp>
        <p:nvSpPr>
          <p:cNvPr id="162" name="Google Shape;162;g2b7a3dd6a4a_0_136"/>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b7a3dd6a4a_0_158"/>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Antworten im Raum</a:t>
            </a:r>
            <a:endParaRPr>
              <a:solidFill>
                <a:schemeClr val="dk1"/>
              </a:solidFill>
              <a:latin typeface="Droid Sans Mono"/>
              <a:ea typeface="Droid Sans Mono"/>
              <a:cs typeface="Droid Sans Mono"/>
              <a:sym typeface="Droid Sans Mono"/>
            </a:endParaRPr>
          </a:p>
        </p:txBody>
      </p:sp>
      <p:sp>
        <p:nvSpPr>
          <p:cNvPr id="169" name="Google Shape;169;g2b7a3dd6a4a_0_158"/>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70" name="Google Shape;170;g2b7a3dd6a4a_0_158"/>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5</a:t>
            </a:r>
            <a:r>
              <a:rPr lang="de-DE" sz="1600">
                <a:solidFill>
                  <a:schemeClr val="dk1"/>
                </a:solidFill>
                <a:latin typeface="Droid Sans Mono"/>
                <a:ea typeface="Droid Sans Mono"/>
                <a:cs typeface="Droid Sans Mono"/>
                <a:sym typeface="Droid Sans Mono"/>
              </a:rPr>
              <a:t> Minuten</a:t>
            </a:r>
            <a:endParaRPr sz="1600">
              <a:solidFill>
                <a:schemeClr val="dk1"/>
              </a:solidFill>
              <a:latin typeface="Droid Sans Mono"/>
              <a:ea typeface="Droid Sans Mono"/>
              <a:cs typeface="Droid Sans Mono"/>
              <a:sym typeface="Droid Sans Mono"/>
            </a:endParaRPr>
          </a:p>
        </p:txBody>
      </p:sp>
      <p:sp>
        <p:nvSpPr>
          <p:cNvPr id="171" name="Google Shape;171;g2b7a3dd6a4a_0_158"/>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172" name="Google Shape;172;g2b7a3dd6a4a_0_158"/>
          <p:cNvSpPr txBox="1"/>
          <p:nvPr/>
        </p:nvSpPr>
        <p:spPr>
          <a:xfrm>
            <a:off x="763500" y="1667625"/>
            <a:ext cx="10665000" cy="3047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de-DE" sz="2000">
                <a:solidFill>
                  <a:srgbClr val="3A3838"/>
                </a:solidFill>
                <a:latin typeface="PT Sans"/>
                <a:ea typeface="PT Sans"/>
                <a:cs typeface="PT Sans"/>
                <a:sym typeface="PT Sans"/>
              </a:rPr>
              <a:t>Aufgabe: </a:t>
            </a:r>
            <a:endParaRPr sz="2000">
              <a:solidFill>
                <a:schemeClr val="dk1"/>
              </a:solidFill>
            </a:endParaRPr>
          </a:p>
          <a:p>
            <a:pPr indent="0" lvl="0" marL="0" rtl="0" algn="l">
              <a:spcBef>
                <a:spcPts val="0"/>
              </a:spcBef>
              <a:spcAft>
                <a:spcPts val="0"/>
              </a:spcAft>
              <a:buNone/>
            </a:pPr>
            <a:r>
              <a:rPr lang="de-DE" sz="2000">
                <a:solidFill>
                  <a:srgbClr val="3A3838"/>
                </a:solidFill>
                <a:latin typeface="PT Sans"/>
                <a:ea typeface="PT Sans"/>
                <a:cs typeface="PT Sans"/>
                <a:sym typeface="PT Sans"/>
              </a:rPr>
              <a:t>Suche dir eine*n Partner*in, der/die* möglichst weit weg von dir steht.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Stellt euch gegenseitig folgende Fragen:</a:t>
            </a:r>
            <a:endParaRPr sz="2000">
              <a:solidFill>
                <a:schemeClr val="dk1"/>
              </a:solidFill>
            </a:endParaRPr>
          </a:p>
          <a:p>
            <a:pPr indent="0" lvl="0" marL="0" rtl="0" algn="l">
              <a:spcBef>
                <a:spcPts val="0"/>
              </a:spcBef>
              <a:spcAft>
                <a:spcPts val="0"/>
              </a:spcAft>
              <a:buNone/>
            </a:pPr>
            <a:r>
              <a:t/>
            </a:r>
            <a:endParaRPr sz="2000">
              <a:solidFill>
                <a:srgbClr val="3A3838"/>
              </a:solidFill>
              <a:latin typeface="PT Sans"/>
              <a:ea typeface="PT Sans"/>
              <a:cs typeface="PT Sans"/>
              <a:sym typeface="PT Sans"/>
            </a:endParaRPr>
          </a:p>
          <a:p>
            <a:pPr indent="-342900" lvl="0" marL="342900" rtl="0" algn="l">
              <a:lnSpc>
                <a:spcPct val="115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Warum stehst du, wo du stehst? </a:t>
            </a:r>
            <a:endParaRPr sz="2000">
              <a:solidFill>
                <a:srgbClr val="3A3838"/>
              </a:solidFill>
              <a:latin typeface="PT Sans"/>
              <a:ea typeface="PT Sans"/>
              <a:cs typeface="PT Sans"/>
              <a:sym typeface="PT Sans"/>
            </a:endParaRPr>
          </a:p>
          <a:p>
            <a:pPr indent="-342900" lvl="0" marL="342900" rtl="0" algn="l">
              <a:lnSpc>
                <a:spcPct val="115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Über welchen Aspekt der digitalen Zukunft hast du nachgedacht?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Was genau stimmt dich optimistisch/pessimistisch? </a:t>
            </a:r>
            <a:endParaRPr sz="2000">
              <a:solidFill>
                <a:srgbClr val="3A3838"/>
              </a:solidFill>
              <a:latin typeface="PT Sans"/>
              <a:ea typeface="PT Sans"/>
              <a:cs typeface="PT Sans"/>
              <a:sym typeface="PT Sans"/>
            </a:endParaRPr>
          </a:p>
          <a:p>
            <a:pPr indent="-342900" lvl="0" marL="342900" rtl="0" algn="l">
              <a:lnSpc>
                <a:spcPct val="115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Was braucht es, damit du dich weiter auf die optimistische Seite bewegen würdest?</a:t>
            </a:r>
            <a:endParaRPr sz="2000">
              <a:solidFill>
                <a:srgbClr val="3A3838"/>
              </a:solidFill>
              <a:latin typeface="PT Sans"/>
              <a:ea typeface="PT Sans"/>
              <a:cs typeface="PT Sans"/>
              <a:sym typeface="PT Sans"/>
            </a:endParaRPr>
          </a:p>
          <a:p>
            <a:pPr indent="-342900" lvl="0" marL="342900" rtl="0" algn="l">
              <a:lnSpc>
                <a:spcPct val="115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Kannst du verstehen, warum ich mich so positioniert habe?</a:t>
            </a:r>
            <a:endParaRPr b="1" sz="2000">
              <a:solidFill>
                <a:srgbClr val="3A3838"/>
              </a:solidFill>
              <a:latin typeface="PT Sans"/>
              <a:ea typeface="PT Sans"/>
              <a:cs typeface="PT Sans"/>
              <a:sym typeface="PT Sans"/>
            </a:endParaRPr>
          </a:p>
        </p:txBody>
      </p:sp>
      <p:pic>
        <p:nvPicPr>
          <p:cNvPr id="173" name="Google Shape;173;g2b7a3dd6a4a_0_158"/>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174" name="Google Shape;174;g2b7a3dd6a4a_0_158"/>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Partner*innenarbeit</a:t>
            </a:r>
            <a:endParaRPr sz="1600">
              <a:solidFill>
                <a:schemeClr val="dk1"/>
              </a:solidFill>
              <a:latin typeface="Droid Sans Mono"/>
              <a:ea typeface="Droid Sans Mono"/>
              <a:cs typeface="Droid Sans Mono"/>
              <a:sym typeface="Droid Sans Mono"/>
            </a:endParaRPr>
          </a:p>
        </p:txBody>
      </p:sp>
      <p:pic>
        <p:nvPicPr>
          <p:cNvPr descr="Benutzer mit einfarbiger Füllung" id="175" name="Google Shape;175;g2b7a3dd6a4a_0_158"/>
          <p:cNvPicPr preferRelativeResize="0"/>
          <p:nvPr/>
        </p:nvPicPr>
        <p:blipFill rotWithShape="1">
          <a:blip r:embed="rId4">
            <a:alphaModFix/>
          </a:blip>
          <a:srcRect b="0" l="0" r="0" t="0"/>
          <a:stretch/>
        </p:blipFill>
        <p:spPr>
          <a:xfrm>
            <a:off x="6274132" y="5825649"/>
            <a:ext cx="362997" cy="363000"/>
          </a:xfrm>
          <a:prstGeom prst="rect">
            <a:avLst/>
          </a:prstGeom>
          <a:noFill/>
          <a:ln>
            <a:noFill/>
          </a:ln>
        </p:spPr>
      </p:pic>
      <p:pic>
        <p:nvPicPr>
          <p:cNvPr descr="Benutzer mit einfarbiger Füllung" id="176" name="Google Shape;176;g2b7a3dd6a4a_0_158"/>
          <p:cNvPicPr preferRelativeResize="0"/>
          <p:nvPr/>
        </p:nvPicPr>
        <p:blipFill rotWithShape="1">
          <a:blip r:embed="rId4">
            <a:alphaModFix/>
          </a:blip>
          <a:srcRect b="0" l="0" r="0" t="0"/>
          <a:stretch/>
        </p:blipFill>
        <p:spPr>
          <a:xfrm>
            <a:off x="6538276" y="5825649"/>
            <a:ext cx="362997" cy="363000"/>
          </a:xfrm>
          <a:prstGeom prst="rect">
            <a:avLst/>
          </a:prstGeom>
          <a:noFill/>
          <a:ln>
            <a:noFill/>
          </a:ln>
        </p:spPr>
      </p:pic>
      <p:sp>
        <p:nvSpPr>
          <p:cNvPr id="177" name="Google Shape;177;g2b7a3dd6a4a_0_158"/>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2b7a3dd6a4a_0_181"/>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84" name="Google Shape;184;g2b7a3dd6a4a_0_181"/>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185" name="Google Shape;185;g2b7a3dd6a4a_0_181"/>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45 Minuten</a:t>
            </a:r>
            <a:r>
              <a:rPr lang="de-DE">
                <a:solidFill>
                  <a:schemeClr val="dk1"/>
                </a:solidFill>
                <a:latin typeface="Droid Sans Mono"/>
                <a:ea typeface="Droid Sans Mono"/>
                <a:cs typeface="Droid Sans Mono"/>
                <a:sym typeface="Droid Sans Mono"/>
              </a:rPr>
              <a:t> </a:t>
            </a:r>
            <a:endParaRPr>
              <a:solidFill>
                <a:schemeClr val="dk1"/>
              </a:solidFill>
              <a:latin typeface="Droid Sans Mono"/>
              <a:ea typeface="Droid Sans Mono"/>
              <a:cs typeface="Droid Sans Mono"/>
              <a:sym typeface="Droid Sans Mono"/>
            </a:endParaRPr>
          </a:p>
        </p:txBody>
      </p:sp>
      <p:sp>
        <p:nvSpPr>
          <p:cNvPr id="186" name="Google Shape;186;g2b7a3dd6a4a_0_181"/>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rgbClr val="3A3838"/>
              </a:buClr>
              <a:buSzPts val="3800"/>
              <a:buFont typeface="PT Sans"/>
              <a:buNone/>
            </a:pPr>
            <a:r>
              <a:rPr b="1" lang="de-DE" sz="4300">
                <a:solidFill>
                  <a:srgbClr val="3A3838"/>
                </a:solidFill>
                <a:latin typeface="Droid Sans Mono"/>
                <a:ea typeface="Droid Sans Mono"/>
                <a:cs typeface="Droid Sans Mono"/>
                <a:sym typeface="Droid Sans Mono"/>
              </a:rPr>
              <a:t>Megatrends</a:t>
            </a:r>
            <a:endParaRPr sz="3900">
              <a:solidFill>
                <a:srgbClr val="3A3838"/>
              </a:solidFill>
              <a:latin typeface="Droid Sans Mono"/>
              <a:ea typeface="Droid Sans Mono"/>
              <a:cs typeface="Droid Sans Mono"/>
              <a:sym typeface="Droid Sans Mono"/>
            </a:endParaRPr>
          </a:p>
          <a:p>
            <a:pPr indent="0" lvl="0" marL="0" rtl="0" algn="ctr">
              <a:lnSpc>
                <a:spcPct val="130000"/>
              </a:lnSpc>
              <a:spcBef>
                <a:spcPts val="2000"/>
              </a:spcBef>
              <a:spcAft>
                <a:spcPts val="0"/>
              </a:spcAft>
              <a:buNone/>
            </a:pPr>
            <a:r>
              <a:rPr lang="de-DE" sz="2500">
                <a:solidFill>
                  <a:schemeClr val="dk1"/>
                </a:solidFill>
                <a:latin typeface="Droid Sans Mono"/>
                <a:ea typeface="Droid Sans Mono"/>
                <a:cs typeface="Droid Sans Mono"/>
                <a:sym typeface="Droid Sans Mono"/>
              </a:rPr>
              <a:t>Erforscht Signale </a:t>
            </a:r>
            <a:br>
              <a:rPr lang="de-DE" sz="2500">
                <a:solidFill>
                  <a:schemeClr val="dk1"/>
                </a:solidFill>
                <a:latin typeface="Droid Sans Mono"/>
                <a:ea typeface="Droid Sans Mono"/>
                <a:cs typeface="Droid Sans Mono"/>
                <a:sym typeface="Droid Sans Mono"/>
              </a:rPr>
            </a:br>
            <a:r>
              <a:rPr lang="de-DE" sz="2500">
                <a:solidFill>
                  <a:schemeClr val="dk1"/>
                </a:solidFill>
                <a:latin typeface="Droid Sans Mono"/>
                <a:ea typeface="Droid Sans Mono"/>
                <a:cs typeface="Droid Sans Mono"/>
                <a:sym typeface="Droid Sans Mono"/>
              </a:rPr>
              <a:t>des Wandels</a:t>
            </a:r>
            <a:endParaRPr sz="800">
              <a:solidFill>
                <a:schemeClr val="dk1"/>
              </a:solidFill>
              <a:latin typeface="Droid Sans Mono"/>
              <a:ea typeface="Droid Sans Mono"/>
              <a:cs typeface="Droid Sans Mono"/>
              <a:sym typeface="Droid Sans Mono"/>
            </a:endParaRPr>
          </a:p>
        </p:txBody>
      </p:sp>
      <p:sp>
        <p:nvSpPr>
          <p:cNvPr id="187" name="Google Shape;187;g2b7a3dd6a4a_0_181"/>
          <p:cNvSpPr/>
          <p:nvPr/>
        </p:nvSpPr>
        <p:spPr>
          <a:xfrm>
            <a:off x="6098400" y="877350"/>
            <a:ext cx="5780400" cy="49902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188" name="Google Shape;188;g2b7a3dd6a4a_0_181"/>
          <p:cNvPicPr preferRelativeResize="0"/>
          <p:nvPr/>
        </p:nvPicPr>
        <p:blipFill rotWithShape="1">
          <a:blip r:embed="rId3">
            <a:alphaModFix/>
          </a:blip>
          <a:srcRect b="0" l="0" r="0" t="0"/>
          <a:stretch/>
        </p:blipFill>
        <p:spPr>
          <a:xfrm>
            <a:off x="6493500" y="877350"/>
            <a:ext cx="4990200" cy="4990200"/>
          </a:xfrm>
          <a:prstGeom prst="rect">
            <a:avLst/>
          </a:prstGeom>
          <a:noFill/>
          <a:ln>
            <a:noFill/>
          </a:ln>
        </p:spPr>
      </p:pic>
      <p:sp>
        <p:nvSpPr>
          <p:cNvPr id="189" name="Google Shape;189;g2b7a3dd6a4a_0_181"/>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2b7a3dd6a4a_0_195"/>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Megatrends</a:t>
            </a:r>
            <a:endParaRPr>
              <a:solidFill>
                <a:schemeClr val="dk1"/>
              </a:solidFill>
              <a:latin typeface="Droid Sans Mono"/>
              <a:ea typeface="Droid Sans Mono"/>
              <a:cs typeface="Droid Sans Mono"/>
              <a:sym typeface="Droid Sans Mono"/>
            </a:endParaRPr>
          </a:p>
        </p:txBody>
      </p:sp>
      <p:sp>
        <p:nvSpPr>
          <p:cNvPr id="196" name="Google Shape;196;g2b7a3dd6a4a_0_195"/>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Intro</a:t>
            </a:r>
            <a:endParaRPr>
              <a:solidFill>
                <a:schemeClr val="dk1"/>
              </a:solidFill>
              <a:latin typeface="Droid Sans Mono"/>
              <a:ea typeface="Droid Sans Mono"/>
              <a:cs typeface="Droid Sans Mono"/>
              <a:sym typeface="Droid Sans Mono"/>
            </a:endParaRPr>
          </a:p>
        </p:txBody>
      </p:sp>
      <p:sp>
        <p:nvSpPr>
          <p:cNvPr id="197" name="Google Shape;197;g2b7a3dd6a4a_0_195"/>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98" name="Google Shape;198;g2b7a3dd6a4a_0_195"/>
          <p:cNvSpPr txBox="1"/>
          <p:nvPr/>
        </p:nvSpPr>
        <p:spPr>
          <a:xfrm>
            <a:off x="2064425" y="1905150"/>
            <a:ext cx="8051700" cy="3047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4800">
                <a:solidFill>
                  <a:srgbClr val="3A3838"/>
                </a:solidFill>
                <a:latin typeface="PT Sans"/>
                <a:ea typeface="PT Sans"/>
                <a:cs typeface="PT Sans"/>
                <a:sym typeface="PT Sans"/>
              </a:rPr>
              <a:t>Megatrends =</a:t>
            </a:r>
            <a:endParaRPr sz="4800">
              <a:solidFill>
                <a:srgbClr val="3A3838"/>
              </a:solidFill>
              <a:latin typeface="PT Sans"/>
              <a:ea typeface="PT Sans"/>
              <a:cs typeface="PT Sans"/>
              <a:sym typeface="PT Sans"/>
            </a:endParaRPr>
          </a:p>
          <a:p>
            <a:pPr indent="0" lvl="0" marL="0" marR="0" rtl="0" algn="l">
              <a:spcBef>
                <a:spcPts val="0"/>
              </a:spcBef>
              <a:spcAft>
                <a:spcPts val="0"/>
              </a:spcAft>
              <a:buNone/>
            </a:pPr>
            <a:r>
              <a:t/>
            </a:r>
            <a:endParaRPr sz="4800">
              <a:solidFill>
                <a:srgbClr val="3A3838"/>
              </a:solidFill>
              <a:latin typeface="PT Sans"/>
              <a:ea typeface="PT Sans"/>
              <a:cs typeface="PT Sans"/>
              <a:sym typeface="PT Sans"/>
            </a:endParaRPr>
          </a:p>
          <a:p>
            <a:pPr indent="0" lvl="0" marL="0" marR="0" rtl="0" algn="l">
              <a:spcBef>
                <a:spcPts val="0"/>
              </a:spcBef>
              <a:spcAft>
                <a:spcPts val="0"/>
              </a:spcAft>
              <a:buNone/>
            </a:pPr>
            <a:r>
              <a:rPr lang="de-DE" sz="2400">
                <a:solidFill>
                  <a:srgbClr val="3A3838"/>
                </a:solidFill>
                <a:latin typeface="PT Sans"/>
                <a:ea typeface="PT Sans"/>
                <a:cs typeface="PT Sans"/>
                <a:sym typeface="PT Sans"/>
              </a:rPr>
              <a:t>langsame, globale, aber weitreichende </a:t>
            </a:r>
            <a:br>
              <a:rPr lang="de-DE" sz="2400">
                <a:solidFill>
                  <a:srgbClr val="3A3838"/>
                </a:solidFill>
                <a:latin typeface="PT Sans"/>
                <a:ea typeface="PT Sans"/>
                <a:cs typeface="PT Sans"/>
                <a:sym typeface="PT Sans"/>
              </a:rPr>
            </a:br>
            <a:r>
              <a:rPr lang="de-DE" sz="2400">
                <a:solidFill>
                  <a:srgbClr val="3A3838"/>
                </a:solidFill>
                <a:latin typeface="PT Sans"/>
                <a:ea typeface="PT Sans"/>
                <a:cs typeface="PT Sans"/>
                <a:sym typeface="PT Sans"/>
              </a:rPr>
              <a:t>Transformationsprozesse, die Wirtschaft, Politik, </a:t>
            </a:r>
            <a:endParaRPr/>
          </a:p>
          <a:p>
            <a:pPr indent="0" lvl="0" marL="0" marR="0" rtl="0" algn="l">
              <a:spcBef>
                <a:spcPts val="0"/>
              </a:spcBef>
              <a:spcAft>
                <a:spcPts val="0"/>
              </a:spcAft>
              <a:buNone/>
            </a:pPr>
            <a:r>
              <a:rPr lang="de-DE" sz="2400">
                <a:solidFill>
                  <a:srgbClr val="3A3838"/>
                </a:solidFill>
                <a:latin typeface="PT Sans"/>
                <a:ea typeface="PT Sans"/>
                <a:cs typeface="PT Sans"/>
                <a:sym typeface="PT Sans"/>
              </a:rPr>
              <a:t>Ökologie, Mobilität und Gesellschaft </a:t>
            </a:r>
            <a:endParaRPr/>
          </a:p>
          <a:p>
            <a:pPr indent="0" lvl="0" marL="0" marR="0" rtl="0" algn="l">
              <a:spcBef>
                <a:spcPts val="0"/>
              </a:spcBef>
              <a:spcAft>
                <a:spcPts val="0"/>
              </a:spcAft>
              <a:buNone/>
            </a:pPr>
            <a:r>
              <a:rPr lang="de-DE" sz="2400">
                <a:solidFill>
                  <a:srgbClr val="3A3838"/>
                </a:solidFill>
                <a:latin typeface="PT Sans"/>
                <a:ea typeface="PT Sans"/>
                <a:cs typeface="PT Sans"/>
                <a:sym typeface="PT Sans"/>
              </a:rPr>
              <a:t>nachhaltig beeinflussen</a:t>
            </a:r>
            <a:r>
              <a:rPr baseline="30000" lang="de-DE" sz="2400">
                <a:solidFill>
                  <a:srgbClr val="3A3838"/>
                </a:solidFill>
                <a:latin typeface="PT Sans"/>
                <a:ea typeface="PT Sans"/>
                <a:cs typeface="PT Sans"/>
                <a:sym typeface="PT Sans"/>
              </a:rPr>
              <a:t>4</a:t>
            </a:r>
            <a:endParaRPr sz="2400">
              <a:solidFill>
                <a:srgbClr val="3A3838"/>
              </a:solidFill>
              <a:latin typeface="PT Sans"/>
              <a:ea typeface="PT Sans"/>
              <a:cs typeface="PT Sans"/>
              <a:sym typeface="PT Sans"/>
            </a:endParaRPr>
          </a:p>
        </p:txBody>
      </p:sp>
      <p:sp>
        <p:nvSpPr>
          <p:cNvPr id="199" name="Google Shape;199;g2b7a3dd6a4a_0_195"/>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2ba7a785305_0_18"/>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Megatrends</a:t>
            </a:r>
            <a:endParaRPr>
              <a:solidFill>
                <a:schemeClr val="dk1"/>
              </a:solidFill>
              <a:latin typeface="Droid Sans Mono"/>
              <a:ea typeface="Droid Sans Mono"/>
              <a:cs typeface="Droid Sans Mono"/>
              <a:sym typeface="Droid Sans Mono"/>
            </a:endParaRPr>
          </a:p>
        </p:txBody>
      </p:sp>
      <p:sp>
        <p:nvSpPr>
          <p:cNvPr id="206" name="Google Shape;206;g2ba7a785305_0_18"/>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Intro</a:t>
            </a:r>
            <a:endParaRPr>
              <a:solidFill>
                <a:schemeClr val="dk1"/>
              </a:solidFill>
              <a:latin typeface="Droid Sans Mono"/>
              <a:ea typeface="Droid Sans Mono"/>
              <a:cs typeface="Droid Sans Mono"/>
              <a:sym typeface="Droid Sans Mono"/>
            </a:endParaRPr>
          </a:p>
        </p:txBody>
      </p:sp>
      <p:sp>
        <p:nvSpPr>
          <p:cNvPr id="207" name="Google Shape;207;g2ba7a785305_0_18"/>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08" name="Google Shape;208;g2ba7a785305_0_18"/>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pic>
        <p:nvPicPr>
          <p:cNvPr descr="Ein Bild, das Text, Kreis, Screenshot, Diagramm enthält.&#10;&#10;Automatisch generierte Beschreibung" id="209" name="Google Shape;209;g2ba7a785305_0_18"/>
          <p:cNvPicPr preferRelativeResize="0"/>
          <p:nvPr/>
        </p:nvPicPr>
        <p:blipFill rotWithShape="1">
          <a:blip r:embed="rId3">
            <a:alphaModFix/>
          </a:blip>
          <a:srcRect b="0" l="0" r="0" t="842"/>
          <a:stretch/>
        </p:blipFill>
        <p:spPr>
          <a:xfrm>
            <a:off x="653475" y="1320037"/>
            <a:ext cx="4801799" cy="4104824"/>
          </a:xfrm>
          <a:prstGeom prst="rect">
            <a:avLst/>
          </a:prstGeom>
          <a:noFill/>
          <a:ln>
            <a:noFill/>
          </a:ln>
        </p:spPr>
      </p:pic>
      <p:sp>
        <p:nvSpPr>
          <p:cNvPr id="210" name="Google Shape;210;g2ba7a785305_0_18"/>
          <p:cNvSpPr txBox="1"/>
          <p:nvPr/>
        </p:nvSpPr>
        <p:spPr>
          <a:xfrm>
            <a:off x="6098400" y="1997550"/>
            <a:ext cx="4709400" cy="2862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de-DE" sz="2000">
                <a:solidFill>
                  <a:srgbClr val="3A3838"/>
                </a:solidFill>
                <a:latin typeface="PT Sans"/>
                <a:ea typeface="PT Sans"/>
                <a:cs typeface="PT Sans"/>
                <a:sym typeface="PT Sans"/>
              </a:rPr>
              <a:t>Merkmale (beispielhaft)</a:t>
            </a:r>
            <a:r>
              <a:rPr b="1" lang="de-DE" sz="2000">
                <a:solidFill>
                  <a:srgbClr val="3A3838"/>
                </a:solidFill>
                <a:latin typeface="PT Sans"/>
                <a:ea typeface="PT Sans"/>
                <a:cs typeface="PT Sans"/>
                <a:sym typeface="PT Sans"/>
              </a:rPr>
              <a:t>: </a:t>
            </a:r>
            <a:br>
              <a:rPr b="1" lang="de-DE" sz="2000">
                <a:solidFill>
                  <a:srgbClr val="3A3838"/>
                </a:solidFill>
                <a:latin typeface="PT Sans"/>
                <a:ea typeface="PT Sans"/>
                <a:cs typeface="PT Sans"/>
                <a:sym typeface="PT Sans"/>
              </a:rPr>
            </a:br>
            <a:endParaRPr b="1" sz="2000">
              <a:solidFill>
                <a:srgbClr val="3A3838"/>
              </a:solidFill>
              <a:latin typeface="PT Sans"/>
              <a:ea typeface="PT Sans"/>
              <a:cs typeface="PT Sans"/>
              <a:sym typeface="PT Sans"/>
            </a:endParaRPr>
          </a:p>
          <a:p>
            <a:pPr indent="-285750" lvl="0" marL="285750" rtl="0" algn="l">
              <a:lnSpc>
                <a:spcPct val="150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Anstieg des Meeresspiegels und Naturkatastrophen</a:t>
            </a:r>
            <a:endParaRPr>
              <a:solidFill>
                <a:schemeClr val="dk1"/>
              </a:solidFill>
            </a:endParaRPr>
          </a:p>
          <a:p>
            <a:pPr indent="-285750" lvl="0" marL="285750" rtl="0" algn="l">
              <a:lnSpc>
                <a:spcPct val="150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Desertifikation (Ausbreitung der Wüste)</a:t>
            </a:r>
            <a:endParaRPr>
              <a:solidFill>
                <a:schemeClr val="dk1"/>
              </a:solidFill>
            </a:endParaRPr>
          </a:p>
          <a:p>
            <a:pPr indent="-285750" lvl="0" marL="285750" rtl="0" algn="l">
              <a:lnSpc>
                <a:spcPct val="150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Schwindende Ressourcen</a:t>
            </a:r>
            <a:endParaRPr b="1" sz="2000">
              <a:solidFill>
                <a:srgbClr val="3A3838"/>
              </a:solidFill>
              <a:latin typeface="PT Sans"/>
              <a:ea typeface="PT Sans"/>
              <a:cs typeface="PT Sans"/>
              <a:sym typeface="PT Sans"/>
            </a:endParaRPr>
          </a:p>
        </p:txBody>
      </p:sp>
      <p:sp>
        <p:nvSpPr>
          <p:cNvPr id="211" name="Google Shape;211;g2ba7a785305_0_18"/>
          <p:cNvSpPr txBox="1"/>
          <p:nvPr/>
        </p:nvSpPr>
        <p:spPr>
          <a:xfrm>
            <a:off x="2211067" y="3164704"/>
            <a:ext cx="1686600" cy="4155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de-DE" sz="2100">
                <a:solidFill>
                  <a:srgbClr val="3488AB"/>
                </a:solidFill>
                <a:latin typeface="PT Sans"/>
                <a:ea typeface="PT Sans"/>
                <a:cs typeface="PT Sans"/>
                <a:sym typeface="PT Sans"/>
              </a:rPr>
              <a:t>Klimawandel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2ba7a785305_0_40"/>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Megatrends</a:t>
            </a:r>
            <a:endParaRPr>
              <a:solidFill>
                <a:schemeClr val="dk1"/>
              </a:solidFill>
              <a:latin typeface="Droid Sans Mono"/>
              <a:ea typeface="Droid Sans Mono"/>
              <a:cs typeface="Droid Sans Mono"/>
              <a:sym typeface="Droid Sans Mono"/>
            </a:endParaRPr>
          </a:p>
        </p:txBody>
      </p:sp>
      <p:sp>
        <p:nvSpPr>
          <p:cNvPr id="218" name="Google Shape;218;g2ba7a785305_0_40"/>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Intro</a:t>
            </a:r>
            <a:endParaRPr>
              <a:solidFill>
                <a:schemeClr val="dk1"/>
              </a:solidFill>
              <a:latin typeface="Droid Sans Mono"/>
              <a:ea typeface="Droid Sans Mono"/>
              <a:cs typeface="Droid Sans Mono"/>
              <a:sym typeface="Droid Sans Mono"/>
            </a:endParaRPr>
          </a:p>
        </p:txBody>
      </p:sp>
      <p:sp>
        <p:nvSpPr>
          <p:cNvPr id="219" name="Google Shape;219;g2ba7a785305_0_40"/>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20" name="Google Shape;220;g2ba7a785305_0_40"/>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pic>
        <p:nvPicPr>
          <p:cNvPr descr="Ein Bild, das Text, Kreis, Screenshot, Diagramm enthält.&#10;&#10;Automatisch generierte Beschreibung" id="221" name="Google Shape;221;g2ba7a785305_0_40"/>
          <p:cNvPicPr preferRelativeResize="0"/>
          <p:nvPr/>
        </p:nvPicPr>
        <p:blipFill rotWithShape="1">
          <a:blip r:embed="rId3">
            <a:alphaModFix/>
          </a:blip>
          <a:srcRect b="0" l="0" r="0" t="842"/>
          <a:stretch/>
        </p:blipFill>
        <p:spPr>
          <a:xfrm>
            <a:off x="653475" y="1320037"/>
            <a:ext cx="4801799" cy="4104824"/>
          </a:xfrm>
          <a:prstGeom prst="rect">
            <a:avLst/>
          </a:prstGeom>
          <a:noFill/>
          <a:ln>
            <a:noFill/>
          </a:ln>
        </p:spPr>
      </p:pic>
      <p:sp>
        <p:nvSpPr>
          <p:cNvPr id="222" name="Google Shape;222;g2ba7a785305_0_40"/>
          <p:cNvSpPr txBox="1"/>
          <p:nvPr/>
        </p:nvSpPr>
        <p:spPr>
          <a:xfrm>
            <a:off x="6098400" y="1997550"/>
            <a:ext cx="4709400" cy="2555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de-DE" sz="2000">
                <a:solidFill>
                  <a:srgbClr val="3A3838"/>
                </a:solidFill>
                <a:latin typeface="PT Sans"/>
                <a:ea typeface="PT Sans"/>
                <a:cs typeface="PT Sans"/>
                <a:sym typeface="PT Sans"/>
              </a:rPr>
              <a:t>Merkmale (beispielhaft): </a:t>
            </a:r>
            <a:br>
              <a:rPr b="1" lang="de-DE" sz="2000">
                <a:solidFill>
                  <a:srgbClr val="3A3838"/>
                </a:solidFill>
                <a:latin typeface="PT Sans"/>
                <a:ea typeface="PT Sans"/>
                <a:cs typeface="PT Sans"/>
                <a:sym typeface="PT Sans"/>
              </a:rPr>
            </a:br>
            <a:endParaRPr b="1" sz="2000">
              <a:solidFill>
                <a:srgbClr val="3A3838"/>
              </a:solidFill>
              <a:latin typeface="PT Sans"/>
              <a:ea typeface="PT Sans"/>
              <a:cs typeface="PT Sans"/>
              <a:sym typeface="PT Sans"/>
            </a:endParaRPr>
          </a:p>
          <a:p>
            <a:pPr indent="-355600" lvl="0" marL="457200" rtl="0" algn="l">
              <a:lnSpc>
                <a:spcPct val="250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Internationaler Handel</a:t>
            </a:r>
            <a:endParaRPr>
              <a:solidFill>
                <a:schemeClr val="dk1"/>
              </a:solidFill>
            </a:endParaRPr>
          </a:p>
          <a:p>
            <a:pPr indent="-355600" lvl="0" marL="457200" rtl="0" algn="l">
              <a:lnSpc>
                <a:spcPct val="250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Informationsgesellschaft</a:t>
            </a:r>
            <a:endParaRPr>
              <a:solidFill>
                <a:schemeClr val="dk1"/>
              </a:solidFill>
            </a:endParaRPr>
          </a:p>
          <a:p>
            <a:pPr indent="-355600" lvl="0" marL="457200" rtl="0" algn="l">
              <a:lnSpc>
                <a:spcPct val="250000"/>
              </a:lnSpc>
              <a:spcBef>
                <a:spcPts val="0"/>
              </a:spcBef>
              <a:spcAft>
                <a:spcPts val="0"/>
              </a:spcAft>
              <a:buClr>
                <a:srgbClr val="3A3838"/>
              </a:buClr>
              <a:buSzPts val="2000"/>
              <a:buChar char="●"/>
            </a:pPr>
            <a:r>
              <a:rPr lang="de-DE" sz="2000">
                <a:solidFill>
                  <a:srgbClr val="3A3838"/>
                </a:solidFill>
                <a:latin typeface="PT Sans"/>
                <a:ea typeface="PT Sans"/>
                <a:cs typeface="PT Sans"/>
                <a:sym typeface="PT Sans"/>
              </a:rPr>
              <a:t>Kooperation von Staaten</a:t>
            </a:r>
            <a:endParaRPr sz="2000">
              <a:solidFill>
                <a:srgbClr val="3A3838"/>
              </a:solidFill>
              <a:latin typeface="PT Sans"/>
              <a:ea typeface="PT Sans"/>
              <a:cs typeface="PT Sans"/>
              <a:sym typeface="PT Sans"/>
            </a:endParaRPr>
          </a:p>
        </p:txBody>
      </p:sp>
      <p:sp>
        <p:nvSpPr>
          <p:cNvPr id="223" name="Google Shape;223;g2ba7a785305_0_40"/>
          <p:cNvSpPr txBox="1"/>
          <p:nvPr/>
        </p:nvSpPr>
        <p:spPr>
          <a:xfrm>
            <a:off x="2211067" y="3003004"/>
            <a:ext cx="1686600" cy="7389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de-DE" sz="2100">
                <a:solidFill>
                  <a:srgbClr val="3488AB"/>
                </a:solidFill>
                <a:latin typeface="PT Sans"/>
                <a:ea typeface="PT Sans"/>
                <a:cs typeface="PT Sans"/>
                <a:sym typeface="PT Sans"/>
              </a:rPr>
              <a:t>Globale Vernetzung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2ba7a785305_0_51"/>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Megatrends</a:t>
            </a:r>
            <a:endParaRPr>
              <a:solidFill>
                <a:schemeClr val="dk1"/>
              </a:solidFill>
              <a:latin typeface="Droid Sans Mono"/>
              <a:ea typeface="Droid Sans Mono"/>
              <a:cs typeface="Droid Sans Mono"/>
              <a:sym typeface="Droid Sans Mono"/>
            </a:endParaRPr>
          </a:p>
        </p:txBody>
      </p:sp>
      <p:sp>
        <p:nvSpPr>
          <p:cNvPr id="230" name="Google Shape;230;g2ba7a785305_0_51"/>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Intro</a:t>
            </a:r>
            <a:endParaRPr>
              <a:solidFill>
                <a:schemeClr val="dk1"/>
              </a:solidFill>
              <a:latin typeface="Droid Sans Mono"/>
              <a:ea typeface="Droid Sans Mono"/>
              <a:cs typeface="Droid Sans Mono"/>
              <a:sym typeface="Droid Sans Mono"/>
            </a:endParaRPr>
          </a:p>
        </p:txBody>
      </p:sp>
      <p:sp>
        <p:nvSpPr>
          <p:cNvPr id="231" name="Google Shape;231;g2ba7a785305_0_51"/>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32" name="Google Shape;232;g2ba7a785305_0_51"/>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pic>
        <p:nvPicPr>
          <p:cNvPr descr="Ein Bild, das Text, Kreis, Screenshot, Diagramm enthält.&#10;&#10;Automatisch generierte Beschreibung" id="233" name="Google Shape;233;g2ba7a785305_0_51"/>
          <p:cNvPicPr preferRelativeResize="0"/>
          <p:nvPr/>
        </p:nvPicPr>
        <p:blipFill rotWithShape="1">
          <a:blip r:embed="rId3">
            <a:alphaModFix/>
          </a:blip>
          <a:srcRect b="0" l="0" r="0" t="842"/>
          <a:stretch/>
        </p:blipFill>
        <p:spPr>
          <a:xfrm>
            <a:off x="653475" y="1320037"/>
            <a:ext cx="4801799" cy="4104824"/>
          </a:xfrm>
          <a:prstGeom prst="rect">
            <a:avLst/>
          </a:prstGeom>
          <a:noFill/>
          <a:ln>
            <a:noFill/>
          </a:ln>
        </p:spPr>
      </p:pic>
      <p:sp>
        <p:nvSpPr>
          <p:cNvPr id="234" name="Google Shape;234;g2ba7a785305_0_51"/>
          <p:cNvSpPr txBox="1"/>
          <p:nvPr/>
        </p:nvSpPr>
        <p:spPr>
          <a:xfrm>
            <a:off x="6098400" y="1710150"/>
            <a:ext cx="5596200" cy="3324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de-DE" sz="2000">
                <a:solidFill>
                  <a:srgbClr val="3A3838"/>
                </a:solidFill>
                <a:latin typeface="PT Sans"/>
                <a:ea typeface="PT Sans"/>
                <a:cs typeface="PT Sans"/>
                <a:sym typeface="PT Sans"/>
              </a:rPr>
              <a:t>Merkmale (beispielhaft): </a:t>
            </a:r>
            <a:endParaRPr b="1" sz="2000">
              <a:solidFill>
                <a:srgbClr val="3A3838"/>
              </a:solidFill>
              <a:latin typeface="PT Sans"/>
              <a:ea typeface="PT Sans"/>
              <a:cs typeface="PT Sans"/>
              <a:sym typeface="PT Sans"/>
            </a:endParaRPr>
          </a:p>
          <a:p>
            <a:pPr indent="0" lvl="0" marL="0" rtl="0" algn="l">
              <a:spcBef>
                <a:spcPts val="0"/>
              </a:spcBef>
              <a:spcAft>
                <a:spcPts val="0"/>
              </a:spcAft>
              <a:buClr>
                <a:schemeClr val="dk1"/>
              </a:buClr>
              <a:buFont typeface="Arial"/>
              <a:buNone/>
            </a:pPr>
            <a:r>
              <a:t/>
            </a:r>
            <a:endParaRPr b="1" sz="2000">
              <a:solidFill>
                <a:srgbClr val="3A3838"/>
              </a:solidFill>
              <a:latin typeface="PT Sans"/>
              <a:ea typeface="PT Sans"/>
              <a:cs typeface="PT Sans"/>
              <a:sym typeface="PT Sans"/>
            </a:endParaRPr>
          </a:p>
          <a:p>
            <a:pPr indent="-355600" lvl="0" marL="45720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Freiere, pluralistischere Gesellschaft</a:t>
            </a:r>
            <a:endParaRPr sz="1050">
              <a:solidFill>
                <a:srgbClr val="3A3838"/>
              </a:solidFill>
              <a:latin typeface="PT Sans"/>
              <a:ea typeface="PT Sans"/>
              <a:cs typeface="PT Sans"/>
              <a:sym typeface="PT Sans"/>
            </a:endParaRPr>
          </a:p>
          <a:p>
            <a:pPr indent="-355600" lvl="0" marL="45720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Mehr Arbeitskräfte durch Emanzipation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der Frau</a:t>
            </a:r>
            <a:endParaRPr sz="2000">
              <a:solidFill>
                <a:srgbClr val="3A3838"/>
              </a:solidFill>
              <a:latin typeface="PT Sans"/>
              <a:ea typeface="PT Sans"/>
              <a:cs typeface="PT Sans"/>
              <a:sym typeface="PT Sans"/>
            </a:endParaRPr>
          </a:p>
          <a:p>
            <a:pPr indent="-355600" lvl="0" marL="45720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Demographischer Wandel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(in Deutschland: 1960: 2,3 Kinder je Frau;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2024: 1,4 Kinder je Frau)</a:t>
            </a:r>
            <a:r>
              <a:rPr baseline="30000" lang="de-DE" sz="2000">
                <a:solidFill>
                  <a:srgbClr val="3A3838"/>
                </a:solidFill>
                <a:latin typeface="PT Sans"/>
                <a:ea typeface="PT Sans"/>
                <a:cs typeface="PT Sans"/>
                <a:sym typeface="PT Sans"/>
              </a:rPr>
              <a:t>5</a:t>
            </a:r>
            <a:endParaRPr b="1" sz="2000">
              <a:solidFill>
                <a:srgbClr val="3A3838"/>
              </a:solidFill>
              <a:latin typeface="PT Sans"/>
              <a:ea typeface="PT Sans"/>
              <a:cs typeface="PT Sans"/>
              <a:sym typeface="PT Sans"/>
            </a:endParaRPr>
          </a:p>
        </p:txBody>
      </p:sp>
      <p:sp>
        <p:nvSpPr>
          <p:cNvPr id="235" name="Google Shape;235;g2ba7a785305_0_51"/>
          <p:cNvSpPr txBox="1"/>
          <p:nvPr/>
        </p:nvSpPr>
        <p:spPr>
          <a:xfrm>
            <a:off x="1578000" y="2909075"/>
            <a:ext cx="3244200" cy="7389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de-DE" sz="2100">
                <a:solidFill>
                  <a:srgbClr val="3488AB"/>
                </a:solidFill>
                <a:latin typeface="PT Sans"/>
                <a:ea typeface="PT Sans"/>
                <a:cs typeface="PT Sans"/>
                <a:sym typeface="PT Sans"/>
              </a:rPr>
              <a:t>Überwindung von Geschlechterstereotypen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2ba7a785305_0_0"/>
          <p:cNvSpPr/>
          <p:nvPr/>
        </p:nvSpPr>
        <p:spPr>
          <a:xfrm>
            <a:off x="301800" y="236168"/>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Megatrends</a:t>
            </a:r>
            <a:endParaRPr>
              <a:solidFill>
                <a:schemeClr val="dk1"/>
              </a:solidFill>
              <a:latin typeface="Droid Sans Mono"/>
              <a:ea typeface="Droid Sans Mono"/>
              <a:cs typeface="Droid Sans Mono"/>
              <a:sym typeface="Droid Sans Mono"/>
            </a:endParaRPr>
          </a:p>
        </p:txBody>
      </p:sp>
      <p:sp>
        <p:nvSpPr>
          <p:cNvPr id="242" name="Google Shape;242;g2ba7a785305_0_0"/>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243" name="Google Shape;243;g2ba7a785305_0_0"/>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3 x 10 Minuten</a:t>
            </a:r>
            <a:endParaRPr sz="1600">
              <a:solidFill>
                <a:schemeClr val="dk1"/>
              </a:solidFill>
              <a:latin typeface="Droid Sans Mono"/>
              <a:ea typeface="Droid Sans Mono"/>
              <a:cs typeface="Droid Sans Mono"/>
              <a:sym typeface="Droid Sans Mono"/>
            </a:endParaRPr>
          </a:p>
        </p:txBody>
      </p:sp>
      <p:sp>
        <p:nvSpPr>
          <p:cNvPr id="244" name="Google Shape;244;g2ba7a785305_0_0"/>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245" name="Google Shape;245;g2ba7a785305_0_0"/>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246" name="Google Shape;246;g2ba7a785305_0_0"/>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Drei Gruppen</a:t>
            </a:r>
            <a:endParaRPr sz="1600">
              <a:solidFill>
                <a:schemeClr val="dk1"/>
              </a:solidFill>
              <a:latin typeface="Droid Sans Mono"/>
              <a:ea typeface="Droid Sans Mono"/>
              <a:cs typeface="Droid Sans Mono"/>
              <a:sym typeface="Droid Sans Mono"/>
            </a:endParaRPr>
          </a:p>
        </p:txBody>
      </p:sp>
      <p:pic>
        <p:nvPicPr>
          <p:cNvPr descr="Benutzer mit einfarbiger Füllung" id="247" name="Google Shape;247;g2ba7a785305_0_0"/>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sp>
        <p:nvSpPr>
          <p:cNvPr id="248" name="Google Shape;248;g2ba7a785305_0_0"/>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pic>
        <p:nvPicPr>
          <p:cNvPr descr="Ein Bild, das Text, Kreis, Screenshot, Diagramm enthält.&#10;&#10;Automatisch generierte Beschreibung" id="249" name="Google Shape;249;g2ba7a785305_0_0"/>
          <p:cNvPicPr preferRelativeResize="0"/>
          <p:nvPr/>
        </p:nvPicPr>
        <p:blipFill rotWithShape="1">
          <a:blip r:embed="rId5">
            <a:alphaModFix/>
          </a:blip>
          <a:srcRect b="0" l="0" r="0" t="842"/>
          <a:stretch/>
        </p:blipFill>
        <p:spPr>
          <a:xfrm>
            <a:off x="653475" y="1139087"/>
            <a:ext cx="4801799" cy="4104824"/>
          </a:xfrm>
          <a:prstGeom prst="rect">
            <a:avLst/>
          </a:prstGeom>
          <a:noFill/>
          <a:ln>
            <a:noFill/>
          </a:ln>
        </p:spPr>
      </p:pic>
      <p:sp>
        <p:nvSpPr>
          <p:cNvPr id="250" name="Google Shape;250;g2ba7a785305_0_0"/>
          <p:cNvSpPr txBox="1"/>
          <p:nvPr/>
        </p:nvSpPr>
        <p:spPr>
          <a:xfrm>
            <a:off x="2243025" y="2983738"/>
            <a:ext cx="1622700" cy="4155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de-DE" sz="2100">
                <a:solidFill>
                  <a:srgbClr val="3488AB"/>
                </a:solidFill>
                <a:latin typeface="PT Sans"/>
                <a:ea typeface="PT Sans"/>
                <a:cs typeface="PT Sans"/>
                <a:sym typeface="PT Sans"/>
              </a:rPr>
              <a:t>Megatrend</a:t>
            </a:r>
            <a:endParaRPr/>
          </a:p>
        </p:txBody>
      </p:sp>
      <p:sp>
        <p:nvSpPr>
          <p:cNvPr id="251" name="Google Shape;251;g2ba7a785305_0_0"/>
          <p:cNvSpPr txBox="1"/>
          <p:nvPr/>
        </p:nvSpPr>
        <p:spPr>
          <a:xfrm>
            <a:off x="6098400" y="1205925"/>
            <a:ext cx="5666700" cy="397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rgbClr val="3A3838"/>
                </a:solidFill>
                <a:latin typeface="PT Sans"/>
                <a:ea typeface="PT Sans"/>
                <a:cs typeface="PT Sans"/>
                <a:sym typeface="PT Sans"/>
              </a:rPr>
              <a:t>Aufgabe: </a:t>
            </a:r>
            <a:br>
              <a:rPr b="1" lang="de-DE" sz="1800">
                <a:solidFill>
                  <a:srgbClr val="3A3838"/>
                </a:solidFill>
                <a:latin typeface="PT Sans"/>
                <a:ea typeface="PT Sans"/>
                <a:cs typeface="PT Sans"/>
                <a:sym typeface="PT Sans"/>
              </a:rPr>
            </a:br>
            <a:r>
              <a:rPr lang="de-DE" sz="1800">
                <a:solidFill>
                  <a:srgbClr val="3A3838"/>
                </a:solidFill>
                <a:latin typeface="PT Sans"/>
                <a:ea typeface="PT Sans"/>
                <a:cs typeface="PT Sans"/>
                <a:sym typeface="PT Sans"/>
              </a:rPr>
              <a:t>Findet euch in drei Gruppen zusammen.</a:t>
            </a:r>
            <a:br>
              <a:rPr lang="de-DE" sz="1800">
                <a:solidFill>
                  <a:srgbClr val="3A3838"/>
                </a:solidFill>
                <a:latin typeface="PT Sans"/>
                <a:ea typeface="PT Sans"/>
                <a:cs typeface="PT Sans"/>
                <a:sym typeface="PT Sans"/>
              </a:rPr>
            </a:br>
            <a:r>
              <a:rPr lang="de-DE" sz="1800">
                <a:solidFill>
                  <a:srgbClr val="3A3838"/>
                </a:solidFill>
                <a:latin typeface="PT Sans"/>
                <a:ea typeface="PT Sans"/>
                <a:cs typeface="PT Sans"/>
                <a:sym typeface="PT Sans"/>
              </a:rPr>
              <a:t>Jede Gruppe arbeitet für je 10 Minuten an einem Tisch und wechselt dann. </a:t>
            </a:r>
            <a:br>
              <a:rPr lang="de-DE" sz="1800">
                <a:solidFill>
                  <a:srgbClr val="3A3838"/>
                </a:solidFill>
                <a:latin typeface="PT Sans"/>
                <a:ea typeface="PT Sans"/>
                <a:cs typeface="PT Sans"/>
                <a:sym typeface="PT Sans"/>
              </a:rPr>
            </a:br>
            <a:br>
              <a:rPr lang="de-DE" sz="1800">
                <a:solidFill>
                  <a:srgbClr val="3A3838"/>
                </a:solidFill>
                <a:latin typeface="PT Sans"/>
                <a:ea typeface="PT Sans"/>
                <a:cs typeface="PT Sans"/>
                <a:sym typeface="PT Sans"/>
              </a:rPr>
            </a:br>
            <a:r>
              <a:rPr lang="de-DE" sz="1800">
                <a:solidFill>
                  <a:srgbClr val="3A3838"/>
                </a:solidFill>
                <a:latin typeface="PT Sans"/>
                <a:ea typeface="PT Sans"/>
                <a:cs typeface="PT Sans"/>
                <a:sym typeface="PT Sans"/>
              </a:rPr>
              <a:t>An den Gruppentischen findet ihr für die drei </a:t>
            </a:r>
            <a:br>
              <a:rPr lang="de-DE" sz="1800">
                <a:solidFill>
                  <a:srgbClr val="3A3838"/>
                </a:solidFill>
                <a:latin typeface="PT Sans"/>
                <a:ea typeface="PT Sans"/>
                <a:cs typeface="PT Sans"/>
                <a:sym typeface="PT Sans"/>
              </a:rPr>
            </a:br>
            <a:r>
              <a:rPr lang="de-DE" sz="1800">
                <a:solidFill>
                  <a:srgbClr val="3A3838"/>
                </a:solidFill>
                <a:latin typeface="PT Sans"/>
                <a:ea typeface="PT Sans"/>
                <a:cs typeface="PT Sans"/>
                <a:sym typeface="PT Sans"/>
              </a:rPr>
              <a:t>Megatrends </a:t>
            </a:r>
            <a:r>
              <a:rPr b="1" lang="de-DE" sz="1800">
                <a:solidFill>
                  <a:srgbClr val="3A3838"/>
                </a:solidFill>
                <a:latin typeface="PT Sans"/>
                <a:ea typeface="PT Sans"/>
                <a:cs typeface="PT Sans"/>
                <a:sym typeface="PT Sans"/>
              </a:rPr>
              <a:t>Klimawandel</a:t>
            </a:r>
            <a:r>
              <a:rPr lang="de-DE" sz="1800">
                <a:solidFill>
                  <a:srgbClr val="3A3838"/>
                </a:solidFill>
                <a:latin typeface="PT Sans"/>
                <a:ea typeface="PT Sans"/>
                <a:cs typeface="PT Sans"/>
                <a:sym typeface="PT Sans"/>
              </a:rPr>
              <a:t>, </a:t>
            </a:r>
            <a:r>
              <a:rPr b="1" lang="de-DE" sz="1800">
                <a:solidFill>
                  <a:srgbClr val="3A3838"/>
                </a:solidFill>
                <a:latin typeface="PT Sans"/>
                <a:ea typeface="PT Sans"/>
                <a:cs typeface="PT Sans"/>
                <a:sym typeface="PT Sans"/>
              </a:rPr>
              <a:t>Globale Vernetzung </a:t>
            </a:r>
            <a:r>
              <a:rPr lang="de-DE" sz="1800">
                <a:solidFill>
                  <a:srgbClr val="3A3838"/>
                </a:solidFill>
                <a:latin typeface="PT Sans"/>
                <a:ea typeface="PT Sans"/>
                <a:cs typeface="PT Sans"/>
                <a:sym typeface="PT Sans"/>
              </a:rPr>
              <a:t>sowie</a:t>
            </a:r>
            <a:br>
              <a:rPr lang="de-DE" sz="1800">
                <a:solidFill>
                  <a:srgbClr val="3A3838"/>
                </a:solidFill>
                <a:latin typeface="PT Sans"/>
                <a:ea typeface="PT Sans"/>
                <a:cs typeface="PT Sans"/>
                <a:sym typeface="PT Sans"/>
              </a:rPr>
            </a:br>
            <a:r>
              <a:rPr b="1" lang="de-DE" sz="1800">
                <a:solidFill>
                  <a:srgbClr val="3A3838"/>
                </a:solidFill>
                <a:latin typeface="PT Sans"/>
                <a:ea typeface="PT Sans"/>
                <a:cs typeface="PT Sans"/>
                <a:sym typeface="PT Sans"/>
              </a:rPr>
              <a:t>Überwindung von Geschlechterstereotypen </a:t>
            </a:r>
            <a:r>
              <a:rPr lang="de-DE" sz="1800">
                <a:solidFill>
                  <a:srgbClr val="3A3838"/>
                </a:solidFill>
                <a:latin typeface="PT Sans"/>
                <a:ea typeface="PT Sans"/>
                <a:cs typeface="PT Sans"/>
                <a:sym typeface="PT Sans"/>
              </a:rPr>
              <a:t>jeweils</a:t>
            </a:r>
            <a:br>
              <a:rPr lang="de-DE" sz="1800">
                <a:solidFill>
                  <a:srgbClr val="3A3838"/>
                </a:solidFill>
                <a:latin typeface="PT Sans"/>
                <a:ea typeface="PT Sans"/>
                <a:cs typeface="PT Sans"/>
                <a:sym typeface="PT Sans"/>
              </a:rPr>
            </a:br>
            <a:r>
              <a:rPr lang="de-DE" sz="1800">
                <a:solidFill>
                  <a:srgbClr val="3A3838"/>
                </a:solidFill>
                <a:latin typeface="PT Sans"/>
                <a:ea typeface="PT Sans"/>
                <a:cs typeface="PT Sans"/>
                <a:sym typeface="PT Sans"/>
              </a:rPr>
              <a:t>Aspekte der Gesellschaft, auf die sie sich auswirken.</a:t>
            </a:r>
            <a:br>
              <a:rPr lang="de-DE" sz="1800">
                <a:solidFill>
                  <a:srgbClr val="3A3838"/>
                </a:solidFill>
                <a:latin typeface="PT Sans"/>
                <a:ea typeface="PT Sans"/>
                <a:cs typeface="PT Sans"/>
                <a:sym typeface="PT Sans"/>
              </a:rPr>
            </a:br>
            <a:br>
              <a:rPr lang="de-DE" sz="1800">
                <a:solidFill>
                  <a:srgbClr val="3A3838"/>
                </a:solidFill>
                <a:latin typeface="PT Sans"/>
                <a:ea typeface="PT Sans"/>
                <a:cs typeface="PT Sans"/>
                <a:sym typeface="PT Sans"/>
              </a:rPr>
            </a:br>
            <a:r>
              <a:rPr lang="de-DE" sz="1800">
                <a:solidFill>
                  <a:srgbClr val="3A3838"/>
                </a:solidFill>
                <a:latin typeface="PT Sans"/>
                <a:ea typeface="PT Sans"/>
                <a:cs typeface="PT Sans"/>
                <a:sym typeface="PT Sans"/>
              </a:rPr>
              <a:t>Notiert auf den jeweiligen </a:t>
            </a:r>
            <a:r>
              <a:rPr lang="de-DE" sz="1800">
                <a:solidFill>
                  <a:srgbClr val="3A3838"/>
                </a:solidFill>
                <a:latin typeface="PT Sans"/>
                <a:ea typeface="PT Sans"/>
                <a:cs typeface="PT Sans"/>
                <a:sym typeface="PT Sans"/>
                <a:extLst>
                  <a:ext uri="http://customooxmlschemas.google.com/">
                    <go:slidesCustomData xmlns:go="http://customooxmlschemas.google.com/" textRoundtripDataId="10"/>
                  </a:ext>
                </a:extLst>
              </a:rPr>
              <a:t>Arbeitsblättern</a:t>
            </a:r>
            <a:r>
              <a:rPr lang="de-DE" sz="1800">
                <a:solidFill>
                  <a:srgbClr val="3A3838"/>
                </a:solidFill>
                <a:latin typeface="PT Sans"/>
                <a:ea typeface="PT Sans"/>
                <a:cs typeface="PT Sans"/>
                <a:sym typeface="PT Sans"/>
              </a:rPr>
              <a:t> in Stichpunkten eure Ideen dazu, </a:t>
            </a:r>
            <a:r>
              <a:rPr b="1" lang="de-DE" sz="1800">
                <a:solidFill>
                  <a:srgbClr val="3488AB"/>
                </a:solidFill>
                <a:latin typeface="PT Sans"/>
                <a:ea typeface="PT Sans"/>
                <a:cs typeface="PT Sans"/>
                <a:sym typeface="PT Sans"/>
              </a:rPr>
              <a:t>wie sich der Megatrend auf den Gesellschaftsbereich in Zukunft auswirken wird</a:t>
            </a:r>
            <a:r>
              <a:rPr lang="de-DE" sz="1800">
                <a:solidFill>
                  <a:srgbClr val="3A3838"/>
                </a:solidFill>
                <a:latin typeface="PT Sans"/>
                <a:ea typeface="PT Sans"/>
                <a:cs typeface="PT Sans"/>
                <a:sym typeface="PT Sans"/>
              </a:rPr>
              <a:t>. </a:t>
            </a:r>
            <a:br>
              <a:rPr lang="de-DE" sz="1800">
                <a:solidFill>
                  <a:srgbClr val="3A3838"/>
                </a:solidFill>
                <a:latin typeface="PT Sans"/>
                <a:ea typeface="PT Sans"/>
                <a:cs typeface="PT Sans"/>
                <a:sym typeface="PT Sans"/>
              </a:rPr>
            </a:br>
            <a:r>
              <a:rPr lang="de-DE" sz="1800">
                <a:solidFill>
                  <a:srgbClr val="3A3838"/>
                </a:solidFill>
                <a:latin typeface="PT Sans"/>
                <a:ea typeface="PT Sans"/>
                <a:cs typeface="PT Sans"/>
                <a:sym typeface="PT Sans"/>
              </a:rPr>
              <a:t>Ergänzt die Ideen der anderen Gruppen gemeinsam. </a:t>
            </a:r>
            <a:endParaRPr b="1" sz="1800">
              <a:solidFill>
                <a:srgbClr val="3A3838"/>
              </a:solidFill>
              <a:latin typeface="PT Sans"/>
              <a:ea typeface="PT Sans"/>
              <a:cs typeface="PT Sans"/>
              <a:sym typeface="P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2b7a3dd6a4a_0_307"/>
          <p:cNvSpPr/>
          <p:nvPr/>
        </p:nvSpPr>
        <p:spPr>
          <a:xfrm>
            <a:off x="307500" y="877350"/>
            <a:ext cx="11577000" cy="4990200"/>
          </a:xfrm>
          <a:prstGeom prst="rect">
            <a:avLst/>
          </a:prstGeom>
          <a:solidFill>
            <a:srgbClr val="E6E6D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258" name="Google Shape;258;g2b7a3dd6a4a_0_307"/>
          <p:cNvSpPr txBox="1"/>
          <p:nvPr/>
        </p:nvSpPr>
        <p:spPr>
          <a:xfrm>
            <a:off x="843000" y="1621950"/>
            <a:ext cx="10494600" cy="361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t/>
            </a:r>
            <a:endParaRPr sz="2400">
              <a:solidFill>
                <a:schemeClr val="dk1"/>
              </a:solidFill>
              <a:latin typeface="Calibri"/>
              <a:ea typeface="Calibri"/>
              <a:cs typeface="Calibri"/>
              <a:sym typeface="Calibri"/>
            </a:endParaRPr>
          </a:p>
          <a:p>
            <a:pPr indent="-336550" lvl="0" marL="514350" rtl="0" algn="l">
              <a:lnSpc>
                <a:spcPct val="90000"/>
              </a:lnSpc>
              <a:spcBef>
                <a:spcPts val="1000"/>
              </a:spcBef>
              <a:spcAft>
                <a:spcPts val="0"/>
              </a:spcAft>
              <a:buNone/>
            </a:pPr>
            <a:r>
              <a:t/>
            </a:r>
            <a:endParaRPr sz="2400">
              <a:solidFill>
                <a:srgbClr val="3A3838"/>
              </a:solidFill>
              <a:latin typeface="PT Sans"/>
              <a:ea typeface="PT Sans"/>
              <a:cs typeface="PT Sans"/>
              <a:sym typeface="PT Sans"/>
            </a:endParaRPr>
          </a:p>
          <a:p>
            <a:pPr indent="0" lvl="0" marL="0" rtl="0" algn="ctr">
              <a:lnSpc>
                <a:spcPct val="90000"/>
              </a:lnSpc>
              <a:spcBef>
                <a:spcPts val="1000"/>
              </a:spcBef>
              <a:spcAft>
                <a:spcPts val="0"/>
              </a:spcAft>
              <a:buNone/>
            </a:pPr>
            <a:r>
              <a:rPr lang="de-DE" sz="2400">
                <a:solidFill>
                  <a:srgbClr val="3A3838"/>
                </a:solidFill>
                <a:latin typeface="PT Sans"/>
                <a:ea typeface="PT Sans"/>
                <a:cs typeface="PT Sans"/>
                <a:sym typeface="PT Sans"/>
              </a:rPr>
              <a:t>P A U S E</a:t>
            </a:r>
            <a:endParaRPr sz="2400">
              <a:solidFill>
                <a:srgbClr val="3A3838"/>
              </a:solidFill>
              <a:latin typeface="PT Sans"/>
              <a:ea typeface="PT Sans"/>
              <a:cs typeface="PT Sans"/>
              <a:sym typeface="PT Sans"/>
            </a:endParaRPr>
          </a:p>
          <a:p>
            <a:pPr indent="0" lvl="0" marL="0" rtl="0" algn="ctr">
              <a:lnSpc>
                <a:spcPct val="90000"/>
              </a:lnSpc>
              <a:spcBef>
                <a:spcPts val="1000"/>
              </a:spcBef>
              <a:spcAft>
                <a:spcPts val="0"/>
              </a:spcAft>
              <a:buNone/>
            </a:pPr>
            <a:r>
              <a:t/>
            </a:r>
            <a:endParaRPr sz="2400">
              <a:solidFill>
                <a:schemeClr val="dk1"/>
              </a:solidFill>
              <a:latin typeface="PT Sans"/>
              <a:ea typeface="PT Sans"/>
              <a:cs typeface="PT Sans"/>
              <a:sym typeface="PT Sans"/>
            </a:endParaRPr>
          </a:p>
          <a:p>
            <a:pPr indent="0" lvl="0" marL="0" rtl="0" algn="l">
              <a:lnSpc>
                <a:spcPct val="90000"/>
              </a:lnSpc>
              <a:spcBef>
                <a:spcPts val="1000"/>
              </a:spcBef>
              <a:spcAft>
                <a:spcPts val="0"/>
              </a:spcAft>
              <a:buNone/>
            </a:pPr>
            <a:r>
              <a:rPr lang="de-DE" sz="2400">
                <a:solidFill>
                  <a:schemeClr val="dk1"/>
                </a:solidFill>
                <a:latin typeface="PT Sans"/>
                <a:ea typeface="PT Sans"/>
                <a:cs typeface="PT Sans"/>
                <a:sym typeface="PT Sans"/>
              </a:rPr>
              <a:t>dann…</a:t>
            </a:r>
            <a:br>
              <a:rPr lang="de-DE" sz="2400">
                <a:solidFill>
                  <a:schemeClr val="dk1"/>
                </a:solidFill>
                <a:latin typeface="PT Sans"/>
                <a:ea typeface="PT Sans"/>
                <a:cs typeface="PT Sans"/>
                <a:sym typeface="PT Sans"/>
              </a:rPr>
            </a:br>
            <a:endParaRPr sz="2400">
              <a:solidFill>
                <a:schemeClr val="dk1"/>
              </a:solidFill>
              <a:latin typeface="PT Sans"/>
              <a:ea typeface="PT Sans"/>
              <a:cs typeface="PT Sans"/>
              <a:sym typeface="PT Sans"/>
            </a:endParaRPr>
          </a:p>
          <a:p>
            <a:pPr indent="-488950" lvl="0" marL="514350" rtl="0" algn="l">
              <a:lnSpc>
                <a:spcPct val="90000"/>
              </a:lnSpc>
              <a:spcBef>
                <a:spcPts val="1000"/>
              </a:spcBef>
              <a:spcAft>
                <a:spcPts val="0"/>
              </a:spcAft>
              <a:buClr>
                <a:srgbClr val="3A3838"/>
              </a:buClr>
              <a:buSzPts val="2400"/>
              <a:buAutoNum type="arabicPlain" startAt="4"/>
            </a:pPr>
            <a:r>
              <a:rPr lang="de-DE" sz="2400">
                <a:solidFill>
                  <a:srgbClr val="3A3838"/>
                </a:solidFill>
                <a:latin typeface="PT Sans"/>
                <a:ea typeface="PT Sans"/>
                <a:cs typeface="PT Sans"/>
                <a:sym typeface="PT Sans"/>
              </a:rPr>
              <a:t>Alle gemeinsam: „</a:t>
            </a:r>
            <a:r>
              <a:rPr lang="de-DE" sz="2400">
                <a:solidFill>
                  <a:srgbClr val="3488AB"/>
                </a:solidFill>
                <a:latin typeface="PT Sans"/>
                <a:ea typeface="PT Sans"/>
                <a:cs typeface="PT Sans"/>
                <a:sym typeface="PT Sans"/>
              </a:rPr>
              <a:t>Nachrichten aus 2040</a:t>
            </a:r>
            <a:r>
              <a:rPr lang="de-DE" sz="2400">
                <a:solidFill>
                  <a:srgbClr val="3A3838"/>
                </a:solidFill>
                <a:latin typeface="PT Sans"/>
                <a:ea typeface="PT Sans"/>
                <a:cs typeface="PT Sans"/>
                <a:sym typeface="PT Sans"/>
              </a:rPr>
              <a:t>“ (1,5 Stunden)</a:t>
            </a:r>
            <a:endParaRPr sz="2400">
              <a:solidFill>
                <a:schemeClr val="dk1"/>
              </a:solidFill>
              <a:latin typeface="Calibri"/>
              <a:ea typeface="Calibri"/>
              <a:cs typeface="Calibri"/>
              <a:sym typeface="Calibri"/>
            </a:endParaRPr>
          </a:p>
          <a:p>
            <a:pPr indent="-488950" lvl="0" marL="514350" rtl="0" algn="l">
              <a:lnSpc>
                <a:spcPct val="90000"/>
              </a:lnSpc>
              <a:spcBef>
                <a:spcPts val="1000"/>
              </a:spcBef>
              <a:spcAft>
                <a:spcPts val="0"/>
              </a:spcAft>
              <a:buClr>
                <a:srgbClr val="3A3838"/>
              </a:buClr>
              <a:buSzPts val="2400"/>
              <a:buAutoNum type="arabicPlain" startAt="4"/>
            </a:pPr>
            <a:r>
              <a:rPr lang="de-DE" sz="2400">
                <a:solidFill>
                  <a:srgbClr val="3A3838"/>
                </a:solidFill>
                <a:latin typeface="PT Sans"/>
                <a:ea typeface="PT Sans"/>
                <a:cs typeface="PT Sans"/>
                <a:sym typeface="PT Sans"/>
              </a:rPr>
              <a:t>Gemeinsame Reflektion (15 Minuten)</a:t>
            </a:r>
            <a:endParaRPr sz="2100">
              <a:latin typeface="PT Sans"/>
              <a:ea typeface="PT Sans"/>
              <a:cs typeface="PT Sans"/>
              <a:sym typeface="PT Sans"/>
            </a:endParaRPr>
          </a:p>
        </p:txBody>
      </p:sp>
      <p:cxnSp>
        <p:nvCxnSpPr>
          <p:cNvPr id="259" name="Google Shape;259;g2b7a3dd6a4a_0_307"/>
          <p:cNvCxnSpPr/>
          <p:nvPr/>
        </p:nvCxnSpPr>
        <p:spPr>
          <a:xfrm>
            <a:off x="958625" y="2788125"/>
            <a:ext cx="4082100" cy="0"/>
          </a:xfrm>
          <a:prstGeom prst="straightConnector1">
            <a:avLst/>
          </a:prstGeom>
          <a:noFill/>
          <a:ln cap="flat" cmpd="sng" w="19050">
            <a:solidFill>
              <a:schemeClr val="dk2"/>
            </a:solidFill>
            <a:prstDash val="solid"/>
            <a:round/>
            <a:headEnd len="med" w="med" type="none"/>
            <a:tailEnd len="med" w="med" type="none"/>
          </a:ln>
        </p:spPr>
      </p:cxnSp>
      <p:cxnSp>
        <p:nvCxnSpPr>
          <p:cNvPr id="260" name="Google Shape;260;g2b7a3dd6a4a_0_307"/>
          <p:cNvCxnSpPr/>
          <p:nvPr/>
        </p:nvCxnSpPr>
        <p:spPr>
          <a:xfrm>
            <a:off x="7081850" y="2788125"/>
            <a:ext cx="4082100" cy="0"/>
          </a:xfrm>
          <a:prstGeom prst="straightConnector1">
            <a:avLst/>
          </a:prstGeom>
          <a:noFill/>
          <a:ln cap="flat" cmpd="sng" w="19050">
            <a:solidFill>
              <a:schemeClr val="dk2"/>
            </a:solidFill>
            <a:prstDash val="solid"/>
            <a:round/>
            <a:headEnd len="med" w="med" type="none"/>
            <a:tailEnd len="med" w="med" type="none"/>
          </a:ln>
        </p:spPr>
      </p:cxnSp>
      <p:sp>
        <p:nvSpPr>
          <p:cNvPr id="261" name="Google Shape;261;g2b7a3dd6a4a_0_307"/>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e-DE" sz="2000">
                <a:solidFill>
                  <a:schemeClr val="dk1"/>
                </a:solidFill>
                <a:latin typeface="Droid Sans Mono"/>
                <a:ea typeface="Droid Sans Mono"/>
                <a:cs typeface="Droid Sans Mono"/>
                <a:sym typeface="Droid Sans Mono"/>
              </a:rPr>
              <a:t>Plan für </a:t>
            </a:r>
            <a:r>
              <a:rPr b="1" lang="de-DE" sz="2000" strike="sngStrike">
                <a:solidFill>
                  <a:schemeClr val="dk1"/>
                </a:solidFill>
                <a:latin typeface="Droid Sans Mono"/>
                <a:ea typeface="Droid Sans Mono"/>
                <a:cs typeface="Droid Sans Mono"/>
                <a:sym typeface="Droid Sans Mono"/>
              </a:rPr>
              <a:t>heute</a:t>
            </a:r>
            <a:r>
              <a:rPr b="1" lang="de-DE" sz="2000">
                <a:solidFill>
                  <a:schemeClr val="dk1"/>
                </a:solidFill>
                <a:latin typeface="Droid Sans Mono"/>
                <a:ea typeface="Droid Sans Mono"/>
                <a:cs typeface="Droid Sans Mono"/>
                <a:sym typeface="Droid Sans Mono"/>
              </a:rPr>
              <a:t> unsere Zukünfte</a:t>
            </a:r>
            <a:endParaRPr sz="2000">
              <a:solidFill>
                <a:schemeClr val="dk1"/>
              </a:solidFill>
              <a:latin typeface="Droid Sans Mono"/>
              <a:ea typeface="Droid Sans Mono"/>
              <a:cs typeface="Droid Sans Mono"/>
              <a:sym typeface="Droid Sans Mono"/>
            </a:endParaRPr>
          </a:p>
        </p:txBody>
      </p:sp>
      <p:sp>
        <p:nvSpPr>
          <p:cNvPr id="262" name="Google Shape;262;g2b7a3dd6a4a_0_307"/>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rgbClr val="3A3838"/>
              </a:solidFill>
              <a:latin typeface="Droid Sans Mono"/>
              <a:ea typeface="Droid Sans Mono"/>
              <a:cs typeface="Droid Sans Mono"/>
              <a:sym typeface="Droid Sans Mono"/>
            </a:endParaRPr>
          </a:p>
        </p:txBody>
      </p:sp>
      <p:sp>
        <p:nvSpPr>
          <p:cNvPr id="263" name="Google Shape;263;g2b7a3dd6a4a_0_307"/>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AGENDA</a:t>
            </a:r>
            <a:endParaRPr>
              <a:solidFill>
                <a:schemeClr val="dk1"/>
              </a:solidFill>
              <a:latin typeface="Droid Sans Mono"/>
              <a:ea typeface="Droid Sans Mono"/>
              <a:cs typeface="Droid Sans Mono"/>
              <a:sym typeface="Droid Sans Mono"/>
            </a:endParaRPr>
          </a:p>
        </p:txBody>
      </p:sp>
      <p:sp>
        <p:nvSpPr>
          <p:cNvPr id="264" name="Google Shape;264;g2b7a3dd6a4a_0_307"/>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2b7a3dd6a4a_0_210"/>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71" name="Google Shape;271;g2b7a3dd6a4a_0_210"/>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272" name="Google Shape;272;g2b7a3dd6a4a_0_210"/>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1,5 Stunden</a:t>
            </a:r>
            <a:r>
              <a:rPr lang="de-DE">
                <a:solidFill>
                  <a:schemeClr val="dk1"/>
                </a:solidFill>
                <a:latin typeface="Droid Sans Mono"/>
                <a:ea typeface="Droid Sans Mono"/>
                <a:cs typeface="Droid Sans Mono"/>
                <a:sym typeface="Droid Sans Mono"/>
              </a:rPr>
              <a:t> </a:t>
            </a:r>
            <a:endParaRPr>
              <a:solidFill>
                <a:schemeClr val="dk1"/>
              </a:solidFill>
              <a:latin typeface="Droid Sans Mono"/>
              <a:ea typeface="Droid Sans Mono"/>
              <a:cs typeface="Droid Sans Mono"/>
              <a:sym typeface="Droid Sans Mono"/>
            </a:endParaRPr>
          </a:p>
        </p:txBody>
      </p:sp>
      <p:sp>
        <p:nvSpPr>
          <p:cNvPr id="273" name="Google Shape;273;g2b7a3dd6a4a_0_210"/>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de-DE" sz="4300">
                <a:solidFill>
                  <a:srgbClr val="3A3838"/>
                </a:solidFill>
                <a:latin typeface="Droid Sans Mono"/>
                <a:ea typeface="Droid Sans Mono"/>
                <a:cs typeface="Droid Sans Mono"/>
                <a:sym typeface="Droid Sans Mono"/>
              </a:rPr>
              <a:t>Nachrichten </a:t>
            </a:r>
            <a:br>
              <a:rPr b="1" lang="de-DE" sz="4300">
                <a:solidFill>
                  <a:srgbClr val="3A3838"/>
                </a:solidFill>
                <a:latin typeface="Droid Sans Mono"/>
                <a:ea typeface="Droid Sans Mono"/>
                <a:cs typeface="Droid Sans Mono"/>
                <a:sym typeface="Droid Sans Mono"/>
              </a:rPr>
            </a:br>
            <a:r>
              <a:rPr b="1" lang="de-DE" sz="4300">
                <a:solidFill>
                  <a:srgbClr val="3A3838"/>
                </a:solidFill>
                <a:latin typeface="Droid Sans Mono"/>
                <a:ea typeface="Droid Sans Mono"/>
                <a:cs typeface="Droid Sans Mono"/>
                <a:sym typeface="Droid Sans Mono"/>
              </a:rPr>
              <a:t>aus 2040</a:t>
            </a:r>
            <a:endParaRPr sz="3900">
              <a:solidFill>
                <a:srgbClr val="3A3838"/>
              </a:solidFill>
              <a:latin typeface="Droid Sans Mono"/>
              <a:ea typeface="Droid Sans Mono"/>
              <a:cs typeface="Droid Sans Mono"/>
              <a:sym typeface="Droid Sans Mono"/>
            </a:endParaRPr>
          </a:p>
          <a:p>
            <a:pPr indent="0" lvl="0" marL="0" rtl="0" algn="ctr">
              <a:lnSpc>
                <a:spcPct val="130000"/>
              </a:lnSpc>
              <a:spcBef>
                <a:spcPts val="2000"/>
              </a:spcBef>
              <a:spcAft>
                <a:spcPts val="0"/>
              </a:spcAft>
              <a:buNone/>
            </a:pPr>
            <a:r>
              <a:rPr lang="de-DE" sz="2500">
                <a:solidFill>
                  <a:schemeClr val="dk1"/>
                </a:solidFill>
                <a:latin typeface="Droid Sans Mono"/>
                <a:ea typeface="Droid Sans Mono"/>
                <a:cs typeface="Droid Sans Mono"/>
                <a:sym typeface="Droid Sans Mono"/>
                <a:extLst>
                  <a:ext uri="http://customooxmlschemas.google.com/">
                    <go:slidesCustomData xmlns:go="http://customooxmlschemas.google.com/" textRoundtripDataId="11"/>
                  </a:ext>
                </a:extLst>
              </a:rPr>
              <a:t>Schreib</a:t>
            </a:r>
            <a:r>
              <a:rPr lang="de-DE" sz="2500">
                <a:solidFill>
                  <a:schemeClr val="dk1"/>
                </a:solidFill>
                <a:latin typeface="Droid Sans Mono"/>
                <a:ea typeface="Droid Sans Mono"/>
                <a:cs typeface="Droid Sans Mono"/>
                <a:sym typeface="Droid Sans Mono"/>
              </a:rPr>
              <a:t>e einen Artikel </a:t>
            </a:r>
            <a:br>
              <a:rPr lang="de-DE" sz="2500">
                <a:solidFill>
                  <a:schemeClr val="dk1"/>
                </a:solidFill>
                <a:latin typeface="Droid Sans Mono"/>
                <a:ea typeface="Droid Sans Mono"/>
                <a:cs typeface="Droid Sans Mono"/>
                <a:sym typeface="Droid Sans Mono"/>
              </a:rPr>
            </a:br>
            <a:r>
              <a:rPr lang="de-DE" sz="2500">
                <a:solidFill>
                  <a:schemeClr val="dk1"/>
                </a:solidFill>
                <a:latin typeface="Droid Sans Mono"/>
                <a:ea typeface="Droid Sans Mono"/>
                <a:cs typeface="Droid Sans Mono"/>
                <a:sym typeface="Droid Sans Mono"/>
              </a:rPr>
              <a:t>aus der Zukunft</a:t>
            </a:r>
            <a:endParaRPr sz="800">
              <a:solidFill>
                <a:schemeClr val="dk1"/>
              </a:solidFill>
              <a:latin typeface="Droid Sans Mono"/>
              <a:ea typeface="Droid Sans Mono"/>
              <a:cs typeface="Droid Sans Mono"/>
              <a:sym typeface="Droid Sans Mono"/>
            </a:endParaRPr>
          </a:p>
        </p:txBody>
      </p:sp>
      <p:sp>
        <p:nvSpPr>
          <p:cNvPr id="274" name="Google Shape;274;g2b7a3dd6a4a_0_210"/>
          <p:cNvSpPr/>
          <p:nvPr/>
        </p:nvSpPr>
        <p:spPr>
          <a:xfrm>
            <a:off x="6098400" y="877350"/>
            <a:ext cx="5780400" cy="49902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275" name="Google Shape;275;g2b7a3dd6a4a_0_210"/>
          <p:cNvPicPr preferRelativeResize="0"/>
          <p:nvPr/>
        </p:nvPicPr>
        <p:blipFill rotWithShape="1">
          <a:blip r:embed="rId3">
            <a:alphaModFix/>
          </a:blip>
          <a:srcRect b="0" l="0" r="0" t="0"/>
          <a:stretch/>
        </p:blipFill>
        <p:spPr>
          <a:xfrm>
            <a:off x="6493500" y="877350"/>
            <a:ext cx="4990200" cy="4990200"/>
          </a:xfrm>
          <a:prstGeom prst="rect">
            <a:avLst/>
          </a:prstGeom>
          <a:noFill/>
          <a:ln>
            <a:noFill/>
          </a:ln>
        </p:spPr>
      </p:pic>
      <p:sp>
        <p:nvSpPr>
          <p:cNvPr id="276" name="Google Shape;276;g2b7a3dd6a4a_0_210"/>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2b7a3dd6a4a_0_224"/>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Nachrichten aus 2040</a:t>
            </a:r>
            <a:endParaRPr>
              <a:solidFill>
                <a:schemeClr val="dk1"/>
              </a:solidFill>
              <a:latin typeface="Droid Sans Mono"/>
              <a:ea typeface="Droid Sans Mono"/>
              <a:cs typeface="Droid Sans Mono"/>
              <a:sym typeface="Droid Sans Mono"/>
            </a:endParaRPr>
          </a:p>
        </p:txBody>
      </p:sp>
      <p:sp>
        <p:nvSpPr>
          <p:cNvPr id="283" name="Google Shape;283;g2b7a3dd6a4a_0_224"/>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Intro</a:t>
            </a:r>
            <a:endParaRPr>
              <a:solidFill>
                <a:schemeClr val="dk1"/>
              </a:solidFill>
              <a:latin typeface="Droid Sans Mono"/>
              <a:ea typeface="Droid Sans Mono"/>
              <a:cs typeface="Droid Sans Mono"/>
              <a:sym typeface="Droid Sans Mono"/>
            </a:endParaRPr>
          </a:p>
        </p:txBody>
      </p:sp>
      <p:sp>
        <p:nvSpPr>
          <p:cNvPr id="284" name="Google Shape;284;g2b7a3dd6a4a_0_224"/>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85" name="Google Shape;285;g2b7a3dd6a4a_0_224"/>
          <p:cNvSpPr txBox="1"/>
          <p:nvPr/>
        </p:nvSpPr>
        <p:spPr>
          <a:xfrm>
            <a:off x="1163400" y="1682250"/>
            <a:ext cx="9865200" cy="2154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800">
                <a:solidFill>
                  <a:srgbClr val="3A3838"/>
                </a:solidFill>
                <a:latin typeface="PT Sans"/>
                <a:ea typeface="PT Sans"/>
                <a:cs typeface="PT Sans"/>
                <a:sym typeface="PT Sans"/>
              </a:rPr>
              <a:t>Unsere Klasse ist nun eine </a:t>
            </a:r>
            <a:endParaRPr/>
          </a:p>
          <a:p>
            <a:pPr indent="0" lvl="0" marL="0" marR="0" rtl="0" algn="l">
              <a:spcBef>
                <a:spcPts val="0"/>
              </a:spcBef>
              <a:spcAft>
                <a:spcPts val="0"/>
              </a:spcAft>
              <a:buNone/>
            </a:pPr>
            <a:r>
              <a:rPr lang="de-DE" sz="2800">
                <a:solidFill>
                  <a:srgbClr val="3A3838"/>
                </a:solidFill>
                <a:latin typeface="PT Sans"/>
                <a:ea typeface="PT Sans"/>
                <a:cs typeface="PT Sans"/>
                <a:sym typeface="PT Sans"/>
              </a:rPr>
              <a:t>Zeitungsredaktion im Jahr 2040.</a:t>
            </a:r>
            <a:br>
              <a:rPr lang="de-DE" sz="1800">
                <a:solidFill>
                  <a:srgbClr val="3A3838"/>
                </a:solidFill>
                <a:latin typeface="PT Sans"/>
                <a:ea typeface="PT Sans"/>
                <a:cs typeface="PT Sans"/>
                <a:sym typeface="PT Sans"/>
              </a:rPr>
            </a:br>
            <a:endParaRPr sz="1800">
              <a:solidFill>
                <a:srgbClr val="3A3838"/>
              </a:solidFill>
              <a:latin typeface="PT Sans"/>
              <a:ea typeface="PT Sans"/>
              <a:cs typeface="PT Sans"/>
              <a:sym typeface="PT Sans"/>
            </a:endParaRPr>
          </a:p>
          <a:p>
            <a:pPr indent="0" lvl="0" marL="0" marR="0" rtl="0" algn="l">
              <a:spcBef>
                <a:spcPts val="0"/>
              </a:spcBef>
              <a:spcAft>
                <a:spcPts val="0"/>
              </a:spcAft>
              <a:buNone/>
            </a:pPr>
            <a:r>
              <a:rPr lang="de-DE" sz="2000">
                <a:solidFill>
                  <a:srgbClr val="3A3838"/>
                </a:solidFill>
                <a:latin typeface="PT Sans"/>
                <a:ea typeface="PT Sans"/>
                <a:cs typeface="PT Sans"/>
                <a:sym typeface="PT Sans"/>
              </a:rPr>
              <a:t>Wir fragen uns: </a:t>
            </a:r>
            <a:endParaRPr sz="2000"/>
          </a:p>
          <a:p>
            <a:pPr indent="-285750" lvl="0" marL="285750" marR="0" rtl="0" algn="l">
              <a:spcBef>
                <a:spcPts val="0"/>
              </a:spcBef>
              <a:spcAft>
                <a:spcPts val="0"/>
              </a:spcAft>
              <a:buClr>
                <a:srgbClr val="3A3838"/>
              </a:buClr>
              <a:buSzPts val="2000"/>
              <a:buFont typeface="Arial"/>
              <a:buChar char="•"/>
            </a:pPr>
            <a:r>
              <a:rPr lang="de-DE" sz="2000">
                <a:solidFill>
                  <a:srgbClr val="3A3838"/>
                </a:solidFill>
                <a:latin typeface="PT Sans"/>
                <a:ea typeface="PT Sans"/>
                <a:cs typeface="PT Sans"/>
                <a:sym typeface="PT Sans"/>
              </a:rPr>
              <a:t>Wie wird der Alltag in der Zukunft aussehen?</a:t>
            </a:r>
            <a:endParaRPr sz="2000"/>
          </a:p>
          <a:p>
            <a:pPr indent="-285750" lvl="0" marL="285750" marR="0" rtl="0" algn="l">
              <a:spcBef>
                <a:spcPts val="0"/>
              </a:spcBef>
              <a:spcAft>
                <a:spcPts val="0"/>
              </a:spcAft>
              <a:buClr>
                <a:srgbClr val="3A3838"/>
              </a:buClr>
              <a:buSzPts val="2000"/>
              <a:buFont typeface="Arial"/>
              <a:buChar char="•"/>
            </a:pPr>
            <a:r>
              <a:rPr lang="de-DE" sz="2000">
                <a:solidFill>
                  <a:srgbClr val="3A3838"/>
                </a:solidFill>
                <a:latin typeface="PT Sans"/>
                <a:ea typeface="PT Sans"/>
                <a:cs typeface="PT Sans"/>
                <a:sym typeface="PT Sans"/>
              </a:rPr>
              <a:t>Welche Nachrichten aus verschiedenen Gesellschaftsbereichen werden wir lesen?</a:t>
            </a:r>
            <a:endParaRPr sz="2000"/>
          </a:p>
        </p:txBody>
      </p:sp>
      <p:sp>
        <p:nvSpPr>
          <p:cNvPr id="286" name="Google Shape;286;g2b7a3dd6a4a_0_224"/>
          <p:cNvSpPr txBox="1"/>
          <p:nvPr/>
        </p:nvSpPr>
        <p:spPr>
          <a:xfrm>
            <a:off x="1163400" y="4539463"/>
            <a:ext cx="98652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800">
                <a:solidFill>
                  <a:srgbClr val="3A3838"/>
                </a:solidFill>
                <a:latin typeface="PT Sans"/>
                <a:ea typeface="PT Sans"/>
                <a:cs typeface="PT Sans"/>
                <a:sym typeface="PT Sans"/>
              </a:rPr>
              <a:t>Unser Ziel: </a:t>
            </a:r>
            <a:r>
              <a:rPr lang="de-DE" sz="2800">
                <a:solidFill>
                  <a:srgbClr val="3488AB"/>
                </a:solidFill>
                <a:latin typeface="PT Sans"/>
                <a:ea typeface="PT Sans"/>
                <a:cs typeface="PT Sans"/>
                <a:sym typeface="PT Sans"/>
              </a:rPr>
              <a:t>Eine Zeitung für den </a:t>
            </a:r>
            <a:r>
              <a:rPr lang="de-DE" sz="2800">
                <a:solidFill>
                  <a:srgbClr val="3488AB"/>
                </a:solidFill>
                <a:latin typeface="PT Sans"/>
                <a:ea typeface="PT Sans"/>
                <a:cs typeface="PT Sans"/>
                <a:sym typeface="PT Sans"/>
                <a:extLst>
                  <a:ext uri="http://customooxmlschemas.google.com/">
                    <go:slidesCustomData xmlns:go="http://customooxmlschemas.google.com/" textRoundtripDataId="12"/>
                  </a:ext>
                </a:extLst>
              </a:rPr>
              <a:t>02.04.2040 s</a:t>
            </a:r>
            <a:r>
              <a:rPr lang="de-DE" sz="2800">
                <a:solidFill>
                  <a:srgbClr val="3488AB"/>
                </a:solidFill>
                <a:latin typeface="PT Sans"/>
                <a:ea typeface="PT Sans"/>
                <a:cs typeface="PT Sans"/>
                <a:sym typeface="PT Sans"/>
              </a:rPr>
              <a:t>chreiben</a:t>
            </a:r>
            <a:endParaRPr/>
          </a:p>
        </p:txBody>
      </p:sp>
      <p:sp>
        <p:nvSpPr>
          <p:cNvPr id="287" name="Google Shape;287;g2b7a3dd6a4a_0_224"/>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g2ba7a785305_0_76"/>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Nachrichten aus 2040</a:t>
            </a:r>
            <a:endParaRPr>
              <a:solidFill>
                <a:schemeClr val="dk1"/>
              </a:solidFill>
              <a:latin typeface="Droid Sans Mono"/>
              <a:ea typeface="Droid Sans Mono"/>
              <a:cs typeface="Droid Sans Mono"/>
              <a:sym typeface="Droid Sans Mono"/>
            </a:endParaRPr>
          </a:p>
        </p:txBody>
      </p:sp>
      <p:sp>
        <p:nvSpPr>
          <p:cNvPr id="294" name="Google Shape;294;g2ba7a785305_0_76"/>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Intro</a:t>
            </a:r>
            <a:endParaRPr>
              <a:solidFill>
                <a:schemeClr val="dk1"/>
              </a:solidFill>
              <a:latin typeface="Droid Sans Mono"/>
              <a:ea typeface="Droid Sans Mono"/>
              <a:cs typeface="Droid Sans Mono"/>
              <a:sym typeface="Droid Sans Mono"/>
            </a:endParaRPr>
          </a:p>
        </p:txBody>
      </p:sp>
      <p:sp>
        <p:nvSpPr>
          <p:cNvPr id="295" name="Google Shape;295;g2ba7a785305_0_76"/>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96" name="Google Shape;296;g2ba7a785305_0_76"/>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
        <p:nvSpPr>
          <p:cNvPr id="297" name="Google Shape;297;g2ba7a785305_0_76"/>
          <p:cNvSpPr txBox="1"/>
          <p:nvPr/>
        </p:nvSpPr>
        <p:spPr>
          <a:xfrm>
            <a:off x="997212" y="1550330"/>
            <a:ext cx="101976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rgbClr val="3A3838"/>
                </a:solidFill>
                <a:latin typeface="PT Sans"/>
                <a:ea typeface="PT Sans"/>
                <a:cs typeface="PT Sans"/>
                <a:sym typeface="PT Sans"/>
              </a:rPr>
              <a:t>Zeitungen haben verschiedene „</a:t>
            </a:r>
            <a:r>
              <a:rPr b="1" lang="de-DE" sz="2000">
                <a:solidFill>
                  <a:srgbClr val="3A3838"/>
                </a:solidFill>
                <a:latin typeface="PT Sans"/>
                <a:ea typeface="PT Sans"/>
                <a:cs typeface="PT Sans"/>
                <a:sym typeface="PT Sans"/>
              </a:rPr>
              <a:t>Redaktionen</a:t>
            </a:r>
            <a:r>
              <a:rPr lang="de-DE" sz="2000">
                <a:solidFill>
                  <a:srgbClr val="3A3838"/>
                </a:solidFill>
                <a:latin typeface="PT Sans"/>
                <a:ea typeface="PT Sans"/>
                <a:cs typeface="PT Sans"/>
                <a:sym typeface="PT Sans"/>
              </a:rPr>
              <a:t>“. Sie bestehen aus Teams von Journalist*innen, </a:t>
            </a:r>
            <a:endParaRPr>
              <a:solidFill>
                <a:srgbClr val="3A3838"/>
              </a:solidFill>
            </a:endParaRPr>
          </a:p>
          <a:p>
            <a:pPr indent="0" lvl="0" marL="0" marR="0" rtl="0" algn="l">
              <a:spcBef>
                <a:spcPts val="0"/>
              </a:spcBef>
              <a:spcAft>
                <a:spcPts val="0"/>
              </a:spcAft>
              <a:buNone/>
            </a:pPr>
            <a:r>
              <a:rPr lang="de-DE" sz="2000">
                <a:solidFill>
                  <a:srgbClr val="3A3838"/>
                </a:solidFill>
                <a:latin typeface="PT Sans"/>
                <a:ea typeface="PT Sans"/>
                <a:cs typeface="PT Sans"/>
                <a:sym typeface="PT Sans"/>
              </a:rPr>
              <a:t>die für ein bestimmtes </a:t>
            </a:r>
            <a:r>
              <a:rPr b="1" lang="de-DE" sz="2000">
                <a:solidFill>
                  <a:srgbClr val="3A3838"/>
                </a:solidFill>
                <a:latin typeface="PT Sans"/>
                <a:ea typeface="PT Sans"/>
                <a:cs typeface="PT Sans"/>
                <a:sym typeface="PT Sans"/>
              </a:rPr>
              <a:t>„Ressort“ </a:t>
            </a:r>
            <a:r>
              <a:rPr lang="de-DE" sz="2000">
                <a:solidFill>
                  <a:srgbClr val="3A3838"/>
                </a:solidFill>
                <a:latin typeface="PT Sans"/>
                <a:ea typeface="PT Sans"/>
                <a:cs typeface="PT Sans"/>
                <a:sym typeface="PT Sans"/>
              </a:rPr>
              <a:t>(einen Themenbereich) zuständig sind. </a:t>
            </a:r>
            <a:endParaRPr>
              <a:solidFill>
                <a:srgbClr val="3A3838"/>
              </a:solidFill>
            </a:endParaRPr>
          </a:p>
        </p:txBody>
      </p:sp>
      <p:sp>
        <p:nvSpPr>
          <p:cNvPr id="298" name="Google Shape;298;g2ba7a785305_0_76"/>
          <p:cNvSpPr txBox="1"/>
          <p:nvPr/>
        </p:nvSpPr>
        <p:spPr>
          <a:xfrm>
            <a:off x="997202" y="2603075"/>
            <a:ext cx="100218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rgbClr val="3A3838"/>
                </a:solidFill>
                <a:latin typeface="PT Sans"/>
                <a:ea typeface="PT Sans"/>
                <a:cs typeface="PT Sans"/>
                <a:sym typeface="PT Sans"/>
              </a:rPr>
              <a:t>U</a:t>
            </a:r>
            <a:r>
              <a:rPr lang="de-DE" sz="2000">
                <a:solidFill>
                  <a:srgbClr val="3A3838"/>
                </a:solidFill>
                <a:latin typeface="PT Sans"/>
                <a:ea typeface="PT Sans"/>
                <a:cs typeface="PT Sans"/>
                <a:sym typeface="PT Sans"/>
                <a:extLst>
                  <a:ext uri="http://customooxmlschemas.google.com/">
                    <go:slidesCustomData xmlns:go="http://customooxmlschemas.google.com/" textRoundtripDataId="13"/>
                  </a:ext>
                </a:extLst>
              </a:rPr>
              <a:t>nsere Zeitung könnte beispielsweise die folgenden Ressorts beinhalten:</a:t>
            </a:r>
            <a:endParaRPr>
              <a:solidFill>
                <a:srgbClr val="3A3838"/>
              </a:solidFill>
              <a:latin typeface="PT Sans"/>
              <a:ea typeface="PT Sans"/>
              <a:cs typeface="PT Sans"/>
              <a:sym typeface="PT Sans"/>
            </a:endParaRPr>
          </a:p>
        </p:txBody>
      </p:sp>
      <p:sp>
        <p:nvSpPr>
          <p:cNvPr id="299" name="Google Shape;299;g2ba7a785305_0_76"/>
          <p:cNvSpPr txBox="1"/>
          <p:nvPr/>
        </p:nvSpPr>
        <p:spPr>
          <a:xfrm>
            <a:off x="997211" y="3348000"/>
            <a:ext cx="21693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Wirtschaft</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Mobilität</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Mode &amp; Lifestyle</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Technologie</a:t>
            </a:r>
            <a:endParaRPr b="1" sz="1800">
              <a:solidFill>
                <a:srgbClr val="3A3838"/>
              </a:solidFill>
              <a:latin typeface="Calibri"/>
              <a:ea typeface="Calibri"/>
              <a:cs typeface="Calibri"/>
              <a:sym typeface="Calibri"/>
            </a:endParaRPr>
          </a:p>
        </p:txBody>
      </p:sp>
      <p:sp>
        <p:nvSpPr>
          <p:cNvPr id="300" name="Google Shape;300;g2ba7a785305_0_76"/>
          <p:cNvSpPr txBox="1"/>
          <p:nvPr/>
        </p:nvSpPr>
        <p:spPr>
          <a:xfrm>
            <a:off x="3527127" y="3348000"/>
            <a:ext cx="3570900" cy="1893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Politik</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Gesetze und Rechte</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Umwelt und andere Lebewesen</a:t>
            </a:r>
            <a:endParaRPr>
              <a:solidFill>
                <a:srgbClr val="3A3838"/>
              </a:solidFill>
            </a:endParaRPr>
          </a:p>
          <a:p>
            <a:pPr indent="-171450" lvl="0" marL="285750" marR="0" rtl="0" algn="l">
              <a:spcBef>
                <a:spcPts val="0"/>
              </a:spcBef>
              <a:spcAft>
                <a:spcPts val="0"/>
              </a:spcAft>
              <a:buClr>
                <a:schemeClr val="dk1"/>
              </a:buClr>
              <a:buSzPts val="1800"/>
              <a:buFont typeface="Arial"/>
              <a:buNone/>
            </a:pPr>
            <a:r>
              <a:t/>
            </a:r>
            <a:endParaRPr b="1" sz="1800">
              <a:solidFill>
                <a:srgbClr val="3488AB"/>
              </a:solidFill>
              <a:latin typeface="Calibri"/>
              <a:ea typeface="Calibri"/>
              <a:cs typeface="Calibri"/>
              <a:sym typeface="Calibri"/>
            </a:endParaRPr>
          </a:p>
          <a:p>
            <a:pPr indent="0" lvl="0" marL="0" marR="0" rtl="0" algn="l">
              <a:spcBef>
                <a:spcPts val="0"/>
              </a:spcBef>
              <a:spcAft>
                <a:spcPts val="0"/>
              </a:spcAft>
              <a:buNone/>
            </a:pPr>
            <a:r>
              <a:t/>
            </a:r>
            <a:endParaRPr b="1" sz="1800">
              <a:solidFill>
                <a:srgbClr val="3488AB"/>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g2b7a3dd6a4a_0_337"/>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307" name="Google Shape;307;g2b7a3dd6a4a_0_337"/>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Clr>
                <a:schemeClr val="dk1"/>
              </a:buClr>
              <a:buFont typeface="Arial"/>
              <a:buNone/>
            </a:pPr>
            <a:r>
              <a:rPr lang="de-DE" sz="1800">
                <a:solidFill>
                  <a:schemeClr val="dk1"/>
                </a:solidFill>
                <a:latin typeface="Droid Sans Mono"/>
                <a:ea typeface="Droid Sans Mono"/>
                <a:cs typeface="Droid Sans Mono"/>
                <a:sym typeface="Droid Sans Mono"/>
              </a:rPr>
              <a:t>Eine Stunde</a:t>
            </a:r>
            <a:endParaRPr sz="1600">
              <a:solidFill>
                <a:schemeClr val="dk1"/>
              </a:solidFill>
              <a:latin typeface="Droid Sans Mono"/>
              <a:ea typeface="Droid Sans Mono"/>
              <a:cs typeface="Droid Sans Mono"/>
              <a:sym typeface="Droid Sans Mono"/>
            </a:endParaRPr>
          </a:p>
        </p:txBody>
      </p:sp>
      <p:sp>
        <p:nvSpPr>
          <p:cNvPr id="308" name="Google Shape;308;g2b7a3dd6a4a_0_337"/>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309" name="Google Shape;309;g2b7a3dd6a4a_0_337"/>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310" name="Google Shape;310;g2b7a3dd6a4a_0_337"/>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In Kleingruppen</a:t>
            </a:r>
            <a:endParaRPr sz="1600">
              <a:solidFill>
                <a:schemeClr val="dk1"/>
              </a:solidFill>
              <a:latin typeface="Droid Sans Mono"/>
              <a:ea typeface="Droid Sans Mono"/>
              <a:cs typeface="Droid Sans Mono"/>
              <a:sym typeface="Droid Sans Mono"/>
            </a:endParaRPr>
          </a:p>
        </p:txBody>
      </p:sp>
      <p:pic>
        <p:nvPicPr>
          <p:cNvPr descr="Benutzer mit einfarbiger Füllung" id="311" name="Google Shape;311;g2b7a3dd6a4a_0_337"/>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sp>
        <p:nvSpPr>
          <p:cNvPr id="312" name="Google Shape;312;g2b7a3dd6a4a_0_337"/>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Nachrichten aus 2040</a:t>
            </a:r>
            <a:endParaRPr>
              <a:solidFill>
                <a:schemeClr val="dk1"/>
              </a:solidFill>
              <a:latin typeface="Droid Sans Mono"/>
              <a:ea typeface="Droid Sans Mono"/>
              <a:cs typeface="Droid Sans Mono"/>
              <a:sym typeface="Droid Sans Mono"/>
            </a:endParaRPr>
          </a:p>
        </p:txBody>
      </p:sp>
      <p:sp>
        <p:nvSpPr>
          <p:cNvPr id="313" name="Google Shape;313;g2b7a3dd6a4a_0_337"/>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
        <p:nvSpPr>
          <p:cNvPr id="314" name="Google Shape;314;g2b7a3dd6a4a_0_337"/>
          <p:cNvSpPr txBox="1"/>
          <p:nvPr/>
        </p:nvSpPr>
        <p:spPr>
          <a:xfrm>
            <a:off x="934632" y="1158741"/>
            <a:ext cx="9888000" cy="1323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a:solidFill>
                  <a:srgbClr val="3A3838"/>
                </a:solidFill>
                <a:latin typeface="PT Sans"/>
                <a:ea typeface="PT Sans"/>
                <a:cs typeface="PT Sans"/>
                <a:sym typeface="PT Sans"/>
              </a:rPr>
              <a:t>Aufgabe: </a:t>
            </a:r>
            <a:endParaRPr sz="2000"/>
          </a:p>
          <a:p>
            <a:pPr indent="0" lvl="0" marL="0" marR="0" rtl="0" algn="l">
              <a:spcBef>
                <a:spcPts val="0"/>
              </a:spcBef>
              <a:spcAft>
                <a:spcPts val="0"/>
              </a:spcAft>
              <a:buNone/>
            </a:pPr>
            <a:r>
              <a:rPr lang="de-DE" sz="2000">
                <a:solidFill>
                  <a:srgbClr val="3A3838"/>
                </a:solidFill>
                <a:latin typeface="PT Sans"/>
                <a:ea typeface="PT Sans"/>
                <a:cs typeface="PT Sans"/>
                <a:sym typeface="PT Sans"/>
              </a:rPr>
              <a:t>Schließt euch einer der folgenden Redaktionen an. In allen Redaktionen sollten ungefähr gleich viele Journalist*innen arbeiten.</a:t>
            </a:r>
            <a:endParaRPr sz="2000"/>
          </a:p>
          <a:p>
            <a:pPr indent="0" lvl="0" marL="0" marR="0" rtl="0" algn="l">
              <a:spcBef>
                <a:spcPts val="0"/>
              </a:spcBef>
              <a:spcAft>
                <a:spcPts val="0"/>
              </a:spcAft>
              <a:buNone/>
            </a:pPr>
            <a:r>
              <a:t/>
            </a:r>
            <a:endParaRPr sz="2000">
              <a:solidFill>
                <a:srgbClr val="3A3838"/>
              </a:solidFill>
              <a:latin typeface="PT Sans"/>
              <a:ea typeface="PT Sans"/>
              <a:cs typeface="PT Sans"/>
              <a:sym typeface="PT Sans"/>
            </a:endParaRPr>
          </a:p>
        </p:txBody>
      </p:sp>
      <p:sp>
        <p:nvSpPr>
          <p:cNvPr id="315" name="Google Shape;315;g2b7a3dd6a4a_0_337"/>
          <p:cNvSpPr txBox="1"/>
          <p:nvPr/>
        </p:nvSpPr>
        <p:spPr>
          <a:xfrm>
            <a:off x="1064811" y="2390238"/>
            <a:ext cx="21693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Wirtschaft</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Mobilität</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Mode &amp; Lifestyle</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Technologie</a:t>
            </a:r>
            <a:endParaRPr b="1" sz="1800">
              <a:solidFill>
                <a:srgbClr val="3A3838"/>
              </a:solidFill>
              <a:latin typeface="Calibri"/>
              <a:ea typeface="Calibri"/>
              <a:cs typeface="Calibri"/>
              <a:sym typeface="Calibri"/>
            </a:endParaRPr>
          </a:p>
        </p:txBody>
      </p:sp>
      <p:sp>
        <p:nvSpPr>
          <p:cNvPr id="316" name="Google Shape;316;g2b7a3dd6a4a_0_337"/>
          <p:cNvSpPr txBox="1"/>
          <p:nvPr/>
        </p:nvSpPr>
        <p:spPr>
          <a:xfrm>
            <a:off x="3506102" y="2482350"/>
            <a:ext cx="3570900" cy="1893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Politik</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Gesetze und Rechte</a:t>
            </a:r>
            <a:endParaRPr>
              <a:solidFill>
                <a:srgbClr val="3A3838"/>
              </a:solidFil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Umwelt und andere Lebewesen</a:t>
            </a:r>
            <a:endParaRPr>
              <a:solidFill>
                <a:srgbClr val="3A3838"/>
              </a:solidFill>
            </a:endParaRPr>
          </a:p>
          <a:p>
            <a:pPr indent="-171450" lvl="0" marL="285750" marR="0" rtl="0" algn="l">
              <a:spcBef>
                <a:spcPts val="0"/>
              </a:spcBef>
              <a:spcAft>
                <a:spcPts val="0"/>
              </a:spcAft>
              <a:buClr>
                <a:schemeClr val="dk1"/>
              </a:buClr>
              <a:buSzPts val="1800"/>
              <a:buFont typeface="Arial"/>
              <a:buNone/>
            </a:pPr>
            <a:r>
              <a:t/>
            </a:r>
            <a:endParaRPr b="1" sz="1800">
              <a:solidFill>
                <a:srgbClr val="3488AB"/>
              </a:solidFill>
              <a:latin typeface="Calibri"/>
              <a:ea typeface="Calibri"/>
              <a:cs typeface="Calibri"/>
              <a:sym typeface="Calibri"/>
            </a:endParaRPr>
          </a:p>
          <a:p>
            <a:pPr indent="0" lvl="0" marL="0" marR="0" rtl="0" algn="l">
              <a:spcBef>
                <a:spcPts val="0"/>
              </a:spcBef>
              <a:spcAft>
                <a:spcPts val="0"/>
              </a:spcAft>
              <a:buNone/>
            </a:pPr>
            <a:r>
              <a:t/>
            </a:r>
            <a:endParaRPr b="1" sz="1800">
              <a:solidFill>
                <a:srgbClr val="3488AB"/>
              </a:solidFill>
              <a:latin typeface="Calibri"/>
              <a:ea typeface="Calibri"/>
              <a:cs typeface="Calibri"/>
              <a:sym typeface="Calibri"/>
            </a:endParaRPr>
          </a:p>
        </p:txBody>
      </p:sp>
      <p:sp>
        <p:nvSpPr>
          <p:cNvPr id="317" name="Google Shape;317;g2b7a3dd6a4a_0_337"/>
          <p:cNvSpPr txBox="1"/>
          <p:nvPr/>
        </p:nvSpPr>
        <p:spPr>
          <a:xfrm>
            <a:off x="1016701" y="4254871"/>
            <a:ext cx="101472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rgbClr val="3A3838"/>
                </a:solidFill>
                <a:latin typeface="PT Sans"/>
                <a:ea typeface="PT Sans"/>
                <a:cs typeface="PT Sans"/>
                <a:sym typeface="PT Sans"/>
              </a:rPr>
              <a:t>Ihr habt nun eine Stunde Zeit, um Zeitungsartikel zu verschiedensten Themen aus eurem Ressort zu schreiben. Besprecht in der Redaktion gemeinsam eure Themenideen und teilt dann auf, welche*r Journalist*in für welches Thema zuständig ist.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g2ba7a785305_0_106"/>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sp>
        <p:nvSpPr>
          <p:cNvPr id="324" name="Google Shape;324;g2ba7a785305_0_106"/>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Clr>
                <a:schemeClr val="dk1"/>
              </a:buClr>
              <a:buFont typeface="Arial"/>
              <a:buNone/>
            </a:pPr>
            <a:r>
              <a:rPr lang="de-DE" sz="1800">
                <a:solidFill>
                  <a:schemeClr val="dk1"/>
                </a:solidFill>
                <a:latin typeface="Droid Sans Mono"/>
                <a:ea typeface="Droid Sans Mono"/>
                <a:cs typeface="Droid Sans Mono"/>
                <a:sym typeface="Droid Sans Mono"/>
              </a:rPr>
              <a:t>Eine Stunde</a:t>
            </a:r>
            <a:endParaRPr sz="1600">
              <a:solidFill>
                <a:schemeClr val="dk1"/>
              </a:solidFill>
              <a:latin typeface="Droid Sans Mono"/>
              <a:ea typeface="Droid Sans Mono"/>
              <a:cs typeface="Droid Sans Mono"/>
              <a:sym typeface="Droid Sans Mono"/>
            </a:endParaRPr>
          </a:p>
        </p:txBody>
      </p:sp>
      <p:sp>
        <p:nvSpPr>
          <p:cNvPr id="325" name="Google Shape;325;g2ba7a785305_0_106"/>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326" name="Google Shape;326;g2ba7a785305_0_106"/>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327" name="Google Shape;327;g2ba7a785305_0_106"/>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rtl="0" algn="l">
              <a:spcBef>
                <a:spcPts val="0"/>
              </a:spcBef>
              <a:spcAft>
                <a:spcPts val="0"/>
              </a:spcAft>
              <a:buNone/>
            </a:pPr>
            <a:r>
              <a:rPr lang="de-DE" sz="1600">
                <a:solidFill>
                  <a:schemeClr val="dk1"/>
                </a:solidFill>
                <a:latin typeface="Droid Sans Mono"/>
                <a:ea typeface="Droid Sans Mono"/>
                <a:cs typeface="Droid Sans Mono"/>
                <a:sym typeface="Droid Sans Mono"/>
              </a:rPr>
              <a:t>In Kleingruppen</a:t>
            </a:r>
            <a:endParaRPr sz="1600">
              <a:solidFill>
                <a:schemeClr val="dk1"/>
              </a:solidFill>
              <a:latin typeface="Droid Sans Mono"/>
              <a:ea typeface="Droid Sans Mono"/>
              <a:cs typeface="Droid Sans Mono"/>
              <a:sym typeface="Droid Sans Mono"/>
            </a:endParaRPr>
          </a:p>
        </p:txBody>
      </p:sp>
      <p:pic>
        <p:nvPicPr>
          <p:cNvPr descr="Benutzer mit einfarbiger Füllung" id="328" name="Google Shape;328;g2ba7a785305_0_106"/>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sp>
        <p:nvSpPr>
          <p:cNvPr id="329" name="Google Shape;329;g2ba7a785305_0_106"/>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Nachrichten aus 2040</a:t>
            </a:r>
            <a:endParaRPr>
              <a:solidFill>
                <a:schemeClr val="dk1"/>
              </a:solidFill>
              <a:latin typeface="Droid Sans Mono"/>
              <a:ea typeface="Droid Sans Mono"/>
              <a:cs typeface="Droid Sans Mono"/>
              <a:sym typeface="Droid Sans Mono"/>
            </a:endParaRPr>
          </a:p>
        </p:txBody>
      </p:sp>
      <p:sp>
        <p:nvSpPr>
          <p:cNvPr id="330" name="Google Shape;330;g2ba7a785305_0_106"/>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
        <p:nvSpPr>
          <p:cNvPr id="331" name="Google Shape;331;g2ba7a785305_0_106"/>
          <p:cNvSpPr txBox="1"/>
          <p:nvPr/>
        </p:nvSpPr>
        <p:spPr>
          <a:xfrm>
            <a:off x="934632" y="1158741"/>
            <a:ext cx="98880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a:solidFill>
                  <a:srgbClr val="3A3838"/>
                </a:solidFill>
                <a:latin typeface="PT Sans"/>
                <a:ea typeface="PT Sans"/>
                <a:cs typeface="PT Sans"/>
                <a:sym typeface="PT Sans"/>
              </a:rPr>
              <a:t>Vorgaben für unsere Zeitungsartikel:</a:t>
            </a:r>
            <a:endParaRPr b="1" sz="2000">
              <a:solidFill>
                <a:srgbClr val="3A3838"/>
              </a:solidFill>
              <a:latin typeface="PT Sans"/>
              <a:ea typeface="PT Sans"/>
              <a:cs typeface="PT Sans"/>
              <a:sym typeface="PT Sans"/>
            </a:endParaRPr>
          </a:p>
          <a:p>
            <a:pPr indent="0" lvl="0" marL="0" marR="0" rtl="0" algn="l">
              <a:spcBef>
                <a:spcPts val="0"/>
              </a:spcBef>
              <a:spcAft>
                <a:spcPts val="0"/>
              </a:spcAft>
              <a:buNone/>
            </a:pPr>
            <a:r>
              <a:t/>
            </a:r>
            <a:endParaRPr b="1" sz="2000">
              <a:solidFill>
                <a:srgbClr val="3A3838"/>
              </a:solidFill>
              <a:latin typeface="PT Sans"/>
              <a:ea typeface="PT Sans"/>
              <a:cs typeface="PT Sans"/>
              <a:sym typeface="PT Sans"/>
            </a:endParaRPr>
          </a:p>
        </p:txBody>
      </p:sp>
      <p:sp>
        <p:nvSpPr>
          <p:cNvPr id="332" name="Google Shape;332;g2ba7a785305_0_106"/>
          <p:cNvSpPr txBox="1"/>
          <p:nvPr/>
        </p:nvSpPr>
        <p:spPr>
          <a:xfrm>
            <a:off x="1064790" y="1793737"/>
            <a:ext cx="5580600" cy="3478500"/>
          </a:xfrm>
          <a:prstGeom prst="rect">
            <a:avLst/>
          </a:prstGeom>
          <a:noFill/>
          <a:ln>
            <a:noFill/>
          </a:ln>
        </p:spPr>
        <p:txBody>
          <a:bodyPr anchorCtr="0" anchor="t" bIns="45700" lIns="91425" spcFirstLastPara="1" rIns="91425" wrap="square" tIns="45700">
            <a:spAutoFit/>
          </a:bodyPr>
          <a:lstStyle/>
          <a:p>
            <a:pPr indent="-260350" lvl="0" marL="285750" marR="0" rtl="0" algn="l">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Überschrift</a:t>
            </a:r>
            <a:br>
              <a:rPr lang="de-DE" sz="2000">
                <a:solidFill>
                  <a:srgbClr val="3A3838"/>
                </a:solidFill>
                <a:latin typeface="PT Sans"/>
                <a:ea typeface="PT Sans"/>
                <a:cs typeface="PT Sans"/>
                <a:sym typeface="PT Sans"/>
              </a:rPr>
            </a:br>
            <a:endParaRPr sz="2000">
              <a:solidFill>
                <a:srgbClr val="3A3838"/>
              </a:solidFill>
              <a:latin typeface="PT Sans"/>
              <a:ea typeface="PT Sans"/>
              <a:cs typeface="PT Sans"/>
              <a:sym typeface="PT Sans"/>
            </a:endParaRPr>
          </a:p>
          <a:p>
            <a:pPr indent="-260350" lvl="0" marL="285750" marR="0" rtl="0" algn="l">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Einleitung beantwortet die „W-Fragen“:</a:t>
            </a:r>
            <a:br>
              <a:rPr lang="de-DE" sz="2000">
                <a:solidFill>
                  <a:srgbClr val="3A3838"/>
                </a:solidFill>
                <a:latin typeface="PT Sans"/>
                <a:ea typeface="PT Sans"/>
                <a:cs typeface="PT Sans"/>
                <a:sym typeface="PT Sans"/>
              </a:rPr>
            </a:br>
            <a:endParaRPr sz="2000">
              <a:solidFill>
                <a:srgbClr val="3A3838"/>
              </a:solidFill>
              <a:latin typeface="PT Sans"/>
              <a:ea typeface="PT Sans"/>
              <a:cs typeface="PT Sans"/>
              <a:sym typeface="PT Sans"/>
            </a:endParaRPr>
          </a:p>
          <a:p>
            <a:pPr indent="-260350" lvl="1" marL="742950" marR="0" rtl="0" algn="l">
              <a:spcBef>
                <a:spcPts val="0"/>
              </a:spcBef>
              <a:spcAft>
                <a:spcPts val="0"/>
              </a:spcAft>
              <a:buClr>
                <a:srgbClr val="3A3838"/>
              </a:buClr>
              <a:buSzPts val="2000"/>
              <a:buFont typeface="PT Sans"/>
              <a:buChar char="✔"/>
            </a:pPr>
            <a:r>
              <a:rPr i="0" lang="de-DE" sz="2000" u="none" cap="none" strike="noStrike">
                <a:solidFill>
                  <a:srgbClr val="3A3838"/>
                </a:solidFill>
                <a:latin typeface="PT Sans"/>
                <a:ea typeface="PT Sans"/>
                <a:cs typeface="PT Sans"/>
                <a:sym typeface="PT Sans"/>
              </a:rPr>
              <a:t>Was ist passiert?</a:t>
            </a:r>
            <a:endParaRPr sz="2000">
              <a:solidFill>
                <a:srgbClr val="3A3838"/>
              </a:solidFill>
              <a:latin typeface="PT Sans"/>
              <a:ea typeface="PT Sans"/>
              <a:cs typeface="PT Sans"/>
              <a:sym typeface="PT Sans"/>
            </a:endParaRPr>
          </a:p>
          <a:p>
            <a:pPr indent="-260350" lvl="1" marL="742950" marR="0" rtl="0" algn="l">
              <a:spcBef>
                <a:spcPts val="0"/>
              </a:spcBef>
              <a:spcAft>
                <a:spcPts val="0"/>
              </a:spcAft>
              <a:buClr>
                <a:srgbClr val="3A3838"/>
              </a:buClr>
              <a:buSzPts val="2000"/>
              <a:buFont typeface="PT Sans"/>
              <a:buChar char="✔"/>
            </a:pPr>
            <a:r>
              <a:rPr i="0" lang="de-DE" sz="2000" u="none" cap="none" strike="noStrike">
                <a:solidFill>
                  <a:srgbClr val="3A3838"/>
                </a:solidFill>
                <a:latin typeface="PT Sans"/>
                <a:ea typeface="PT Sans"/>
                <a:cs typeface="PT Sans"/>
                <a:sym typeface="PT Sans"/>
              </a:rPr>
              <a:t>Wann ist es passiert?</a:t>
            </a:r>
            <a:endParaRPr sz="2000">
              <a:solidFill>
                <a:srgbClr val="3A3838"/>
              </a:solidFill>
              <a:latin typeface="PT Sans"/>
              <a:ea typeface="PT Sans"/>
              <a:cs typeface="PT Sans"/>
              <a:sym typeface="PT Sans"/>
            </a:endParaRPr>
          </a:p>
          <a:p>
            <a:pPr indent="-260350" lvl="1" marL="742950" marR="0" rtl="0" algn="l">
              <a:spcBef>
                <a:spcPts val="0"/>
              </a:spcBef>
              <a:spcAft>
                <a:spcPts val="0"/>
              </a:spcAft>
              <a:buClr>
                <a:srgbClr val="3A3838"/>
              </a:buClr>
              <a:buSzPts val="2000"/>
              <a:buFont typeface="PT Sans"/>
              <a:buChar char="✔"/>
            </a:pPr>
            <a:r>
              <a:rPr i="0" lang="de-DE" sz="2000" u="none" cap="none" strike="noStrike">
                <a:solidFill>
                  <a:srgbClr val="3A3838"/>
                </a:solidFill>
                <a:latin typeface="PT Sans"/>
                <a:ea typeface="PT Sans"/>
                <a:cs typeface="PT Sans"/>
                <a:sym typeface="PT Sans"/>
              </a:rPr>
              <a:t>Wo ist es passiert?</a:t>
            </a:r>
            <a:endParaRPr sz="2000">
              <a:solidFill>
                <a:srgbClr val="3A3838"/>
              </a:solidFill>
              <a:latin typeface="PT Sans"/>
              <a:ea typeface="PT Sans"/>
              <a:cs typeface="PT Sans"/>
              <a:sym typeface="PT Sans"/>
            </a:endParaRPr>
          </a:p>
          <a:p>
            <a:pPr indent="-260350" lvl="1" marL="742950" marR="0" rtl="0" algn="l">
              <a:spcBef>
                <a:spcPts val="0"/>
              </a:spcBef>
              <a:spcAft>
                <a:spcPts val="0"/>
              </a:spcAft>
              <a:buClr>
                <a:srgbClr val="3A3838"/>
              </a:buClr>
              <a:buSzPts val="2000"/>
              <a:buFont typeface="PT Sans"/>
              <a:buChar char="✔"/>
            </a:pPr>
            <a:r>
              <a:rPr i="0" lang="de-DE" sz="2000" u="none" cap="none" strike="noStrike">
                <a:solidFill>
                  <a:srgbClr val="3A3838"/>
                </a:solidFill>
                <a:latin typeface="PT Sans"/>
                <a:ea typeface="PT Sans"/>
                <a:cs typeface="PT Sans"/>
                <a:sym typeface="PT Sans"/>
              </a:rPr>
              <a:t>Warum ist es passiert?</a:t>
            </a:r>
            <a:endParaRPr sz="2000">
              <a:solidFill>
                <a:srgbClr val="3A3838"/>
              </a:solidFill>
              <a:latin typeface="PT Sans"/>
              <a:ea typeface="PT Sans"/>
              <a:cs typeface="PT Sans"/>
              <a:sym typeface="PT Sans"/>
            </a:endParaRPr>
          </a:p>
          <a:p>
            <a:pPr indent="-260350" lvl="1" marL="742950" marR="0" rtl="0" algn="l">
              <a:spcBef>
                <a:spcPts val="0"/>
              </a:spcBef>
              <a:spcAft>
                <a:spcPts val="0"/>
              </a:spcAft>
              <a:buClr>
                <a:srgbClr val="3A3838"/>
              </a:buClr>
              <a:buSzPts val="2000"/>
              <a:buFont typeface="PT Sans"/>
              <a:buChar char="✔"/>
            </a:pPr>
            <a:r>
              <a:rPr i="0" lang="de-DE" sz="2000" u="none" cap="none" strike="noStrike">
                <a:solidFill>
                  <a:srgbClr val="3A3838"/>
                </a:solidFill>
                <a:latin typeface="PT Sans"/>
                <a:ea typeface="PT Sans"/>
                <a:cs typeface="PT Sans"/>
                <a:sym typeface="PT Sans"/>
              </a:rPr>
              <a:t>Wer ist beteiligt?</a:t>
            </a:r>
            <a:br>
              <a:rPr i="0" lang="de-DE" sz="2000" u="none" cap="none" strike="noStrike">
                <a:solidFill>
                  <a:srgbClr val="3A3838"/>
                </a:solidFill>
                <a:latin typeface="PT Sans"/>
                <a:ea typeface="PT Sans"/>
                <a:cs typeface="PT Sans"/>
                <a:sym typeface="PT Sans"/>
              </a:rPr>
            </a:br>
            <a:endParaRPr i="0" sz="2000" u="none" cap="none" strike="noStrike">
              <a:solidFill>
                <a:srgbClr val="3A3838"/>
              </a:solidFill>
              <a:latin typeface="PT Sans"/>
              <a:ea typeface="PT Sans"/>
              <a:cs typeface="PT Sans"/>
              <a:sym typeface="PT Sans"/>
            </a:endParaRPr>
          </a:p>
          <a:p>
            <a:pPr indent="-260350" lvl="0" marL="285750" marR="0" rtl="0" algn="l">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Gesamtlänge: Circa eine Seite</a:t>
            </a:r>
            <a:endParaRPr sz="2000">
              <a:solidFill>
                <a:srgbClr val="3A3838"/>
              </a:solidFill>
              <a:latin typeface="PT Sans"/>
              <a:ea typeface="PT Sans"/>
              <a:cs typeface="PT Sans"/>
              <a:sym typeface="PT Sans"/>
            </a:endParaRPr>
          </a:p>
        </p:txBody>
      </p:sp>
      <p:sp>
        <p:nvSpPr>
          <p:cNvPr id="333" name="Google Shape;333;g2ba7a785305_0_106"/>
          <p:cNvSpPr txBox="1"/>
          <p:nvPr/>
        </p:nvSpPr>
        <p:spPr>
          <a:xfrm>
            <a:off x="6313991" y="1793737"/>
            <a:ext cx="5509800" cy="1939500"/>
          </a:xfrm>
          <a:prstGeom prst="rect">
            <a:avLst/>
          </a:prstGeom>
          <a:noFill/>
          <a:ln>
            <a:noFill/>
          </a:ln>
        </p:spPr>
        <p:txBody>
          <a:bodyPr anchorCtr="0" anchor="t" bIns="45700" lIns="91425" spcFirstLastPara="1" rIns="91425" wrap="square" tIns="45700">
            <a:spAutoFit/>
          </a:bodyPr>
          <a:lstStyle/>
          <a:p>
            <a:pPr indent="-260350" lvl="0" marL="285750" marR="0" rtl="0" algn="l">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Im Präteritum geschrieben</a:t>
            </a:r>
            <a:endParaRPr sz="2000">
              <a:solidFill>
                <a:srgbClr val="3A3838"/>
              </a:solidFill>
              <a:latin typeface="PT Sans"/>
              <a:ea typeface="PT Sans"/>
              <a:cs typeface="PT Sans"/>
              <a:sym typeface="PT Sans"/>
            </a:endParaRPr>
          </a:p>
          <a:p>
            <a:pPr indent="0" lvl="0" marL="0" marR="0" rtl="0" algn="l">
              <a:spcBef>
                <a:spcPts val="0"/>
              </a:spcBef>
              <a:spcAft>
                <a:spcPts val="0"/>
              </a:spcAft>
              <a:buNone/>
            </a:pPr>
            <a:r>
              <a:t/>
            </a:r>
            <a:endParaRPr sz="2000">
              <a:solidFill>
                <a:srgbClr val="3A3838"/>
              </a:solidFill>
              <a:latin typeface="PT Sans"/>
              <a:ea typeface="PT Sans"/>
              <a:cs typeface="PT Sans"/>
              <a:sym typeface="PT Sans"/>
            </a:endParaRPr>
          </a:p>
          <a:p>
            <a:pPr indent="-260350" lvl="0" marL="285750" marR="0" rtl="0" algn="l">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Keine persönlichen Bewertungen;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neutrale Sprache</a:t>
            </a:r>
            <a:br>
              <a:rPr lang="de-DE" sz="2000">
                <a:solidFill>
                  <a:srgbClr val="3A3838"/>
                </a:solidFill>
                <a:latin typeface="PT Sans"/>
                <a:ea typeface="PT Sans"/>
                <a:cs typeface="PT Sans"/>
                <a:sym typeface="PT Sans"/>
              </a:rPr>
            </a:br>
            <a:endParaRPr sz="2000">
              <a:solidFill>
                <a:srgbClr val="3A3838"/>
              </a:solidFill>
              <a:latin typeface="PT Sans"/>
              <a:ea typeface="PT Sans"/>
              <a:cs typeface="PT Sans"/>
              <a:sym typeface="PT Sans"/>
            </a:endParaRPr>
          </a:p>
          <a:p>
            <a:pPr indent="-317500" lvl="0" marL="342900" marR="0" rtl="0" algn="l">
              <a:spcBef>
                <a:spcPts val="0"/>
              </a:spcBef>
              <a:spcAft>
                <a:spcPts val="0"/>
              </a:spcAft>
              <a:buClr>
                <a:srgbClr val="3A3838"/>
              </a:buClr>
              <a:buSzPts val="2000"/>
              <a:buFont typeface="PT Sans"/>
              <a:buChar char="•"/>
            </a:pPr>
            <a:r>
              <a:rPr b="1" lang="de-DE" sz="2000">
                <a:solidFill>
                  <a:srgbClr val="3A3838"/>
                </a:solidFill>
                <a:latin typeface="PT Sans"/>
                <a:ea typeface="PT Sans"/>
                <a:cs typeface="PT Sans"/>
                <a:sym typeface="PT Sans"/>
              </a:rPr>
              <a:t>Eurer Fantasie sind keine Grenzen gesetzt!</a:t>
            </a:r>
            <a:endParaRPr sz="2000">
              <a:solidFill>
                <a:srgbClr val="3A3838"/>
              </a:solidFill>
              <a:latin typeface="PT Sans"/>
              <a:ea typeface="PT Sans"/>
              <a:cs typeface="PT Sans"/>
              <a:sym typeface="PT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g2b7a3dd6a4a_0_274"/>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Präsentation der Ergebnisse</a:t>
            </a:r>
            <a:endParaRPr>
              <a:solidFill>
                <a:schemeClr val="dk1"/>
              </a:solidFill>
              <a:latin typeface="Droid Sans Mono"/>
              <a:ea typeface="Droid Sans Mono"/>
              <a:cs typeface="Droid Sans Mono"/>
              <a:sym typeface="Droid Sans Mono"/>
            </a:endParaRPr>
          </a:p>
        </p:txBody>
      </p:sp>
      <p:sp>
        <p:nvSpPr>
          <p:cNvPr id="340" name="Google Shape;340;g2b7a3dd6a4a_0_274"/>
          <p:cNvSpPr/>
          <p:nvPr/>
        </p:nvSpPr>
        <p:spPr>
          <a:xfrm>
            <a:off x="5613550" y="1488075"/>
            <a:ext cx="5608800" cy="1893300"/>
          </a:xfrm>
          <a:prstGeom prst="rect">
            <a:avLst/>
          </a:prstGeom>
          <a:noFill/>
          <a:ln>
            <a:noFill/>
          </a:ln>
        </p:spPr>
        <p:txBody>
          <a:bodyPr anchorCtr="0" anchor="ctr" bIns="91425" lIns="91425" spcFirstLastPara="1" rIns="91425" wrap="square" tIns="91425">
            <a:noAutofit/>
          </a:bodyPr>
          <a:lstStyle/>
          <a:p>
            <a:pPr indent="0" lvl="0" marL="0" rtl="0" algn="l">
              <a:lnSpc>
                <a:spcPct val="170000"/>
              </a:lnSpc>
              <a:spcBef>
                <a:spcPts val="0"/>
              </a:spcBef>
              <a:spcAft>
                <a:spcPts val="0"/>
              </a:spcAft>
              <a:buNone/>
            </a:pPr>
            <a:r>
              <a:rPr b="1" lang="de-DE" sz="2400">
                <a:solidFill>
                  <a:srgbClr val="3488AB"/>
                </a:solidFill>
                <a:latin typeface="PT Sans"/>
                <a:ea typeface="PT Sans"/>
                <a:cs typeface="PT Sans"/>
                <a:sym typeface="PT Sans"/>
              </a:rPr>
              <a:t>Donnerstag, 02.04.2040</a:t>
            </a:r>
            <a:endParaRPr b="1" sz="2400">
              <a:solidFill>
                <a:srgbClr val="3A3838"/>
              </a:solidFill>
              <a:latin typeface="PT Sans"/>
              <a:ea typeface="PT Sans"/>
              <a:cs typeface="PT Sans"/>
              <a:sym typeface="PT Sans"/>
            </a:endParaRPr>
          </a:p>
          <a:p>
            <a:pPr indent="0" lvl="0" marL="0" rtl="0" algn="l">
              <a:spcBef>
                <a:spcPts val="0"/>
              </a:spcBef>
              <a:spcAft>
                <a:spcPts val="0"/>
              </a:spcAft>
              <a:buNone/>
            </a:pPr>
            <a:r>
              <a:rPr b="1" lang="de-DE" sz="2400">
                <a:solidFill>
                  <a:srgbClr val="3A3838"/>
                </a:solidFill>
                <a:latin typeface="PT Sans"/>
                <a:ea typeface="PT Sans"/>
                <a:cs typeface="PT Sans"/>
                <a:sym typeface="PT Sans"/>
              </a:rPr>
              <a:t>Präsentiert eure Nachrichten von heute!</a:t>
            </a:r>
            <a:endParaRPr sz="2500">
              <a:solidFill>
                <a:schemeClr val="dk1"/>
              </a:solidFill>
              <a:latin typeface="Droid Sans Mono"/>
              <a:ea typeface="Droid Sans Mono"/>
              <a:cs typeface="Droid Sans Mono"/>
              <a:sym typeface="Droid Sans Mono"/>
            </a:endParaRPr>
          </a:p>
        </p:txBody>
      </p:sp>
      <p:sp>
        <p:nvSpPr>
          <p:cNvPr id="341" name="Google Shape;341;g2b7a3dd6a4a_0_274"/>
          <p:cNvSpPr/>
          <p:nvPr/>
        </p:nvSpPr>
        <p:spPr>
          <a:xfrm>
            <a:off x="309900" y="877350"/>
            <a:ext cx="5780400" cy="499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342" name="Google Shape;342;g2b7a3dd6a4a_0_274"/>
          <p:cNvPicPr preferRelativeResize="0"/>
          <p:nvPr/>
        </p:nvPicPr>
        <p:blipFill rotWithShape="1">
          <a:blip r:embed="rId3">
            <a:alphaModFix/>
          </a:blip>
          <a:srcRect b="0" l="0" r="0" t="0"/>
          <a:stretch/>
        </p:blipFill>
        <p:spPr>
          <a:xfrm>
            <a:off x="487275" y="877350"/>
            <a:ext cx="4990200" cy="4990200"/>
          </a:xfrm>
          <a:prstGeom prst="rect">
            <a:avLst/>
          </a:prstGeom>
          <a:noFill/>
          <a:ln>
            <a:noFill/>
          </a:ln>
        </p:spPr>
      </p:pic>
      <p:sp>
        <p:nvSpPr>
          <p:cNvPr id="343" name="Google Shape;343;g2b7a3dd6a4a_0_274"/>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Nachrichten aus 2040</a:t>
            </a:r>
            <a:endParaRPr>
              <a:solidFill>
                <a:schemeClr val="dk1"/>
              </a:solidFill>
              <a:latin typeface="Droid Sans Mono"/>
              <a:ea typeface="Droid Sans Mono"/>
              <a:cs typeface="Droid Sans Mono"/>
              <a:sym typeface="Droid Sans Mono"/>
            </a:endParaRPr>
          </a:p>
        </p:txBody>
      </p:sp>
      <p:sp>
        <p:nvSpPr>
          <p:cNvPr id="344" name="Google Shape;344;g2b7a3dd6a4a_0_274"/>
          <p:cNvSpPr txBox="1"/>
          <p:nvPr/>
        </p:nvSpPr>
        <p:spPr>
          <a:xfrm>
            <a:off x="5613550" y="3476623"/>
            <a:ext cx="21693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Wirtschaft</a:t>
            </a:r>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Mobilität</a:t>
            </a:r>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Mode &amp; Lifestyle</a:t>
            </a:r>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Technologie</a:t>
            </a:r>
            <a:endParaRPr b="1" sz="1800">
              <a:solidFill>
                <a:srgbClr val="3488AB"/>
              </a:solidFill>
              <a:latin typeface="Calibri"/>
              <a:ea typeface="Calibri"/>
              <a:cs typeface="Calibri"/>
              <a:sym typeface="Calibri"/>
            </a:endParaRPr>
          </a:p>
        </p:txBody>
      </p:sp>
      <p:sp>
        <p:nvSpPr>
          <p:cNvPr id="345" name="Google Shape;345;g2b7a3dd6a4a_0_274"/>
          <p:cNvSpPr txBox="1"/>
          <p:nvPr/>
        </p:nvSpPr>
        <p:spPr>
          <a:xfrm>
            <a:off x="7990136" y="3476619"/>
            <a:ext cx="3570900" cy="1893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Politik</a:t>
            </a:r>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Gesetze und Rechte</a:t>
            </a:r>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Umwelt und andere Lebewesen</a:t>
            </a:r>
            <a:endParaRPr/>
          </a:p>
          <a:p>
            <a:pPr indent="-171450" lvl="0" marL="285750" marR="0" rtl="0" algn="l">
              <a:spcBef>
                <a:spcPts val="0"/>
              </a:spcBef>
              <a:spcAft>
                <a:spcPts val="0"/>
              </a:spcAft>
              <a:buClr>
                <a:schemeClr val="dk1"/>
              </a:buClr>
              <a:buSzPts val="1800"/>
              <a:buFont typeface="Arial"/>
              <a:buNone/>
            </a:pPr>
            <a:r>
              <a:t/>
            </a:r>
            <a:endParaRPr b="1" sz="1800">
              <a:solidFill>
                <a:srgbClr val="3488AB"/>
              </a:solidFill>
              <a:latin typeface="Calibri"/>
              <a:ea typeface="Calibri"/>
              <a:cs typeface="Calibri"/>
              <a:sym typeface="Calibri"/>
            </a:endParaRPr>
          </a:p>
          <a:p>
            <a:pPr indent="0" lvl="0" marL="0" marR="0" rtl="0" algn="l">
              <a:spcBef>
                <a:spcPts val="0"/>
              </a:spcBef>
              <a:spcAft>
                <a:spcPts val="0"/>
              </a:spcAft>
              <a:buNone/>
            </a:pPr>
            <a:r>
              <a:t/>
            </a:r>
            <a:endParaRPr b="1" sz="1800">
              <a:solidFill>
                <a:srgbClr val="3488AB"/>
              </a:solidFill>
              <a:latin typeface="Calibri"/>
              <a:ea typeface="Calibri"/>
              <a:cs typeface="Calibri"/>
              <a:sym typeface="Calibri"/>
            </a:endParaRPr>
          </a:p>
        </p:txBody>
      </p:sp>
      <p:sp>
        <p:nvSpPr>
          <p:cNvPr id="346" name="Google Shape;346;g2b7a3dd6a4a_0_274"/>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47" name="Google Shape;347;g2b7a3dd6a4a_0_274"/>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2b7a3dd6a4a_0_286"/>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e-DE" sz="2000">
                <a:solidFill>
                  <a:schemeClr val="dk1"/>
                </a:solidFill>
                <a:latin typeface="Droid Sans Mono"/>
                <a:ea typeface="Droid Sans Mono"/>
                <a:cs typeface="Droid Sans Mono"/>
                <a:sym typeface="Droid Sans Mono"/>
              </a:rPr>
              <a:t>Schlussreflexion</a:t>
            </a:r>
            <a:endParaRPr b="1" sz="2000">
              <a:solidFill>
                <a:schemeClr val="dk1"/>
              </a:solidFill>
              <a:latin typeface="Droid Sans Mono"/>
              <a:ea typeface="Droid Sans Mono"/>
              <a:cs typeface="Droid Sans Mono"/>
              <a:sym typeface="Droid Sans Mono"/>
            </a:endParaRPr>
          </a:p>
        </p:txBody>
      </p:sp>
      <p:sp>
        <p:nvSpPr>
          <p:cNvPr id="354" name="Google Shape;354;g2b7a3dd6a4a_0_286"/>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chemeClr val="dk1"/>
                </a:solidFill>
                <a:latin typeface="Droid Sans Mono"/>
                <a:ea typeface="Droid Sans Mono"/>
                <a:cs typeface="Droid Sans Mono"/>
                <a:sym typeface="Droid Sans Mono"/>
              </a:rPr>
              <a:t>15 Minuten</a:t>
            </a:r>
            <a:endParaRPr>
              <a:solidFill>
                <a:schemeClr val="dk1"/>
              </a:solidFill>
              <a:latin typeface="Droid Sans Mono"/>
              <a:ea typeface="Droid Sans Mono"/>
              <a:cs typeface="Droid Sans Mono"/>
              <a:sym typeface="Droid Sans Mono"/>
            </a:endParaRPr>
          </a:p>
        </p:txBody>
      </p:sp>
      <p:sp>
        <p:nvSpPr>
          <p:cNvPr id="355" name="Google Shape;355;g2b7a3dd6a4a_0_286"/>
          <p:cNvSpPr/>
          <p:nvPr/>
        </p:nvSpPr>
        <p:spPr>
          <a:xfrm>
            <a:off x="6098400" y="877350"/>
            <a:ext cx="5780400" cy="4990200"/>
          </a:xfrm>
          <a:prstGeom prst="rect">
            <a:avLst/>
          </a:prstGeom>
          <a:solidFill>
            <a:srgbClr val="9AC9C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Droid Sans Mono"/>
              <a:ea typeface="Droid Sans Mono"/>
              <a:cs typeface="Droid Sans Mono"/>
              <a:sym typeface="Droid Sans Mono"/>
            </a:endParaRPr>
          </a:p>
        </p:txBody>
      </p:sp>
      <p:pic>
        <p:nvPicPr>
          <p:cNvPr id="356" name="Google Shape;356;g2b7a3dd6a4a_0_286"/>
          <p:cNvPicPr preferRelativeResize="0"/>
          <p:nvPr/>
        </p:nvPicPr>
        <p:blipFill rotWithShape="1">
          <a:blip r:embed="rId3">
            <a:alphaModFix/>
          </a:blip>
          <a:srcRect b="0" l="0" r="0" t="0"/>
          <a:stretch/>
        </p:blipFill>
        <p:spPr>
          <a:xfrm>
            <a:off x="6493500" y="877350"/>
            <a:ext cx="4990200" cy="4990200"/>
          </a:xfrm>
          <a:prstGeom prst="rect">
            <a:avLst/>
          </a:prstGeom>
          <a:noFill/>
          <a:ln>
            <a:noFill/>
          </a:ln>
        </p:spPr>
      </p:pic>
      <p:sp>
        <p:nvSpPr>
          <p:cNvPr id="357" name="Google Shape;357;g2b7a3dd6a4a_0_286"/>
          <p:cNvSpPr txBox="1"/>
          <p:nvPr/>
        </p:nvSpPr>
        <p:spPr>
          <a:xfrm>
            <a:off x="711475" y="3610688"/>
            <a:ext cx="4990200" cy="1462200"/>
          </a:xfrm>
          <a:prstGeom prst="rect">
            <a:avLst/>
          </a:prstGeom>
          <a:noFill/>
          <a:ln>
            <a:noFill/>
          </a:ln>
        </p:spPr>
        <p:txBody>
          <a:bodyPr anchorCtr="0" anchor="ctr" bIns="45700" lIns="91425" spcFirstLastPara="1" rIns="91425" wrap="square" tIns="45700">
            <a:spAutoFit/>
          </a:bodyPr>
          <a:lstStyle/>
          <a:p>
            <a:pPr indent="0" lvl="0" marL="0" marR="0" rtl="0" algn="l">
              <a:lnSpc>
                <a:spcPct val="115000"/>
              </a:lnSpc>
              <a:spcBef>
                <a:spcPts val="0"/>
              </a:spcBef>
              <a:spcAft>
                <a:spcPts val="0"/>
              </a:spcAft>
              <a:buNone/>
            </a:pPr>
            <a:r>
              <a:rPr b="1" lang="de-DE" sz="2000">
                <a:solidFill>
                  <a:srgbClr val="3A3838"/>
                </a:solidFill>
                <a:latin typeface="Droid Sans Mono"/>
                <a:ea typeface="Droid Sans Mono"/>
                <a:cs typeface="Droid Sans Mono"/>
                <a:sym typeface="Droid Sans Mono"/>
              </a:rPr>
              <a:t>„Die Zukunft ist für die Gegenwart ein viel besserer </a:t>
            </a:r>
            <a:r>
              <a:rPr b="1" lang="de-DE" sz="2000">
                <a:solidFill>
                  <a:srgbClr val="3488AB"/>
                </a:solidFill>
                <a:latin typeface="Droid Sans Mono"/>
                <a:ea typeface="Droid Sans Mono"/>
                <a:cs typeface="Droid Sans Mono"/>
                <a:sym typeface="Droid Sans Mono"/>
              </a:rPr>
              <a:t>Wegweiser </a:t>
            </a:r>
            <a:r>
              <a:rPr b="1" lang="de-DE" sz="2000">
                <a:solidFill>
                  <a:srgbClr val="3A3838"/>
                </a:solidFill>
                <a:latin typeface="Droid Sans Mono"/>
                <a:ea typeface="Droid Sans Mono"/>
                <a:cs typeface="Droid Sans Mono"/>
                <a:sym typeface="Droid Sans Mono"/>
              </a:rPr>
              <a:t>als die Vergangenheit.”</a:t>
            </a:r>
            <a:r>
              <a:rPr b="1" baseline="30000" lang="de-DE" sz="2000">
                <a:solidFill>
                  <a:srgbClr val="3A3838"/>
                </a:solidFill>
                <a:latin typeface="Droid Sans Mono"/>
                <a:ea typeface="Droid Sans Mono"/>
                <a:cs typeface="Droid Sans Mono"/>
                <a:sym typeface="Droid Sans Mono"/>
              </a:rPr>
              <a:t>7</a:t>
            </a:r>
            <a:endParaRPr b="1" sz="2000">
              <a:solidFill>
                <a:srgbClr val="3A3838"/>
              </a:solidFill>
              <a:latin typeface="Droid Sans Mono"/>
              <a:ea typeface="Droid Sans Mono"/>
              <a:cs typeface="Droid Sans Mono"/>
              <a:sym typeface="Droid Sans Mono"/>
            </a:endParaRPr>
          </a:p>
        </p:txBody>
      </p:sp>
      <p:sp>
        <p:nvSpPr>
          <p:cNvPr id="358" name="Google Shape;358;g2b7a3dd6a4a_0_286"/>
          <p:cNvSpPr txBox="1"/>
          <p:nvPr/>
        </p:nvSpPr>
        <p:spPr>
          <a:xfrm>
            <a:off x="711475" y="1672000"/>
            <a:ext cx="4990200" cy="1462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DE" sz="2000">
                <a:solidFill>
                  <a:srgbClr val="3A3838"/>
                </a:solidFill>
                <a:latin typeface="Droid Sans Mono"/>
                <a:ea typeface="Droid Sans Mono"/>
                <a:cs typeface="Droid Sans Mono"/>
                <a:sym typeface="Droid Sans Mono"/>
              </a:rPr>
              <a:t>„</a:t>
            </a:r>
            <a:r>
              <a:rPr b="1" i="0" lang="de-DE" sz="2000">
                <a:solidFill>
                  <a:srgbClr val="3488AB"/>
                </a:solidFill>
                <a:latin typeface="Droid Sans Mono"/>
                <a:ea typeface="Droid Sans Mono"/>
                <a:cs typeface="Droid Sans Mono"/>
                <a:sym typeface="Droid Sans Mono"/>
              </a:rPr>
              <a:t>Zukunftsdenken</a:t>
            </a:r>
            <a:r>
              <a:rPr b="1" i="0" lang="de-DE" sz="2000">
                <a:solidFill>
                  <a:srgbClr val="3A3838"/>
                </a:solidFill>
                <a:latin typeface="Droid Sans Mono"/>
                <a:ea typeface="Droid Sans Mono"/>
                <a:cs typeface="Droid Sans Mono"/>
                <a:sym typeface="Droid Sans Mono"/>
              </a:rPr>
              <a:t> ist eine Fähigkeit, die genau wie Lesen und Schreiben erlernt und geübt werden muss.“</a:t>
            </a:r>
            <a:r>
              <a:rPr b="1" baseline="30000" i="0" lang="de-DE" sz="2000">
                <a:solidFill>
                  <a:srgbClr val="3A3838"/>
                </a:solidFill>
                <a:latin typeface="Droid Sans Mono"/>
                <a:ea typeface="Droid Sans Mono"/>
                <a:cs typeface="Droid Sans Mono"/>
                <a:sym typeface="Droid Sans Mono"/>
              </a:rPr>
              <a:t>6</a:t>
            </a:r>
            <a:endParaRPr b="1" sz="2000">
              <a:solidFill>
                <a:srgbClr val="3A3838"/>
              </a:solidFill>
              <a:latin typeface="Droid Sans Mono"/>
              <a:ea typeface="Droid Sans Mono"/>
              <a:cs typeface="Droid Sans Mono"/>
              <a:sym typeface="Droid Sans Mono"/>
            </a:endParaRPr>
          </a:p>
        </p:txBody>
      </p:sp>
      <p:sp>
        <p:nvSpPr>
          <p:cNvPr id="359" name="Google Shape;359;g2b7a3dd6a4a_0_286"/>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60" name="Google Shape;360;g2b7a3dd6a4a_0_286"/>
          <p:cNvSpPr txBox="1"/>
          <p:nvPr>
            <p:ph idx="12" type="sldNum"/>
          </p:nvPr>
        </p:nvSpPr>
        <p:spPr>
          <a:xfrm>
            <a:off x="301800" y="6495150"/>
            <a:ext cx="27432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2024-01-31T13:28:11Z</dcterms:created>
  <dc:creator>Hanna-Sophie Bollmann</dc:creator>
</cp:coreProperties>
</file>