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  <p:sldMasterId id="2147483699" r:id="rId3"/>
  </p:sldMasterIdLst>
  <p:notesMasterIdLst>
    <p:notesMasterId r:id="rId18"/>
  </p:notesMasterIdLst>
  <p:sldIdLst>
    <p:sldId id="256" r:id="rId4"/>
    <p:sldId id="284" r:id="rId5"/>
    <p:sldId id="268" r:id="rId6"/>
    <p:sldId id="257" r:id="rId7"/>
    <p:sldId id="258" r:id="rId8"/>
    <p:sldId id="259" r:id="rId9"/>
    <p:sldId id="260" r:id="rId10"/>
    <p:sldId id="262" r:id="rId11"/>
    <p:sldId id="264" r:id="rId12"/>
    <p:sldId id="265" r:id="rId13"/>
    <p:sldId id="285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9A4FC-270E-4D61-9EB7-110F322E55F1}" type="datetimeFigureOut">
              <a:rPr lang="de-DE" smtClean="0"/>
              <a:t>15.12.2013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61E25-4BD1-4619-8C6E-E182248E8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97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Dies ebenfalls aktueller (hier</a:t>
            </a:r>
            <a:r>
              <a:rPr lang="de-DE" baseline="0" dirty="0" smtClean="0"/>
              <a:t> ist noch FME drauf!)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61E25-4BD1-4619-8C6E-E182248E8C6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557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Füge ich später dazu.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61E25-4BD1-4619-8C6E-E182248E8C6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371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61E25-4BD1-4619-8C6E-E182248E8C6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70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C622-8C82-40C1-9106-8811EE5031D8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17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1C67-3DEB-4D34-B287-7C651B59318D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44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4B954-7343-4DE1-A95B-A89FF2B401C2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380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4D43-EB5F-4CA4-BC1C-2FA321DC35B1}" type="datetime1">
              <a:rPr lang="de-DE" smtClean="0"/>
              <a:t>15.12.2013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31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A9EFA-92DC-402A-B193-1E89441FEA82}" type="datetime1">
              <a:rPr lang="de-DE" smtClean="0"/>
              <a:t>15.12.2013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502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A13C-43BD-4552-875A-E6294171D13D}" type="datetime1">
              <a:rPr lang="de-DE" smtClean="0"/>
              <a:t>15.12.2013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470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763C-AD54-40BA-8B9A-7DDC1A2A52E6}" type="datetime1">
              <a:rPr lang="de-DE" smtClean="0"/>
              <a:t>15.12.2013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610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74C6-DB3D-43CC-B40B-874D8D841287}" type="datetime1">
              <a:rPr lang="de-DE" smtClean="0"/>
              <a:t>15.12.2013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18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90C-D2D1-4965-BD98-14A3F72F5805}" type="datetime1">
              <a:rPr lang="de-DE" smtClean="0"/>
              <a:t>15.12.2013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22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BCA8-4F57-4FB7-93F2-24292F7C32DA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09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4DABF-4B60-4740-BCF0-91A3998DE8B7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85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9"/>
          <p:cNvGrpSpPr>
            <a:grpSpLocks noChangeAspect="1"/>
          </p:cNvGrpSpPr>
          <p:nvPr/>
        </p:nvGrpSpPr>
        <p:grpSpPr bwMode="auto">
          <a:xfrm>
            <a:off x="2562225" y="2024063"/>
            <a:ext cx="3995738" cy="2817812"/>
            <a:chOff x="1614" y="1275"/>
            <a:chExt cx="2517" cy="1775"/>
          </a:xfrm>
        </p:grpSpPr>
        <p:sp>
          <p:nvSpPr>
            <p:cNvPr id="19" name="AutoShape 18"/>
            <p:cNvSpPr>
              <a:spLocks noChangeAspect="1" noChangeArrowheads="1" noTextEdit="1"/>
            </p:cNvSpPr>
            <p:nvPr userDrawn="1"/>
          </p:nvSpPr>
          <p:spPr bwMode="auto">
            <a:xfrm>
              <a:off x="1614" y="1275"/>
              <a:ext cx="2517" cy="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 userDrawn="1"/>
          </p:nvSpPr>
          <p:spPr bwMode="auto">
            <a:xfrm>
              <a:off x="3181" y="1272"/>
              <a:ext cx="962" cy="1774"/>
            </a:xfrm>
            <a:custGeom>
              <a:avLst/>
              <a:gdLst>
                <a:gd name="T0" fmla="*/ 296 w 704"/>
                <a:gd name="T1" fmla="*/ 871 h 1294"/>
                <a:gd name="T2" fmla="*/ 296 w 704"/>
                <a:gd name="T3" fmla="*/ 871 h 1294"/>
                <a:gd name="T4" fmla="*/ 330 w 704"/>
                <a:gd name="T5" fmla="*/ 557 h 1294"/>
                <a:gd name="T6" fmla="*/ 342 w 704"/>
                <a:gd name="T7" fmla="*/ 431 h 1294"/>
                <a:gd name="T8" fmla="*/ 345 w 704"/>
                <a:gd name="T9" fmla="*/ 431 h 1294"/>
                <a:gd name="T10" fmla="*/ 357 w 704"/>
                <a:gd name="T11" fmla="*/ 557 h 1294"/>
                <a:gd name="T12" fmla="*/ 389 w 704"/>
                <a:gd name="T13" fmla="*/ 871 h 1294"/>
                <a:gd name="T14" fmla="*/ 296 w 704"/>
                <a:gd name="T15" fmla="*/ 871 h 1294"/>
                <a:gd name="T16" fmla="*/ 497 w 704"/>
                <a:gd name="T17" fmla="*/ 0 h 1294"/>
                <a:gd name="T18" fmla="*/ 497 w 704"/>
                <a:gd name="T19" fmla="*/ 0 h 1294"/>
                <a:gd name="T20" fmla="*/ 209 w 704"/>
                <a:gd name="T21" fmla="*/ 0 h 1294"/>
                <a:gd name="T22" fmla="*/ 0 w 704"/>
                <a:gd name="T23" fmla="*/ 1294 h 1294"/>
                <a:gd name="T24" fmla="*/ 258 w 704"/>
                <a:gd name="T25" fmla="*/ 1294 h 1294"/>
                <a:gd name="T26" fmla="*/ 282 w 704"/>
                <a:gd name="T27" fmla="*/ 1054 h 1294"/>
                <a:gd name="T28" fmla="*/ 401 w 704"/>
                <a:gd name="T29" fmla="*/ 1054 h 1294"/>
                <a:gd name="T30" fmla="*/ 427 w 704"/>
                <a:gd name="T31" fmla="*/ 1294 h 1294"/>
                <a:gd name="T32" fmla="*/ 704 w 704"/>
                <a:gd name="T33" fmla="*/ 1294 h 1294"/>
                <a:gd name="T34" fmla="*/ 497 w 704"/>
                <a:gd name="T35" fmla="*/ 0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4" h="1294">
                  <a:moveTo>
                    <a:pt x="296" y="871"/>
                  </a:moveTo>
                  <a:lnTo>
                    <a:pt x="296" y="871"/>
                  </a:lnTo>
                  <a:cubicBezTo>
                    <a:pt x="309" y="768"/>
                    <a:pt x="321" y="642"/>
                    <a:pt x="330" y="557"/>
                  </a:cubicBezTo>
                  <a:cubicBezTo>
                    <a:pt x="333" y="513"/>
                    <a:pt x="338" y="471"/>
                    <a:pt x="342" y="431"/>
                  </a:cubicBezTo>
                  <a:lnTo>
                    <a:pt x="345" y="431"/>
                  </a:lnTo>
                  <a:cubicBezTo>
                    <a:pt x="349" y="471"/>
                    <a:pt x="352" y="513"/>
                    <a:pt x="357" y="557"/>
                  </a:cubicBezTo>
                  <a:cubicBezTo>
                    <a:pt x="366" y="640"/>
                    <a:pt x="378" y="768"/>
                    <a:pt x="389" y="871"/>
                  </a:cubicBezTo>
                  <a:lnTo>
                    <a:pt x="296" y="871"/>
                  </a:lnTo>
                  <a:close/>
                  <a:moveTo>
                    <a:pt x="497" y="0"/>
                  </a:moveTo>
                  <a:lnTo>
                    <a:pt x="497" y="0"/>
                  </a:lnTo>
                  <a:lnTo>
                    <a:pt x="209" y="0"/>
                  </a:lnTo>
                  <a:lnTo>
                    <a:pt x="0" y="1294"/>
                  </a:lnTo>
                  <a:lnTo>
                    <a:pt x="258" y="1294"/>
                  </a:lnTo>
                  <a:lnTo>
                    <a:pt x="282" y="1054"/>
                  </a:lnTo>
                  <a:lnTo>
                    <a:pt x="401" y="1054"/>
                  </a:lnTo>
                  <a:lnTo>
                    <a:pt x="427" y="1294"/>
                  </a:lnTo>
                  <a:lnTo>
                    <a:pt x="704" y="12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2595" y="1278"/>
              <a:ext cx="696" cy="1768"/>
            </a:xfrm>
            <a:custGeom>
              <a:avLst/>
              <a:gdLst>
                <a:gd name="T0" fmla="*/ 0 w 509"/>
                <a:gd name="T1" fmla="*/ 1290 h 1290"/>
                <a:gd name="T2" fmla="*/ 0 w 509"/>
                <a:gd name="T3" fmla="*/ 1290 h 1290"/>
                <a:gd name="T4" fmla="*/ 276 w 509"/>
                <a:gd name="T5" fmla="*/ 1290 h 1290"/>
                <a:gd name="T6" fmla="*/ 276 w 509"/>
                <a:gd name="T7" fmla="*/ 732 h 1290"/>
                <a:gd name="T8" fmla="*/ 453 w 509"/>
                <a:gd name="T9" fmla="*/ 732 h 1290"/>
                <a:gd name="T10" fmla="*/ 453 w 509"/>
                <a:gd name="T11" fmla="*/ 513 h 1290"/>
                <a:gd name="T12" fmla="*/ 276 w 509"/>
                <a:gd name="T13" fmla="*/ 513 h 1290"/>
                <a:gd name="T14" fmla="*/ 276 w 509"/>
                <a:gd name="T15" fmla="*/ 237 h 1290"/>
                <a:gd name="T16" fmla="*/ 509 w 509"/>
                <a:gd name="T17" fmla="*/ 237 h 1290"/>
                <a:gd name="T18" fmla="*/ 509 w 509"/>
                <a:gd name="T19" fmla="*/ 0 h 1290"/>
                <a:gd name="T20" fmla="*/ 0 w 509"/>
                <a:gd name="T21" fmla="*/ 0 h 1290"/>
                <a:gd name="T22" fmla="*/ 0 w 509"/>
                <a:gd name="T23" fmla="*/ 129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9" h="1290">
                  <a:moveTo>
                    <a:pt x="0" y="1290"/>
                  </a:moveTo>
                  <a:lnTo>
                    <a:pt x="0" y="1290"/>
                  </a:lnTo>
                  <a:lnTo>
                    <a:pt x="276" y="1290"/>
                  </a:lnTo>
                  <a:lnTo>
                    <a:pt x="276" y="732"/>
                  </a:lnTo>
                  <a:lnTo>
                    <a:pt x="453" y="732"/>
                  </a:lnTo>
                  <a:lnTo>
                    <a:pt x="453" y="513"/>
                  </a:lnTo>
                  <a:lnTo>
                    <a:pt x="276" y="513"/>
                  </a:lnTo>
                  <a:lnTo>
                    <a:pt x="276" y="237"/>
                  </a:lnTo>
                  <a:lnTo>
                    <a:pt x="509" y="237"/>
                  </a:lnTo>
                  <a:lnTo>
                    <a:pt x="509" y="0"/>
                  </a:lnTo>
                  <a:lnTo>
                    <a:pt x="0" y="0"/>
                  </a:lnTo>
                  <a:lnTo>
                    <a:pt x="0" y="129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1614" y="1278"/>
              <a:ext cx="860" cy="1785"/>
            </a:xfrm>
            <a:custGeom>
              <a:avLst/>
              <a:gdLst>
                <a:gd name="T0" fmla="*/ 312 w 629"/>
                <a:gd name="T1" fmla="*/ 1303 h 1303"/>
                <a:gd name="T2" fmla="*/ 312 w 629"/>
                <a:gd name="T3" fmla="*/ 1303 h 1303"/>
                <a:gd name="T4" fmla="*/ 629 w 629"/>
                <a:gd name="T5" fmla="*/ 938 h 1303"/>
                <a:gd name="T6" fmla="*/ 629 w 629"/>
                <a:gd name="T7" fmla="*/ 0 h 1303"/>
                <a:gd name="T8" fmla="*/ 367 w 629"/>
                <a:gd name="T9" fmla="*/ 0 h 1303"/>
                <a:gd name="T10" fmla="*/ 367 w 629"/>
                <a:gd name="T11" fmla="*/ 935 h 1303"/>
                <a:gd name="T12" fmla="*/ 320 w 629"/>
                <a:gd name="T13" fmla="*/ 1076 h 1303"/>
                <a:gd name="T14" fmla="*/ 273 w 629"/>
                <a:gd name="T15" fmla="*/ 931 h 1303"/>
                <a:gd name="T16" fmla="*/ 273 w 629"/>
                <a:gd name="T17" fmla="*/ 0 h 1303"/>
                <a:gd name="T18" fmla="*/ 0 w 629"/>
                <a:gd name="T19" fmla="*/ 0 h 1303"/>
                <a:gd name="T20" fmla="*/ 0 w 629"/>
                <a:gd name="T21" fmla="*/ 943 h 1303"/>
                <a:gd name="T22" fmla="*/ 312 w 629"/>
                <a:gd name="T23" fmla="*/ 1303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1303">
                  <a:moveTo>
                    <a:pt x="312" y="1303"/>
                  </a:moveTo>
                  <a:lnTo>
                    <a:pt x="312" y="1303"/>
                  </a:lnTo>
                  <a:cubicBezTo>
                    <a:pt x="537" y="1303"/>
                    <a:pt x="629" y="1180"/>
                    <a:pt x="629" y="938"/>
                  </a:cubicBezTo>
                  <a:lnTo>
                    <a:pt x="629" y="0"/>
                  </a:lnTo>
                  <a:lnTo>
                    <a:pt x="367" y="0"/>
                  </a:lnTo>
                  <a:lnTo>
                    <a:pt x="367" y="935"/>
                  </a:lnTo>
                  <a:cubicBezTo>
                    <a:pt x="367" y="1062"/>
                    <a:pt x="350" y="1076"/>
                    <a:pt x="320" y="1076"/>
                  </a:cubicBezTo>
                  <a:cubicBezTo>
                    <a:pt x="291" y="1076"/>
                    <a:pt x="273" y="1060"/>
                    <a:pt x="273" y="931"/>
                  </a:cubicBezTo>
                  <a:lnTo>
                    <a:pt x="273" y="0"/>
                  </a:lnTo>
                  <a:lnTo>
                    <a:pt x="0" y="0"/>
                  </a:lnTo>
                  <a:lnTo>
                    <a:pt x="0" y="943"/>
                  </a:lnTo>
                  <a:cubicBezTo>
                    <a:pt x="0" y="1184"/>
                    <a:pt x="87" y="1303"/>
                    <a:pt x="312" y="130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148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mit Bild_a">
    <p:bg>
      <p:bgPr>
        <a:blipFill dpi="0" rotWithShape="1">
          <a:blip r:embed="rId2">
            <a:lum/>
          </a:blip>
          <a:srcRect/>
          <a:stretch>
            <a:fillRect l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 bwMode="auto">
          <a:xfrm>
            <a:off x="2562225" y="2024063"/>
            <a:ext cx="3995738" cy="2817812"/>
            <a:chOff x="1614" y="1275"/>
            <a:chExt cx="2517" cy="1775"/>
          </a:xfrm>
        </p:grpSpPr>
        <p:sp>
          <p:nvSpPr>
            <p:cNvPr id="21" name="AutoShape 18"/>
            <p:cNvSpPr>
              <a:spLocks noChangeAspect="1" noChangeArrowheads="1" noTextEdit="1"/>
            </p:cNvSpPr>
            <p:nvPr userDrawn="1"/>
          </p:nvSpPr>
          <p:spPr bwMode="auto">
            <a:xfrm>
              <a:off x="1614" y="1275"/>
              <a:ext cx="2517" cy="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3181" y="1272"/>
              <a:ext cx="962" cy="1774"/>
            </a:xfrm>
            <a:custGeom>
              <a:avLst/>
              <a:gdLst>
                <a:gd name="T0" fmla="*/ 296 w 704"/>
                <a:gd name="T1" fmla="*/ 871 h 1294"/>
                <a:gd name="T2" fmla="*/ 296 w 704"/>
                <a:gd name="T3" fmla="*/ 871 h 1294"/>
                <a:gd name="T4" fmla="*/ 330 w 704"/>
                <a:gd name="T5" fmla="*/ 557 h 1294"/>
                <a:gd name="T6" fmla="*/ 342 w 704"/>
                <a:gd name="T7" fmla="*/ 431 h 1294"/>
                <a:gd name="T8" fmla="*/ 345 w 704"/>
                <a:gd name="T9" fmla="*/ 431 h 1294"/>
                <a:gd name="T10" fmla="*/ 357 w 704"/>
                <a:gd name="T11" fmla="*/ 557 h 1294"/>
                <a:gd name="T12" fmla="*/ 389 w 704"/>
                <a:gd name="T13" fmla="*/ 871 h 1294"/>
                <a:gd name="T14" fmla="*/ 296 w 704"/>
                <a:gd name="T15" fmla="*/ 871 h 1294"/>
                <a:gd name="T16" fmla="*/ 497 w 704"/>
                <a:gd name="T17" fmla="*/ 0 h 1294"/>
                <a:gd name="T18" fmla="*/ 497 w 704"/>
                <a:gd name="T19" fmla="*/ 0 h 1294"/>
                <a:gd name="T20" fmla="*/ 209 w 704"/>
                <a:gd name="T21" fmla="*/ 0 h 1294"/>
                <a:gd name="T22" fmla="*/ 0 w 704"/>
                <a:gd name="T23" fmla="*/ 1294 h 1294"/>
                <a:gd name="T24" fmla="*/ 258 w 704"/>
                <a:gd name="T25" fmla="*/ 1294 h 1294"/>
                <a:gd name="T26" fmla="*/ 282 w 704"/>
                <a:gd name="T27" fmla="*/ 1054 h 1294"/>
                <a:gd name="T28" fmla="*/ 401 w 704"/>
                <a:gd name="T29" fmla="*/ 1054 h 1294"/>
                <a:gd name="T30" fmla="*/ 427 w 704"/>
                <a:gd name="T31" fmla="*/ 1294 h 1294"/>
                <a:gd name="T32" fmla="*/ 704 w 704"/>
                <a:gd name="T33" fmla="*/ 1294 h 1294"/>
                <a:gd name="T34" fmla="*/ 497 w 704"/>
                <a:gd name="T35" fmla="*/ 0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4" h="1294">
                  <a:moveTo>
                    <a:pt x="296" y="871"/>
                  </a:moveTo>
                  <a:lnTo>
                    <a:pt x="296" y="871"/>
                  </a:lnTo>
                  <a:cubicBezTo>
                    <a:pt x="309" y="768"/>
                    <a:pt x="321" y="642"/>
                    <a:pt x="330" y="557"/>
                  </a:cubicBezTo>
                  <a:cubicBezTo>
                    <a:pt x="333" y="513"/>
                    <a:pt x="338" y="471"/>
                    <a:pt x="342" y="431"/>
                  </a:cubicBezTo>
                  <a:lnTo>
                    <a:pt x="345" y="431"/>
                  </a:lnTo>
                  <a:cubicBezTo>
                    <a:pt x="349" y="471"/>
                    <a:pt x="352" y="513"/>
                    <a:pt x="357" y="557"/>
                  </a:cubicBezTo>
                  <a:cubicBezTo>
                    <a:pt x="366" y="640"/>
                    <a:pt x="378" y="768"/>
                    <a:pt x="389" y="871"/>
                  </a:cubicBezTo>
                  <a:lnTo>
                    <a:pt x="296" y="871"/>
                  </a:lnTo>
                  <a:close/>
                  <a:moveTo>
                    <a:pt x="497" y="0"/>
                  </a:moveTo>
                  <a:lnTo>
                    <a:pt x="497" y="0"/>
                  </a:lnTo>
                  <a:lnTo>
                    <a:pt x="209" y="0"/>
                  </a:lnTo>
                  <a:lnTo>
                    <a:pt x="0" y="1294"/>
                  </a:lnTo>
                  <a:lnTo>
                    <a:pt x="258" y="1294"/>
                  </a:lnTo>
                  <a:lnTo>
                    <a:pt x="282" y="1054"/>
                  </a:lnTo>
                  <a:lnTo>
                    <a:pt x="401" y="1054"/>
                  </a:lnTo>
                  <a:lnTo>
                    <a:pt x="427" y="1294"/>
                  </a:lnTo>
                  <a:lnTo>
                    <a:pt x="704" y="12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2595" y="1278"/>
              <a:ext cx="696" cy="1768"/>
            </a:xfrm>
            <a:custGeom>
              <a:avLst/>
              <a:gdLst>
                <a:gd name="T0" fmla="*/ 0 w 509"/>
                <a:gd name="T1" fmla="*/ 1290 h 1290"/>
                <a:gd name="T2" fmla="*/ 0 w 509"/>
                <a:gd name="T3" fmla="*/ 1290 h 1290"/>
                <a:gd name="T4" fmla="*/ 276 w 509"/>
                <a:gd name="T5" fmla="*/ 1290 h 1290"/>
                <a:gd name="T6" fmla="*/ 276 w 509"/>
                <a:gd name="T7" fmla="*/ 732 h 1290"/>
                <a:gd name="T8" fmla="*/ 453 w 509"/>
                <a:gd name="T9" fmla="*/ 732 h 1290"/>
                <a:gd name="T10" fmla="*/ 453 w 509"/>
                <a:gd name="T11" fmla="*/ 513 h 1290"/>
                <a:gd name="T12" fmla="*/ 276 w 509"/>
                <a:gd name="T13" fmla="*/ 513 h 1290"/>
                <a:gd name="T14" fmla="*/ 276 w 509"/>
                <a:gd name="T15" fmla="*/ 237 h 1290"/>
                <a:gd name="T16" fmla="*/ 509 w 509"/>
                <a:gd name="T17" fmla="*/ 237 h 1290"/>
                <a:gd name="T18" fmla="*/ 509 w 509"/>
                <a:gd name="T19" fmla="*/ 0 h 1290"/>
                <a:gd name="T20" fmla="*/ 0 w 509"/>
                <a:gd name="T21" fmla="*/ 0 h 1290"/>
                <a:gd name="T22" fmla="*/ 0 w 509"/>
                <a:gd name="T23" fmla="*/ 129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9" h="1290">
                  <a:moveTo>
                    <a:pt x="0" y="1290"/>
                  </a:moveTo>
                  <a:lnTo>
                    <a:pt x="0" y="1290"/>
                  </a:lnTo>
                  <a:lnTo>
                    <a:pt x="276" y="1290"/>
                  </a:lnTo>
                  <a:lnTo>
                    <a:pt x="276" y="732"/>
                  </a:lnTo>
                  <a:lnTo>
                    <a:pt x="453" y="732"/>
                  </a:lnTo>
                  <a:lnTo>
                    <a:pt x="453" y="513"/>
                  </a:lnTo>
                  <a:lnTo>
                    <a:pt x="276" y="513"/>
                  </a:lnTo>
                  <a:lnTo>
                    <a:pt x="276" y="237"/>
                  </a:lnTo>
                  <a:lnTo>
                    <a:pt x="509" y="237"/>
                  </a:lnTo>
                  <a:lnTo>
                    <a:pt x="509" y="0"/>
                  </a:lnTo>
                  <a:lnTo>
                    <a:pt x="0" y="0"/>
                  </a:lnTo>
                  <a:lnTo>
                    <a:pt x="0" y="129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1614" y="1278"/>
              <a:ext cx="860" cy="1785"/>
            </a:xfrm>
            <a:custGeom>
              <a:avLst/>
              <a:gdLst>
                <a:gd name="T0" fmla="*/ 312 w 629"/>
                <a:gd name="T1" fmla="*/ 1303 h 1303"/>
                <a:gd name="T2" fmla="*/ 312 w 629"/>
                <a:gd name="T3" fmla="*/ 1303 h 1303"/>
                <a:gd name="T4" fmla="*/ 629 w 629"/>
                <a:gd name="T5" fmla="*/ 938 h 1303"/>
                <a:gd name="T6" fmla="*/ 629 w 629"/>
                <a:gd name="T7" fmla="*/ 0 h 1303"/>
                <a:gd name="T8" fmla="*/ 367 w 629"/>
                <a:gd name="T9" fmla="*/ 0 h 1303"/>
                <a:gd name="T10" fmla="*/ 367 w 629"/>
                <a:gd name="T11" fmla="*/ 935 h 1303"/>
                <a:gd name="T12" fmla="*/ 320 w 629"/>
                <a:gd name="T13" fmla="*/ 1076 h 1303"/>
                <a:gd name="T14" fmla="*/ 273 w 629"/>
                <a:gd name="T15" fmla="*/ 931 h 1303"/>
                <a:gd name="T16" fmla="*/ 273 w 629"/>
                <a:gd name="T17" fmla="*/ 0 h 1303"/>
                <a:gd name="T18" fmla="*/ 0 w 629"/>
                <a:gd name="T19" fmla="*/ 0 h 1303"/>
                <a:gd name="T20" fmla="*/ 0 w 629"/>
                <a:gd name="T21" fmla="*/ 943 h 1303"/>
                <a:gd name="T22" fmla="*/ 312 w 629"/>
                <a:gd name="T23" fmla="*/ 1303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1303">
                  <a:moveTo>
                    <a:pt x="312" y="1303"/>
                  </a:moveTo>
                  <a:lnTo>
                    <a:pt x="312" y="1303"/>
                  </a:lnTo>
                  <a:cubicBezTo>
                    <a:pt x="537" y="1303"/>
                    <a:pt x="629" y="1180"/>
                    <a:pt x="629" y="938"/>
                  </a:cubicBezTo>
                  <a:lnTo>
                    <a:pt x="629" y="0"/>
                  </a:lnTo>
                  <a:lnTo>
                    <a:pt x="367" y="0"/>
                  </a:lnTo>
                  <a:lnTo>
                    <a:pt x="367" y="935"/>
                  </a:lnTo>
                  <a:cubicBezTo>
                    <a:pt x="367" y="1062"/>
                    <a:pt x="350" y="1076"/>
                    <a:pt x="320" y="1076"/>
                  </a:cubicBezTo>
                  <a:cubicBezTo>
                    <a:pt x="291" y="1076"/>
                    <a:pt x="273" y="1060"/>
                    <a:pt x="273" y="931"/>
                  </a:cubicBezTo>
                  <a:lnTo>
                    <a:pt x="273" y="0"/>
                  </a:lnTo>
                  <a:lnTo>
                    <a:pt x="0" y="0"/>
                  </a:lnTo>
                  <a:lnTo>
                    <a:pt x="0" y="943"/>
                  </a:lnTo>
                  <a:cubicBezTo>
                    <a:pt x="0" y="1184"/>
                    <a:pt x="87" y="1303"/>
                    <a:pt x="312" y="1303"/>
                  </a:cubicBez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5243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mit Bild_b">
    <p:bg>
      <p:bgPr>
        <a:blipFill dpi="0" rotWithShape="1">
          <a:blip r:embed="rId2">
            <a:lum/>
          </a:blip>
          <a:srcRect/>
          <a:stretch>
            <a:fillRect l="-1000" t="-1000" r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9"/>
          <p:cNvGrpSpPr>
            <a:grpSpLocks noChangeAspect="1"/>
          </p:cNvGrpSpPr>
          <p:nvPr/>
        </p:nvGrpSpPr>
        <p:grpSpPr bwMode="auto">
          <a:xfrm>
            <a:off x="2562225" y="2024063"/>
            <a:ext cx="3995738" cy="2817812"/>
            <a:chOff x="1614" y="1275"/>
            <a:chExt cx="2517" cy="1775"/>
          </a:xfrm>
        </p:grpSpPr>
        <p:sp>
          <p:nvSpPr>
            <p:cNvPr id="15" name="AutoShape 18"/>
            <p:cNvSpPr>
              <a:spLocks noChangeAspect="1" noChangeArrowheads="1" noTextEdit="1"/>
            </p:cNvSpPr>
            <p:nvPr userDrawn="1"/>
          </p:nvSpPr>
          <p:spPr bwMode="auto">
            <a:xfrm>
              <a:off x="1614" y="1275"/>
              <a:ext cx="2517" cy="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16" name="Freeform 20"/>
            <p:cNvSpPr>
              <a:spLocks noEditPoints="1"/>
            </p:cNvSpPr>
            <p:nvPr userDrawn="1"/>
          </p:nvSpPr>
          <p:spPr bwMode="auto">
            <a:xfrm>
              <a:off x="3181" y="1272"/>
              <a:ext cx="962" cy="1774"/>
            </a:xfrm>
            <a:custGeom>
              <a:avLst/>
              <a:gdLst>
                <a:gd name="T0" fmla="*/ 296 w 704"/>
                <a:gd name="T1" fmla="*/ 871 h 1294"/>
                <a:gd name="T2" fmla="*/ 296 w 704"/>
                <a:gd name="T3" fmla="*/ 871 h 1294"/>
                <a:gd name="T4" fmla="*/ 330 w 704"/>
                <a:gd name="T5" fmla="*/ 557 h 1294"/>
                <a:gd name="T6" fmla="*/ 342 w 704"/>
                <a:gd name="T7" fmla="*/ 431 h 1294"/>
                <a:gd name="T8" fmla="*/ 345 w 704"/>
                <a:gd name="T9" fmla="*/ 431 h 1294"/>
                <a:gd name="T10" fmla="*/ 357 w 704"/>
                <a:gd name="T11" fmla="*/ 557 h 1294"/>
                <a:gd name="T12" fmla="*/ 389 w 704"/>
                <a:gd name="T13" fmla="*/ 871 h 1294"/>
                <a:gd name="T14" fmla="*/ 296 w 704"/>
                <a:gd name="T15" fmla="*/ 871 h 1294"/>
                <a:gd name="T16" fmla="*/ 497 w 704"/>
                <a:gd name="T17" fmla="*/ 0 h 1294"/>
                <a:gd name="T18" fmla="*/ 497 w 704"/>
                <a:gd name="T19" fmla="*/ 0 h 1294"/>
                <a:gd name="T20" fmla="*/ 209 w 704"/>
                <a:gd name="T21" fmla="*/ 0 h 1294"/>
                <a:gd name="T22" fmla="*/ 0 w 704"/>
                <a:gd name="T23" fmla="*/ 1294 h 1294"/>
                <a:gd name="T24" fmla="*/ 258 w 704"/>
                <a:gd name="T25" fmla="*/ 1294 h 1294"/>
                <a:gd name="T26" fmla="*/ 282 w 704"/>
                <a:gd name="T27" fmla="*/ 1054 h 1294"/>
                <a:gd name="T28" fmla="*/ 401 w 704"/>
                <a:gd name="T29" fmla="*/ 1054 h 1294"/>
                <a:gd name="T30" fmla="*/ 427 w 704"/>
                <a:gd name="T31" fmla="*/ 1294 h 1294"/>
                <a:gd name="T32" fmla="*/ 704 w 704"/>
                <a:gd name="T33" fmla="*/ 1294 h 1294"/>
                <a:gd name="T34" fmla="*/ 497 w 704"/>
                <a:gd name="T35" fmla="*/ 0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4" h="1294">
                  <a:moveTo>
                    <a:pt x="296" y="871"/>
                  </a:moveTo>
                  <a:lnTo>
                    <a:pt x="296" y="871"/>
                  </a:lnTo>
                  <a:cubicBezTo>
                    <a:pt x="309" y="768"/>
                    <a:pt x="321" y="642"/>
                    <a:pt x="330" y="557"/>
                  </a:cubicBezTo>
                  <a:cubicBezTo>
                    <a:pt x="333" y="513"/>
                    <a:pt x="338" y="471"/>
                    <a:pt x="342" y="431"/>
                  </a:cubicBezTo>
                  <a:lnTo>
                    <a:pt x="345" y="431"/>
                  </a:lnTo>
                  <a:cubicBezTo>
                    <a:pt x="349" y="471"/>
                    <a:pt x="352" y="513"/>
                    <a:pt x="357" y="557"/>
                  </a:cubicBezTo>
                  <a:cubicBezTo>
                    <a:pt x="366" y="640"/>
                    <a:pt x="378" y="768"/>
                    <a:pt x="389" y="871"/>
                  </a:cubicBezTo>
                  <a:lnTo>
                    <a:pt x="296" y="871"/>
                  </a:lnTo>
                  <a:close/>
                  <a:moveTo>
                    <a:pt x="497" y="0"/>
                  </a:moveTo>
                  <a:lnTo>
                    <a:pt x="497" y="0"/>
                  </a:lnTo>
                  <a:lnTo>
                    <a:pt x="209" y="0"/>
                  </a:lnTo>
                  <a:lnTo>
                    <a:pt x="0" y="1294"/>
                  </a:lnTo>
                  <a:lnTo>
                    <a:pt x="258" y="1294"/>
                  </a:lnTo>
                  <a:lnTo>
                    <a:pt x="282" y="1054"/>
                  </a:lnTo>
                  <a:lnTo>
                    <a:pt x="401" y="1054"/>
                  </a:lnTo>
                  <a:lnTo>
                    <a:pt x="427" y="1294"/>
                  </a:lnTo>
                  <a:lnTo>
                    <a:pt x="704" y="12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2595" y="1278"/>
              <a:ext cx="696" cy="1768"/>
            </a:xfrm>
            <a:custGeom>
              <a:avLst/>
              <a:gdLst>
                <a:gd name="T0" fmla="*/ 0 w 509"/>
                <a:gd name="T1" fmla="*/ 1290 h 1290"/>
                <a:gd name="T2" fmla="*/ 0 w 509"/>
                <a:gd name="T3" fmla="*/ 1290 h 1290"/>
                <a:gd name="T4" fmla="*/ 276 w 509"/>
                <a:gd name="T5" fmla="*/ 1290 h 1290"/>
                <a:gd name="T6" fmla="*/ 276 w 509"/>
                <a:gd name="T7" fmla="*/ 732 h 1290"/>
                <a:gd name="T8" fmla="*/ 453 w 509"/>
                <a:gd name="T9" fmla="*/ 732 h 1290"/>
                <a:gd name="T10" fmla="*/ 453 w 509"/>
                <a:gd name="T11" fmla="*/ 513 h 1290"/>
                <a:gd name="T12" fmla="*/ 276 w 509"/>
                <a:gd name="T13" fmla="*/ 513 h 1290"/>
                <a:gd name="T14" fmla="*/ 276 w 509"/>
                <a:gd name="T15" fmla="*/ 237 h 1290"/>
                <a:gd name="T16" fmla="*/ 509 w 509"/>
                <a:gd name="T17" fmla="*/ 237 h 1290"/>
                <a:gd name="T18" fmla="*/ 509 w 509"/>
                <a:gd name="T19" fmla="*/ 0 h 1290"/>
                <a:gd name="T20" fmla="*/ 0 w 509"/>
                <a:gd name="T21" fmla="*/ 0 h 1290"/>
                <a:gd name="T22" fmla="*/ 0 w 509"/>
                <a:gd name="T23" fmla="*/ 129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9" h="1290">
                  <a:moveTo>
                    <a:pt x="0" y="1290"/>
                  </a:moveTo>
                  <a:lnTo>
                    <a:pt x="0" y="1290"/>
                  </a:lnTo>
                  <a:lnTo>
                    <a:pt x="276" y="1290"/>
                  </a:lnTo>
                  <a:lnTo>
                    <a:pt x="276" y="732"/>
                  </a:lnTo>
                  <a:lnTo>
                    <a:pt x="453" y="732"/>
                  </a:lnTo>
                  <a:lnTo>
                    <a:pt x="453" y="513"/>
                  </a:lnTo>
                  <a:lnTo>
                    <a:pt x="276" y="513"/>
                  </a:lnTo>
                  <a:lnTo>
                    <a:pt x="276" y="237"/>
                  </a:lnTo>
                  <a:lnTo>
                    <a:pt x="509" y="237"/>
                  </a:lnTo>
                  <a:lnTo>
                    <a:pt x="509" y="0"/>
                  </a:lnTo>
                  <a:lnTo>
                    <a:pt x="0" y="0"/>
                  </a:lnTo>
                  <a:lnTo>
                    <a:pt x="0" y="129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1614" y="1278"/>
              <a:ext cx="860" cy="1785"/>
            </a:xfrm>
            <a:custGeom>
              <a:avLst/>
              <a:gdLst>
                <a:gd name="T0" fmla="*/ 312 w 629"/>
                <a:gd name="T1" fmla="*/ 1303 h 1303"/>
                <a:gd name="T2" fmla="*/ 312 w 629"/>
                <a:gd name="T3" fmla="*/ 1303 h 1303"/>
                <a:gd name="T4" fmla="*/ 629 w 629"/>
                <a:gd name="T5" fmla="*/ 938 h 1303"/>
                <a:gd name="T6" fmla="*/ 629 w 629"/>
                <a:gd name="T7" fmla="*/ 0 h 1303"/>
                <a:gd name="T8" fmla="*/ 367 w 629"/>
                <a:gd name="T9" fmla="*/ 0 h 1303"/>
                <a:gd name="T10" fmla="*/ 367 w 629"/>
                <a:gd name="T11" fmla="*/ 935 h 1303"/>
                <a:gd name="T12" fmla="*/ 320 w 629"/>
                <a:gd name="T13" fmla="*/ 1076 h 1303"/>
                <a:gd name="T14" fmla="*/ 273 w 629"/>
                <a:gd name="T15" fmla="*/ 931 h 1303"/>
                <a:gd name="T16" fmla="*/ 273 w 629"/>
                <a:gd name="T17" fmla="*/ 0 h 1303"/>
                <a:gd name="T18" fmla="*/ 0 w 629"/>
                <a:gd name="T19" fmla="*/ 0 h 1303"/>
                <a:gd name="T20" fmla="*/ 0 w 629"/>
                <a:gd name="T21" fmla="*/ 943 h 1303"/>
                <a:gd name="T22" fmla="*/ 312 w 629"/>
                <a:gd name="T23" fmla="*/ 1303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1303">
                  <a:moveTo>
                    <a:pt x="312" y="1303"/>
                  </a:moveTo>
                  <a:lnTo>
                    <a:pt x="312" y="1303"/>
                  </a:lnTo>
                  <a:cubicBezTo>
                    <a:pt x="537" y="1303"/>
                    <a:pt x="629" y="1180"/>
                    <a:pt x="629" y="938"/>
                  </a:cubicBezTo>
                  <a:lnTo>
                    <a:pt x="629" y="0"/>
                  </a:lnTo>
                  <a:lnTo>
                    <a:pt x="367" y="0"/>
                  </a:lnTo>
                  <a:lnTo>
                    <a:pt x="367" y="935"/>
                  </a:lnTo>
                  <a:cubicBezTo>
                    <a:pt x="367" y="1062"/>
                    <a:pt x="350" y="1076"/>
                    <a:pt x="320" y="1076"/>
                  </a:cubicBezTo>
                  <a:cubicBezTo>
                    <a:pt x="291" y="1076"/>
                    <a:pt x="273" y="1060"/>
                    <a:pt x="273" y="931"/>
                  </a:cubicBezTo>
                  <a:lnTo>
                    <a:pt x="273" y="0"/>
                  </a:lnTo>
                  <a:lnTo>
                    <a:pt x="0" y="0"/>
                  </a:lnTo>
                  <a:lnTo>
                    <a:pt x="0" y="943"/>
                  </a:lnTo>
                  <a:cubicBezTo>
                    <a:pt x="0" y="1184"/>
                    <a:pt x="87" y="1303"/>
                    <a:pt x="312" y="1303"/>
                  </a:cubicBez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79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mit Bild_c">
    <p:bg>
      <p:bgPr>
        <a:blipFill dpi="0" rotWithShape="1">
          <a:blip r:embed="rId2"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9"/>
          <p:cNvGrpSpPr>
            <a:grpSpLocks noChangeAspect="1"/>
          </p:cNvGrpSpPr>
          <p:nvPr userDrawn="1"/>
        </p:nvGrpSpPr>
        <p:grpSpPr bwMode="auto">
          <a:xfrm>
            <a:off x="2562225" y="2024063"/>
            <a:ext cx="3995738" cy="2817812"/>
            <a:chOff x="1614" y="1275"/>
            <a:chExt cx="2517" cy="1775"/>
          </a:xfrm>
        </p:grpSpPr>
        <p:sp>
          <p:nvSpPr>
            <p:cNvPr id="15" name="AutoShape 18"/>
            <p:cNvSpPr>
              <a:spLocks noChangeAspect="1" noChangeArrowheads="1" noTextEdit="1"/>
            </p:cNvSpPr>
            <p:nvPr userDrawn="1"/>
          </p:nvSpPr>
          <p:spPr bwMode="auto">
            <a:xfrm>
              <a:off x="1614" y="1275"/>
              <a:ext cx="2517" cy="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16" name="Freeform 20"/>
            <p:cNvSpPr>
              <a:spLocks noEditPoints="1"/>
            </p:cNvSpPr>
            <p:nvPr userDrawn="1"/>
          </p:nvSpPr>
          <p:spPr bwMode="auto">
            <a:xfrm>
              <a:off x="3181" y="1272"/>
              <a:ext cx="962" cy="1774"/>
            </a:xfrm>
            <a:custGeom>
              <a:avLst/>
              <a:gdLst>
                <a:gd name="T0" fmla="*/ 296 w 704"/>
                <a:gd name="T1" fmla="*/ 871 h 1294"/>
                <a:gd name="T2" fmla="*/ 296 w 704"/>
                <a:gd name="T3" fmla="*/ 871 h 1294"/>
                <a:gd name="T4" fmla="*/ 330 w 704"/>
                <a:gd name="T5" fmla="*/ 557 h 1294"/>
                <a:gd name="T6" fmla="*/ 342 w 704"/>
                <a:gd name="T7" fmla="*/ 431 h 1294"/>
                <a:gd name="T8" fmla="*/ 345 w 704"/>
                <a:gd name="T9" fmla="*/ 431 h 1294"/>
                <a:gd name="T10" fmla="*/ 357 w 704"/>
                <a:gd name="T11" fmla="*/ 557 h 1294"/>
                <a:gd name="T12" fmla="*/ 389 w 704"/>
                <a:gd name="T13" fmla="*/ 871 h 1294"/>
                <a:gd name="T14" fmla="*/ 296 w 704"/>
                <a:gd name="T15" fmla="*/ 871 h 1294"/>
                <a:gd name="T16" fmla="*/ 497 w 704"/>
                <a:gd name="T17" fmla="*/ 0 h 1294"/>
                <a:gd name="T18" fmla="*/ 497 w 704"/>
                <a:gd name="T19" fmla="*/ 0 h 1294"/>
                <a:gd name="T20" fmla="*/ 209 w 704"/>
                <a:gd name="T21" fmla="*/ 0 h 1294"/>
                <a:gd name="T22" fmla="*/ 0 w 704"/>
                <a:gd name="T23" fmla="*/ 1294 h 1294"/>
                <a:gd name="T24" fmla="*/ 258 w 704"/>
                <a:gd name="T25" fmla="*/ 1294 h 1294"/>
                <a:gd name="T26" fmla="*/ 282 w 704"/>
                <a:gd name="T27" fmla="*/ 1054 h 1294"/>
                <a:gd name="T28" fmla="*/ 401 w 704"/>
                <a:gd name="T29" fmla="*/ 1054 h 1294"/>
                <a:gd name="T30" fmla="*/ 427 w 704"/>
                <a:gd name="T31" fmla="*/ 1294 h 1294"/>
                <a:gd name="T32" fmla="*/ 704 w 704"/>
                <a:gd name="T33" fmla="*/ 1294 h 1294"/>
                <a:gd name="T34" fmla="*/ 497 w 704"/>
                <a:gd name="T35" fmla="*/ 0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4" h="1294">
                  <a:moveTo>
                    <a:pt x="296" y="871"/>
                  </a:moveTo>
                  <a:lnTo>
                    <a:pt x="296" y="871"/>
                  </a:lnTo>
                  <a:cubicBezTo>
                    <a:pt x="309" y="768"/>
                    <a:pt x="321" y="642"/>
                    <a:pt x="330" y="557"/>
                  </a:cubicBezTo>
                  <a:cubicBezTo>
                    <a:pt x="333" y="513"/>
                    <a:pt x="338" y="471"/>
                    <a:pt x="342" y="431"/>
                  </a:cubicBezTo>
                  <a:lnTo>
                    <a:pt x="345" y="431"/>
                  </a:lnTo>
                  <a:cubicBezTo>
                    <a:pt x="349" y="471"/>
                    <a:pt x="352" y="513"/>
                    <a:pt x="357" y="557"/>
                  </a:cubicBezTo>
                  <a:cubicBezTo>
                    <a:pt x="366" y="640"/>
                    <a:pt x="378" y="768"/>
                    <a:pt x="389" y="871"/>
                  </a:cubicBezTo>
                  <a:lnTo>
                    <a:pt x="296" y="871"/>
                  </a:lnTo>
                  <a:close/>
                  <a:moveTo>
                    <a:pt x="497" y="0"/>
                  </a:moveTo>
                  <a:lnTo>
                    <a:pt x="497" y="0"/>
                  </a:lnTo>
                  <a:lnTo>
                    <a:pt x="209" y="0"/>
                  </a:lnTo>
                  <a:lnTo>
                    <a:pt x="0" y="1294"/>
                  </a:lnTo>
                  <a:lnTo>
                    <a:pt x="258" y="1294"/>
                  </a:lnTo>
                  <a:lnTo>
                    <a:pt x="282" y="1054"/>
                  </a:lnTo>
                  <a:lnTo>
                    <a:pt x="401" y="1054"/>
                  </a:lnTo>
                  <a:lnTo>
                    <a:pt x="427" y="1294"/>
                  </a:lnTo>
                  <a:lnTo>
                    <a:pt x="704" y="12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2595" y="1278"/>
              <a:ext cx="696" cy="1768"/>
            </a:xfrm>
            <a:custGeom>
              <a:avLst/>
              <a:gdLst>
                <a:gd name="T0" fmla="*/ 0 w 509"/>
                <a:gd name="T1" fmla="*/ 1290 h 1290"/>
                <a:gd name="T2" fmla="*/ 0 w 509"/>
                <a:gd name="T3" fmla="*/ 1290 h 1290"/>
                <a:gd name="T4" fmla="*/ 276 w 509"/>
                <a:gd name="T5" fmla="*/ 1290 h 1290"/>
                <a:gd name="T6" fmla="*/ 276 w 509"/>
                <a:gd name="T7" fmla="*/ 732 h 1290"/>
                <a:gd name="T8" fmla="*/ 453 w 509"/>
                <a:gd name="T9" fmla="*/ 732 h 1290"/>
                <a:gd name="T10" fmla="*/ 453 w 509"/>
                <a:gd name="T11" fmla="*/ 513 h 1290"/>
                <a:gd name="T12" fmla="*/ 276 w 509"/>
                <a:gd name="T13" fmla="*/ 513 h 1290"/>
                <a:gd name="T14" fmla="*/ 276 w 509"/>
                <a:gd name="T15" fmla="*/ 237 h 1290"/>
                <a:gd name="T16" fmla="*/ 509 w 509"/>
                <a:gd name="T17" fmla="*/ 237 h 1290"/>
                <a:gd name="T18" fmla="*/ 509 w 509"/>
                <a:gd name="T19" fmla="*/ 0 h 1290"/>
                <a:gd name="T20" fmla="*/ 0 w 509"/>
                <a:gd name="T21" fmla="*/ 0 h 1290"/>
                <a:gd name="T22" fmla="*/ 0 w 509"/>
                <a:gd name="T23" fmla="*/ 129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9" h="1290">
                  <a:moveTo>
                    <a:pt x="0" y="1290"/>
                  </a:moveTo>
                  <a:lnTo>
                    <a:pt x="0" y="1290"/>
                  </a:lnTo>
                  <a:lnTo>
                    <a:pt x="276" y="1290"/>
                  </a:lnTo>
                  <a:lnTo>
                    <a:pt x="276" y="732"/>
                  </a:lnTo>
                  <a:lnTo>
                    <a:pt x="453" y="732"/>
                  </a:lnTo>
                  <a:lnTo>
                    <a:pt x="453" y="513"/>
                  </a:lnTo>
                  <a:lnTo>
                    <a:pt x="276" y="513"/>
                  </a:lnTo>
                  <a:lnTo>
                    <a:pt x="276" y="237"/>
                  </a:lnTo>
                  <a:lnTo>
                    <a:pt x="509" y="237"/>
                  </a:lnTo>
                  <a:lnTo>
                    <a:pt x="509" y="0"/>
                  </a:lnTo>
                  <a:lnTo>
                    <a:pt x="0" y="0"/>
                  </a:lnTo>
                  <a:lnTo>
                    <a:pt x="0" y="129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1614" y="1278"/>
              <a:ext cx="860" cy="1785"/>
            </a:xfrm>
            <a:custGeom>
              <a:avLst/>
              <a:gdLst>
                <a:gd name="T0" fmla="*/ 312 w 629"/>
                <a:gd name="T1" fmla="*/ 1303 h 1303"/>
                <a:gd name="T2" fmla="*/ 312 w 629"/>
                <a:gd name="T3" fmla="*/ 1303 h 1303"/>
                <a:gd name="T4" fmla="*/ 629 w 629"/>
                <a:gd name="T5" fmla="*/ 938 h 1303"/>
                <a:gd name="T6" fmla="*/ 629 w 629"/>
                <a:gd name="T7" fmla="*/ 0 h 1303"/>
                <a:gd name="T8" fmla="*/ 367 w 629"/>
                <a:gd name="T9" fmla="*/ 0 h 1303"/>
                <a:gd name="T10" fmla="*/ 367 w 629"/>
                <a:gd name="T11" fmla="*/ 935 h 1303"/>
                <a:gd name="T12" fmla="*/ 320 w 629"/>
                <a:gd name="T13" fmla="*/ 1076 h 1303"/>
                <a:gd name="T14" fmla="*/ 273 w 629"/>
                <a:gd name="T15" fmla="*/ 931 h 1303"/>
                <a:gd name="T16" fmla="*/ 273 w 629"/>
                <a:gd name="T17" fmla="*/ 0 h 1303"/>
                <a:gd name="T18" fmla="*/ 0 w 629"/>
                <a:gd name="T19" fmla="*/ 0 h 1303"/>
                <a:gd name="T20" fmla="*/ 0 w 629"/>
                <a:gd name="T21" fmla="*/ 943 h 1303"/>
                <a:gd name="T22" fmla="*/ 312 w 629"/>
                <a:gd name="T23" fmla="*/ 1303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1303">
                  <a:moveTo>
                    <a:pt x="312" y="1303"/>
                  </a:moveTo>
                  <a:lnTo>
                    <a:pt x="312" y="1303"/>
                  </a:lnTo>
                  <a:cubicBezTo>
                    <a:pt x="537" y="1303"/>
                    <a:pt x="629" y="1180"/>
                    <a:pt x="629" y="938"/>
                  </a:cubicBezTo>
                  <a:lnTo>
                    <a:pt x="629" y="0"/>
                  </a:lnTo>
                  <a:lnTo>
                    <a:pt x="367" y="0"/>
                  </a:lnTo>
                  <a:lnTo>
                    <a:pt x="367" y="935"/>
                  </a:lnTo>
                  <a:cubicBezTo>
                    <a:pt x="367" y="1062"/>
                    <a:pt x="350" y="1076"/>
                    <a:pt x="320" y="1076"/>
                  </a:cubicBezTo>
                  <a:cubicBezTo>
                    <a:pt x="291" y="1076"/>
                    <a:pt x="273" y="1060"/>
                    <a:pt x="273" y="931"/>
                  </a:cubicBezTo>
                  <a:lnTo>
                    <a:pt x="273" y="0"/>
                  </a:lnTo>
                  <a:lnTo>
                    <a:pt x="0" y="0"/>
                  </a:lnTo>
                  <a:lnTo>
                    <a:pt x="0" y="943"/>
                  </a:lnTo>
                  <a:cubicBezTo>
                    <a:pt x="0" y="1184"/>
                    <a:pt x="87" y="1303"/>
                    <a:pt x="312" y="1303"/>
                  </a:cubicBez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9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93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, mit Hintergrund_a">
    <p:bg>
      <p:bgPr>
        <a:blipFill dpi="0" rotWithShape="1">
          <a:blip r:embed="rId2"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9925" y="3556336"/>
            <a:ext cx="6117220" cy="2812714"/>
          </a:xfrm>
        </p:spPr>
        <p:txBody>
          <a:bodyPr/>
          <a:lstStyle>
            <a:lvl1pPr>
              <a:lnSpc>
                <a:spcPts val="52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0E94D2-49B0-413B-B83C-6F43594C3E5C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04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, mit Hintergrund_b">
    <p:bg>
      <p:bgPr>
        <a:blipFill dpi="0" rotWithShape="1">
          <a:blip r:embed="rId2"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9924" y="3556336"/>
            <a:ext cx="6118013" cy="2812714"/>
          </a:xfrm>
        </p:spPr>
        <p:txBody>
          <a:bodyPr/>
          <a:lstStyle>
            <a:lvl1pPr>
              <a:lnSpc>
                <a:spcPts val="52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BB3D03-4283-4AA2-AD73-16E1761D60D9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pic>
        <p:nvPicPr>
          <p:cNvPr id="11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30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, mit Hintergrund_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9925" y="3556336"/>
            <a:ext cx="6117220" cy="2812714"/>
          </a:xfrm>
        </p:spPr>
        <p:txBody>
          <a:bodyPr/>
          <a:lstStyle>
            <a:lvl1pPr>
              <a:lnSpc>
                <a:spcPts val="52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BB14E0-78B2-4054-8736-3BA738E7DE64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pic>
        <p:nvPicPr>
          <p:cNvPr id="11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257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und Text auf Bla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9238" y="2317463"/>
            <a:ext cx="6108700" cy="1260000"/>
          </a:xfrm>
        </p:spPr>
        <p:txBody>
          <a:bodyPr/>
          <a:lstStyle>
            <a:lvl1pPr>
              <a:lnSpc>
                <a:spcPts val="52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009276-D28A-4BB1-84D4-B31665D8F9C0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3"/>
          </p:nvPr>
        </p:nvSpPr>
        <p:spPr>
          <a:xfrm>
            <a:off x="1519237" y="3711202"/>
            <a:ext cx="6107908" cy="2657847"/>
          </a:xfrm>
        </p:spPr>
        <p:txBody>
          <a:bodyPr/>
          <a:lstStyle>
            <a:lvl1pPr>
              <a:lnSpc>
                <a:spcPts val="2880"/>
              </a:lnSpc>
              <a:spcAft>
                <a:spcPts val="0"/>
              </a:spcAft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1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392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eltrenn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9238" y="3023654"/>
            <a:ext cx="6108700" cy="3345395"/>
          </a:xfrm>
        </p:spPr>
        <p:txBody>
          <a:bodyPr/>
          <a:lstStyle>
            <a:lvl1pPr>
              <a:lnSpc>
                <a:spcPts val="4920"/>
              </a:lnSpc>
              <a:defRPr sz="41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46886A-B143-4485-956A-CF4B3A2EEA4C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1963" y="143923"/>
            <a:ext cx="5126825" cy="2601989"/>
          </a:xfrm>
        </p:spPr>
        <p:txBody>
          <a:bodyPr bIns="0" anchor="b" anchorCtr="0"/>
          <a:lstStyle>
            <a:lvl1pPr>
              <a:lnSpc>
                <a:spcPts val="24000"/>
              </a:lnSpc>
              <a:spcAft>
                <a:spcPts val="0"/>
              </a:spcAft>
              <a:defRPr sz="20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1Textmasterformat bearbeiten</a:t>
            </a:r>
          </a:p>
        </p:txBody>
      </p:sp>
      <p:pic>
        <p:nvPicPr>
          <p:cNvPr id="11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744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251" y="1560060"/>
            <a:ext cx="6105524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1E90-84AE-493C-ADD4-C7AAA9F1F43C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 dirty="0">
              <a:solidFill>
                <a:srgbClr val="1946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68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251" y="1560060"/>
            <a:ext cx="4019549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57452-A22B-471A-97BB-C5E5D49D6A3B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51375" y="1560060"/>
            <a:ext cx="4019549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606098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zweispaltig, Sub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251" y="2461079"/>
            <a:ext cx="4019549" cy="390796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402C2-4A8F-4C85-948F-DF01253EC858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76250" y="1566073"/>
            <a:ext cx="4019550" cy="720000"/>
          </a:xfrm>
        </p:spPr>
        <p:txBody>
          <a:bodyPr/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652963" y="1566073"/>
            <a:ext cx="4019550" cy="720000"/>
          </a:xfrm>
        </p:spPr>
        <p:txBody>
          <a:bodyPr/>
          <a:lstStyle>
            <a:lvl1pPr>
              <a:lnSpc>
                <a:spcPts val="2880"/>
              </a:lnSpc>
              <a:spcAft>
                <a:spcPts val="0"/>
              </a:spcAft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6"/>
          </p:nvPr>
        </p:nvSpPr>
        <p:spPr>
          <a:xfrm>
            <a:off x="4652964" y="2461079"/>
            <a:ext cx="4019549" cy="390796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265079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, zwei Marginal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251" y="1560060"/>
            <a:ext cx="4019549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E4A3-D2CC-4664-800D-3D28A2E0B0E5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51376" y="1560060"/>
            <a:ext cx="1930400" cy="4808989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4"/>
          </p:nvPr>
        </p:nvSpPr>
        <p:spPr>
          <a:xfrm>
            <a:off x="6737350" y="1560060"/>
            <a:ext cx="1930400" cy="4808989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62628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5213" y="1560060"/>
            <a:ext cx="5067300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CDEF9-631F-40FD-808F-0F76C01CC4C1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476250" y="1625600"/>
            <a:ext cx="2973388" cy="3963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137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160-BEBE-4590-9D75-7994B05B48F6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76250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50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Inhaltsplatzhalter 2"/>
          <p:cNvSpPr>
            <a:spLocks noGrp="1"/>
          </p:cNvSpPr>
          <p:nvPr>
            <p:ph idx="16"/>
          </p:nvPr>
        </p:nvSpPr>
        <p:spPr>
          <a:xfrm>
            <a:off x="2562225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3" name="Bildplatzhalter 9"/>
          <p:cNvSpPr>
            <a:spLocks noGrp="1"/>
          </p:cNvSpPr>
          <p:nvPr>
            <p:ph type="pic" sz="quarter" idx="17"/>
          </p:nvPr>
        </p:nvSpPr>
        <p:spPr>
          <a:xfrm>
            <a:off x="2562225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4" name="Inhaltsplatzhalter 2"/>
          <p:cNvSpPr>
            <a:spLocks noGrp="1"/>
          </p:cNvSpPr>
          <p:nvPr>
            <p:ph idx="18"/>
          </p:nvPr>
        </p:nvSpPr>
        <p:spPr>
          <a:xfrm>
            <a:off x="4651375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9"/>
          </p:nvPr>
        </p:nvSpPr>
        <p:spPr>
          <a:xfrm>
            <a:off x="4651375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6" name="Inhaltsplatzhalter 2"/>
          <p:cNvSpPr>
            <a:spLocks noGrp="1"/>
          </p:cNvSpPr>
          <p:nvPr>
            <p:ph idx="20"/>
          </p:nvPr>
        </p:nvSpPr>
        <p:spPr>
          <a:xfrm>
            <a:off x="6737350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7" name="Bildplatzhalter 9"/>
          <p:cNvSpPr>
            <a:spLocks noGrp="1"/>
          </p:cNvSpPr>
          <p:nvPr>
            <p:ph type="pic" sz="quarter" idx="21"/>
          </p:nvPr>
        </p:nvSpPr>
        <p:spPr>
          <a:xfrm>
            <a:off x="6737350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7590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groß, zwei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A709-702A-4762-8418-BFB840BA3060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50" y="1617830"/>
            <a:ext cx="4019550" cy="47512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4" name="Inhaltsplatzhalter 2"/>
          <p:cNvSpPr>
            <a:spLocks noGrp="1"/>
          </p:cNvSpPr>
          <p:nvPr>
            <p:ph idx="18"/>
          </p:nvPr>
        </p:nvSpPr>
        <p:spPr>
          <a:xfrm>
            <a:off x="4651375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9"/>
          </p:nvPr>
        </p:nvSpPr>
        <p:spPr>
          <a:xfrm>
            <a:off x="4651375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6" name="Inhaltsplatzhalter 2"/>
          <p:cNvSpPr>
            <a:spLocks noGrp="1"/>
          </p:cNvSpPr>
          <p:nvPr>
            <p:ph idx="20"/>
          </p:nvPr>
        </p:nvSpPr>
        <p:spPr>
          <a:xfrm>
            <a:off x="6737350" y="4341019"/>
            <a:ext cx="1930400" cy="2028030"/>
          </a:xfrm>
        </p:spPr>
        <p:txBody>
          <a:bodyPr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1pPr>
            <a:lvl2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2pPr>
            <a:lvl3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3pPr>
            <a:lvl4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4pPr>
            <a:lvl5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17" name="Bildplatzhalter 9"/>
          <p:cNvSpPr>
            <a:spLocks noGrp="1"/>
          </p:cNvSpPr>
          <p:nvPr>
            <p:ph type="pic" sz="quarter" idx="21"/>
          </p:nvPr>
        </p:nvSpPr>
        <p:spPr>
          <a:xfrm>
            <a:off x="6737350" y="1617830"/>
            <a:ext cx="1931988" cy="25776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4985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groß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51375" y="1560060"/>
            <a:ext cx="4019549" cy="480898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FB8B-25DB-49AF-832C-F889419B6EED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9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50" y="1617830"/>
            <a:ext cx="4019550" cy="47512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5868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666A-DFB5-4C98-AEE8-511EBAF2AA22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49" y="1617830"/>
            <a:ext cx="8196263" cy="47512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127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1662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groß  auf bla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9236" y="2201585"/>
            <a:ext cx="6108701" cy="4167465"/>
          </a:xfrm>
        </p:spPr>
        <p:txBody>
          <a:bodyPr/>
          <a:lstStyle>
            <a:lvl1pPr>
              <a:lnSpc>
                <a:spcPts val="4920"/>
              </a:lnSpc>
              <a:defRPr sz="41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22A5F3-9FCC-413F-A64C-AED54756CDF0}" type="datetime1">
              <a:rPr lang="de-DE" smtClean="0">
                <a:solidFill>
                  <a:srgbClr val="FFFFFF"/>
                </a:solidFill>
              </a:rPr>
              <a:pPr/>
              <a:t>15.12.2013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>
                <a:solidFill>
                  <a:srgbClr val="FFFFFF"/>
                </a:solidFill>
              </a:rPr>
              <a:t>Titel anpassen über "Kopf und Fußzeile"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FFFFFF"/>
                </a:solidFill>
              </a:rPr>
              <a:t>/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FFFFFF"/>
                </a:solidFill>
              </a:rPr>
              <a:t>A </a:t>
            </a:r>
            <a:r>
              <a:rPr lang="de-DE" sz="800" b="1" dirty="0" smtClean="0">
                <a:solidFill>
                  <a:srgbClr val="FFFFFF"/>
                </a:solidFill>
              </a:rPr>
              <a:t>FREMANTLE</a:t>
            </a:r>
            <a:r>
              <a:rPr lang="de-DE" sz="800" dirty="0" smtClean="0">
                <a:solidFill>
                  <a:srgbClr val="FFFFFF"/>
                </a:solidFill>
              </a:rPr>
              <a:t>MEDIA COMPANY</a:t>
            </a:r>
            <a:endParaRPr lang="de-DE" sz="800" dirty="0">
              <a:solidFill>
                <a:srgbClr val="FFFFFF"/>
              </a:solidFill>
            </a:endParaRPr>
          </a:p>
        </p:txBody>
      </p:sp>
      <p:pic>
        <p:nvPicPr>
          <p:cNvPr id="9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54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mittel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1" y="2806676"/>
            <a:ext cx="6105524" cy="356237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A38-066F-454B-B9FC-9061618A362E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09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groß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1" y="1444644"/>
            <a:ext cx="6105524" cy="828000"/>
          </a:xfrm>
        </p:spPr>
        <p:txBody>
          <a:bodyPr/>
          <a:lstStyle>
            <a:lvl1pPr>
              <a:lnSpc>
                <a:spcPct val="100000"/>
              </a:lnSpc>
              <a:defRPr sz="55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88976-23AD-40DC-9B40-7D8DE058C697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476251" y="2800473"/>
            <a:ext cx="6105524" cy="3568577"/>
          </a:xfrm>
        </p:spPr>
        <p:txBody>
          <a:bodyPr/>
          <a:lstStyle>
            <a:lvl1pPr marL="0" indent="-180000">
              <a:lnSpc>
                <a:spcPts val="3300"/>
              </a:lnSpc>
              <a:spcAft>
                <a:spcPts val="0"/>
              </a:spcAft>
              <a:buFont typeface="Arial" pitchFamily="34" charset="0"/>
              <a:buChar char="•"/>
              <a:defRPr sz="30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4162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770B-69EE-4280-B9E8-F568C611B357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49" y="1617830"/>
            <a:ext cx="5062539" cy="379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5538789" y="1616400"/>
            <a:ext cx="3133724" cy="37980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5694363" y="3872494"/>
            <a:ext cx="2825750" cy="1368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5538789" y="1616400"/>
            <a:ext cx="3133724" cy="37980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53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7F5DF-F24B-4E15-AD6E-CE26AE0E6CFF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49" y="1617830"/>
            <a:ext cx="4019551" cy="3016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76250" y="4634630"/>
            <a:ext cx="4019549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615598" y="4867841"/>
            <a:ext cx="3690000" cy="1170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7"/>
          </p:nvPr>
        </p:nvSpPr>
        <p:spPr>
          <a:xfrm>
            <a:off x="4651374" y="1617830"/>
            <a:ext cx="4019551" cy="3016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4651375" y="4634630"/>
            <a:ext cx="4019549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4790723" y="4867841"/>
            <a:ext cx="3690000" cy="1170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76250" y="4634630"/>
            <a:ext cx="4019549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4651375" y="4634630"/>
            <a:ext cx="4019549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09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i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969D-60B7-4AA8-9020-2F98D7625E6E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76250" y="1617830"/>
            <a:ext cx="2628000" cy="3016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76250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615597" y="4867841"/>
            <a:ext cx="2376000" cy="1386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1" name="Bildplatzhalter 9"/>
          <p:cNvSpPr>
            <a:spLocks noGrp="1"/>
          </p:cNvSpPr>
          <p:nvPr>
            <p:ph type="pic" sz="quarter" idx="17"/>
          </p:nvPr>
        </p:nvSpPr>
        <p:spPr>
          <a:xfrm>
            <a:off x="3260381" y="1617830"/>
            <a:ext cx="2628000" cy="3016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2" name="Rechteck 21"/>
          <p:cNvSpPr/>
          <p:nvPr/>
        </p:nvSpPr>
        <p:spPr>
          <a:xfrm>
            <a:off x="3258000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3398400" y="4867841"/>
            <a:ext cx="2376000" cy="1386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9"/>
          </p:nvPr>
        </p:nvSpPr>
        <p:spPr>
          <a:xfrm>
            <a:off x="6044513" y="1617830"/>
            <a:ext cx="2628000" cy="3016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6044513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6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6184913" y="4867841"/>
            <a:ext cx="2376000" cy="1386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b="1"/>
            </a:lvl1pPr>
            <a:lvl2pPr marL="0" indent="0">
              <a:lnSpc>
                <a:spcPts val="1800"/>
              </a:lnSpc>
              <a:spcAft>
                <a:spcPts val="0"/>
              </a:spcAft>
              <a:buNone/>
              <a:defRPr sz="120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76250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258000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7" name="Rechteck 16"/>
          <p:cNvSpPr/>
          <p:nvPr userDrawn="1"/>
        </p:nvSpPr>
        <p:spPr>
          <a:xfrm>
            <a:off x="6044513" y="4634630"/>
            <a:ext cx="2628000" cy="173442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50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pressu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4651375" y="1625601"/>
            <a:ext cx="4016375" cy="4779164"/>
          </a:xfrm>
        </p:spPr>
        <p:txBody>
          <a:bodyPr anchor="b" anchorCtr="0"/>
          <a:lstStyle>
            <a:lvl1pPr>
              <a:lnSpc>
                <a:spcPts val="1440"/>
              </a:lnSpc>
              <a:spcAft>
                <a:spcPts val="1440"/>
              </a:spcAft>
              <a:defRPr sz="1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5" name="Picture 2" descr="\\vmware-host\Shared Folders\von PS\Ufa_logos_jpgs %\UFA_RGB_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00" y="464400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 userDrawn="1"/>
        </p:nvSpPr>
        <p:spPr>
          <a:xfrm>
            <a:off x="476250" y="1625600"/>
            <a:ext cx="2973388" cy="47791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440"/>
              </a:lnSpc>
              <a:spcAft>
                <a:spcPts val="1440"/>
              </a:spcAft>
            </a:pPr>
            <a:r>
              <a:rPr lang="de-DE" sz="1200" b="1" dirty="0" smtClean="0">
                <a:solidFill>
                  <a:srgbClr val="FFFFFF"/>
                </a:solidFill>
              </a:rPr>
              <a:t>UFA GmbH</a:t>
            </a:r>
            <a:r>
              <a:rPr lang="de-DE" sz="1200" dirty="0" smtClean="0">
                <a:solidFill>
                  <a:srgbClr val="FFFFFF"/>
                </a:solidFill>
              </a:rPr>
              <a:t/>
            </a:r>
            <a:br>
              <a:rPr lang="de-DE" sz="1200" dirty="0" smtClean="0">
                <a:solidFill>
                  <a:srgbClr val="FFFFFF"/>
                </a:solidFill>
              </a:rPr>
            </a:br>
            <a:r>
              <a:rPr lang="de-DE" sz="1200" dirty="0" smtClean="0">
                <a:solidFill>
                  <a:srgbClr val="FFFFFF"/>
                </a:solidFill>
              </a:rPr>
              <a:t>Dianastraße 21</a:t>
            </a:r>
            <a:br>
              <a:rPr lang="de-DE" sz="1200" dirty="0" smtClean="0">
                <a:solidFill>
                  <a:srgbClr val="FFFFFF"/>
                </a:solidFill>
              </a:rPr>
            </a:br>
            <a:r>
              <a:rPr lang="de-DE" sz="1200" dirty="0" smtClean="0">
                <a:solidFill>
                  <a:srgbClr val="FFFFFF"/>
                </a:solidFill>
              </a:rPr>
              <a:t>14482 Potsdam</a:t>
            </a:r>
          </a:p>
          <a:p>
            <a:pPr>
              <a:lnSpc>
                <a:spcPts val="1440"/>
              </a:lnSpc>
              <a:spcAft>
                <a:spcPts val="1440"/>
              </a:spcAft>
              <a:tabLst>
                <a:tab pos="126000" algn="l"/>
              </a:tabLst>
            </a:pPr>
            <a:r>
              <a:rPr lang="de-DE" sz="1200" dirty="0" smtClean="0">
                <a:solidFill>
                  <a:srgbClr val="FFFFFF"/>
                </a:solidFill>
              </a:rPr>
              <a:t>T	+49 331 70 60-0</a:t>
            </a:r>
            <a:br>
              <a:rPr lang="de-DE" sz="1200" dirty="0" smtClean="0">
                <a:solidFill>
                  <a:srgbClr val="FFFFFF"/>
                </a:solidFill>
              </a:rPr>
            </a:br>
            <a:r>
              <a:rPr lang="de-DE" sz="1200" dirty="0" smtClean="0">
                <a:solidFill>
                  <a:srgbClr val="FFFFFF"/>
                </a:solidFill>
              </a:rPr>
              <a:t>F	+49 331 70 60-149</a:t>
            </a:r>
            <a:br>
              <a:rPr lang="de-DE" sz="1200" dirty="0" smtClean="0">
                <a:solidFill>
                  <a:srgbClr val="FFFFFF"/>
                </a:solidFill>
              </a:rPr>
            </a:br>
            <a:r>
              <a:rPr lang="de-DE" sz="1200" dirty="0" smtClean="0">
                <a:solidFill>
                  <a:srgbClr val="FFFFFF"/>
                </a:solidFill>
              </a:rPr>
              <a:t>info@ufa.de</a:t>
            </a:r>
            <a:br>
              <a:rPr lang="de-DE" sz="1200" dirty="0" smtClean="0">
                <a:solidFill>
                  <a:srgbClr val="FFFFFF"/>
                </a:solidFill>
              </a:rPr>
            </a:br>
            <a:r>
              <a:rPr lang="de-DE" sz="1200" dirty="0" smtClean="0">
                <a:solidFill>
                  <a:srgbClr val="FFFFFF"/>
                </a:solidFill>
              </a:rPr>
              <a:t>www.ufa.de</a:t>
            </a:r>
          </a:p>
          <a:p>
            <a:pPr>
              <a:lnSpc>
                <a:spcPts val="1440"/>
              </a:lnSpc>
              <a:spcAft>
                <a:spcPts val="1440"/>
              </a:spcAft>
              <a:defRPr/>
            </a:pPr>
            <a:r>
              <a:rPr lang="de-DE" sz="1200" dirty="0" smtClean="0">
                <a:solidFill>
                  <a:srgbClr val="FFFFFF"/>
                </a:solidFill>
              </a:rPr>
              <a:t>A </a:t>
            </a:r>
            <a:r>
              <a:rPr lang="de-DE" sz="1200" b="1" dirty="0" smtClean="0">
                <a:solidFill>
                  <a:srgbClr val="FFFFFF"/>
                </a:solidFill>
              </a:rPr>
              <a:t>FREMANTLE</a:t>
            </a:r>
            <a:r>
              <a:rPr lang="de-DE" sz="1200" dirty="0" smtClean="0">
                <a:solidFill>
                  <a:srgbClr val="FFFFFF"/>
                </a:solidFill>
              </a:rPr>
              <a:t>MEDIA COMPANY  </a:t>
            </a:r>
          </a:p>
        </p:txBody>
      </p:sp>
    </p:spTree>
    <p:extLst>
      <p:ext uri="{BB962C8B-B14F-4D97-AF65-F5344CB8AC3E}">
        <p14:creationId xmlns:p14="http://schemas.microsoft.com/office/powerpoint/2010/main" val="2451482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C622-8C82-40C1-9106-8811EE5031D8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5514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1C67-3DEB-4D34-B287-7C651B59318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599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4B954-7343-4DE1-A95B-A89FF2B401C2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87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4D43-EB5F-4CA4-BC1C-2FA321DC35B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883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A9EFA-92DC-402A-B193-1E89441FEA82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744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A13C-43BD-4552-875A-E6294171D13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8152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763C-AD54-40BA-8B9A-7DDC1A2A52E6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8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74C6-DB3D-43CC-B40B-874D8D84128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39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90C-D2D1-4965-BD98-14A3F72F5805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420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BCA8-4F57-4FB7-93F2-24292F7C32DA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92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4DABF-4B60-4740-BCF0-91A3998DE8B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4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w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BC5A0-EEB8-4824-BEEA-BA387057CAF7}" type="datetime1">
              <a:rPr lang="de-DE" smtClean="0"/>
              <a:t>15.12.2013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C0032-A148-4ECC-AD81-BB0CDD434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548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76251" y="592937"/>
            <a:ext cx="5062538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6251" y="1560060"/>
            <a:ext cx="6105523" cy="4808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76250" y="6538779"/>
            <a:ext cx="66317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340348E-B4C9-4314-AD22-B407DC042B83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19237" y="6537600"/>
            <a:ext cx="5062537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srgbClr val="19466E"/>
                </a:solidFill>
              </a:rPr>
              <a:t>Titel anpassen über "Kopf und Fußzeile"</a:t>
            </a:r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208496" y="6537600"/>
            <a:ext cx="37861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‹Nr.›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21" name="Foliennummernplatzhalter 5"/>
          <p:cNvSpPr txBox="1">
            <a:spLocks/>
          </p:cNvSpPr>
          <p:nvPr/>
        </p:nvSpPr>
        <p:spPr>
          <a:xfrm>
            <a:off x="1139423" y="6537600"/>
            <a:ext cx="6072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19466E"/>
                </a:solidFill>
              </a:rPr>
              <a:t>/</a:t>
            </a:r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581776" y="6535219"/>
            <a:ext cx="2090738" cy="18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de-DE" sz="800" dirty="0" smtClean="0">
                <a:solidFill>
                  <a:srgbClr val="000000"/>
                </a:solidFill>
              </a:rPr>
              <a:t>A </a:t>
            </a:r>
            <a:r>
              <a:rPr lang="de-DE" sz="800" b="1" dirty="0" smtClean="0">
                <a:solidFill>
                  <a:srgbClr val="000000"/>
                </a:solidFill>
              </a:rPr>
              <a:t>FREMANTLE</a:t>
            </a:r>
            <a:r>
              <a:rPr lang="de-DE" sz="800" dirty="0" smtClean="0">
                <a:solidFill>
                  <a:srgbClr val="000000"/>
                </a:solidFill>
              </a:rPr>
              <a:t>MEDIA COMPANY</a:t>
            </a:r>
            <a:endParaRPr lang="de-DE" sz="800" dirty="0">
              <a:solidFill>
                <a:srgbClr val="000000"/>
              </a:solidFill>
            </a:endParaRPr>
          </a:p>
        </p:txBody>
      </p:sp>
      <p:pic>
        <p:nvPicPr>
          <p:cNvPr id="7" name="Picture 2" descr="\\vmware-host\Shared Folders\von PS\Ufa_logos_jpgs %\UFA_RGB.wmf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19" y="465669"/>
            <a:ext cx="1308960" cy="94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18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ts val="2880"/>
        </a:lnSpc>
        <a:spcBef>
          <a:spcPct val="0"/>
        </a:spcBef>
        <a:buNone/>
        <a:defRPr sz="2400" b="1" kern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200"/>
        </a:lnSpc>
        <a:spcBef>
          <a:spcPts val="0"/>
        </a:spcBef>
        <a:spcAft>
          <a:spcPts val="2200"/>
        </a:spcAft>
        <a:buFont typeface="Arial" pitchFamily="34" charset="0"/>
        <a:buNone/>
        <a:defRPr sz="1600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-180000" algn="l" defTabSz="914400" rtl="0" eaLnBrk="1" latinLnBrk="0" hangingPunct="1">
        <a:lnSpc>
          <a:spcPts val="2200"/>
        </a:lnSpc>
        <a:spcBef>
          <a:spcPts val="0"/>
        </a:spcBef>
        <a:spcAft>
          <a:spcPts val="2200"/>
        </a:spcAft>
        <a:buFont typeface="Arial" pitchFamily="34" charset="0"/>
        <a:buChar char="–"/>
        <a:defRPr sz="1600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-180000" algn="l" defTabSz="914400" rtl="0" eaLnBrk="1" latinLnBrk="0" hangingPunct="1">
        <a:lnSpc>
          <a:spcPts val="2200"/>
        </a:lnSpc>
        <a:spcBef>
          <a:spcPts val="0"/>
        </a:spcBef>
        <a:spcAft>
          <a:spcPts val="2200"/>
        </a:spcAft>
        <a:buFont typeface="Arial" pitchFamily="34" charset="0"/>
        <a:buChar char="•"/>
        <a:defRPr sz="1600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-180000" algn="l" defTabSz="914400" rtl="0" eaLnBrk="1" latinLnBrk="0" hangingPunct="1">
        <a:lnSpc>
          <a:spcPts val="2200"/>
        </a:lnSpc>
        <a:spcBef>
          <a:spcPts val="0"/>
        </a:spcBef>
        <a:spcAft>
          <a:spcPts val="2200"/>
        </a:spcAft>
        <a:buFont typeface="Arial" pitchFamily="34" charset="0"/>
        <a:buChar char="»"/>
        <a:defRPr sz="1600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-180000" algn="l" defTabSz="914400" rtl="0" eaLnBrk="1" latinLnBrk="0" hangingPunct="1">
        <a:lnSpc>
          <a:spcPts val="2200"/>
        </a:lnSpc>
        <a:spcBef>
          <a:spcPts val="0"/>
        </a:spcBef>
        <a:spcAft>
          <a:spcPts val="220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BC5A0-EEB8-4824-BEEA-BA387057CAF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15.12.2013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61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Format </a:t>
            </a:r>
            <a:r>
              <a:rPr lang="de-DE" dirty="0" err="1" smtClean="0"/>
              <a:t>Production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Protection</a:t>
            </a:r>
            <a:r>
              <a:rPr lang="de-DE" dirty="0" smtClean="0"/>
              <a:t>: </a:t>
            </a:r>
            <a:r>
              <a:rPr lang="de-DE" dirty="0" err="1" smtClean="0"/>
              <a:t>Recent</a:t>
            </a:r>
            <a:r>
              <a:rPr lang="de-DE" dirty="0" smtClean="0"/>
              <a:t> Market Trends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err="1" smtClean="0"/>
              <a:t>Reforming</a:t>
            </a:r>
            <a:r>
              <a:rPr lang="de-DE" dirty="0" smtClean="0"/>
              <a:t> Formats Workshop / </a:t>
            </a:r>
            <a:r>
              <a:rPr lang="de-DE" dirty="0" err="1" smtClean="0"/>
              <a:t>Keynote</a:t>
            </a:r>
            <a:endParaRPr lang="de-DE" dirty="0" smtClean="0"/>
          </a:p>
          <a:p>
            <a:r>
              <a:rPr lang="de-DE" dirty="0" smtClean="0"/>
              <a:t>Prof Dr Susanne Stürmer</a:t>
            </a:r>
          </a:p>
          <a:p>
            <a:r>
              <a:rPr lang="de-DE" dirty="0" err="1" smtClean="0"/>
              <a:t>December</a:t>
            </a:r>
            <a:r>
              <a:rPr lang="de-DE" dirty="0" smtClean="0"/>
              <a:t> 5th, 2013</a:t>
            </a:r>
          </a:p>
        </p:txBody>
      </p:sp>
    </p:spTree>
    <p:extLst>
      <p:ext uri="{BB962C8B-B14F-4D97-AF65-F5344CB8AC3E}">
        <p14:creationId xmlns:p14="http://schemas.microsoft.com/office/powerpoint/2010/main" val="268086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4" b="20977"/>
          <a:stretch/>
        </p:blipFill>
        <p:spPr bwMode="auto">
          <a:xfrm>
            <a:off x="3681528" y="2124008"/>
            <a:ext cx="1881072" cy="5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bgerundetes Rechteck 24"/>
          <p:cNvSpPr/>
          <p:nvPr/>
        </p:nvSpPr>
        <p:spPr>
          <a:xfrm>
            <a:off x="1514474" y="2108934"/>
            <a:ext cx="6028439" cy="8769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9466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3743325" y="781050"/>
            <a:ext cx="1285875" cy="9429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9466E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AEEC-2915-4DDA-B376-DD26C8D26CCC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rgbClr val="19466E"/>
                </a:solidFill>
                <a:latin typeface="Verdana" pitchFamily="34" charset="0"/>
              </a:rPr>
              <a:t>Die UFA in der digitalen Medienrealität</a:t>
            </a:r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2</a:t>
            </a:fld>
            <a:endParaRPr lang="de-DE">
              <a:solidFill>
                <a:srgbClr val="19466E"/>
              </a:solidFill>
            </a:endParaRPr>
          </a:p>
        </p:txBody>
      </p:sp>
      <p:sp>
        <p:nvSpPr>
          <p:cNvPr id="9" name="Datumsplatzhalter 2"/>
          <p:cNvSpPr txBox="1">
            <a:spLocks/>
          </p:cNvSpPr>
          <p:nvPr/>
        </p:nvSpPr>
        <p:spPr>
          <a:xfrm>
            <a:off x="476250" y="6538779"/>
            <a:ext cx="66317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276F8E-8E8E-4676-B21B-89A7B5A00E71}" type="datetime1">
              <a:rPr lang="de-DE" smtClean="0">
                <a:solidFill>
                  <a:srgbClr val="19466E"/>
                </a:solidFill>
              </a:rPr>
              <a:pPr/>
              <a:t>15.12.2013</a:t>
            </a:fld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10" name="Fußzeilenplatzhalter 3"/>
          <p:cNvSpPr txBox="1">
            <a:spLocks/>
          </p:cNvSpPr>
          <p:nvPr/>
        </p:nvSpPr>
        <p:spPr>
          <a:xfrm>
            <a:off x="1519237" y="6537600"/>
            <a:ext cx="5062537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19466E"/>
                </a:solidFill>
                <a:latin typeface="Verdana" pitchFamily="34" charset="0"/>
              </a:rPr>
              <a:t>Die UFA in der digitalen Medienrealität</a:t>
            </a:r>
            <a:endParaRPr lang="de-DE" dirty="0">
              <a:solidFill>
                <a:srgbClr val="19466E"/>
              </a:solidFill>
            </a:endParaRPr>
          </a:p>
        </p:txBody>
      </p:sp>
      <p:sp>
        <p:nvSpPr>
          <p:cNvPr id="11" name="Foliennummernplatzhalter 4"/>
          <p:cNvSpPr txBox="1">
            <a:spLocks/>
          </p:cNvSpPr>
          <p:nvPr/>
        </p:nvSpPr>
        <p:spPr>
          <a:xfrm>
            <a:off x="1208496" y="6537600"/>
            <a:ext cx="37861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999CDA-B6BE-4F05-831B-A946C3978D5A}" type="slidenum">
              <a:rPr lang="de-DE" smtClean="0">
                <a:solidFill>
                  <a:srgbClr val="19466E"/>
                </a:solidFill>
              </a:rPr>
              <a:pPr/>
              <a:t>2</a:t>
            </a:fld>
            <a:endParaRPr lang="de-DE" dirty="0">
              <a:solidFill>
                <a:srgbClr val="19466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543" y="890752"/>
            <a:ext cx="1057932" cy="73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48910" r="82666" b="16175"/>
          <a:stretch/>
        </p:blipFill>
        <p:spPr bwMode="auto">
          <a:xfrm>
            <a:off x="47069" y="4232503"/>
            <a:ext cx="1575676" cy="202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3" t="48221" r="50000" b="16082"/>
          <a:stretch/>
        </p:blipFill>
        <p:spPr bwMode="auto">
          <a:xfrm>
            <a:off x="3085643" y="4243321"/>
            <a:ext cx="1533065" cy="2012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07" t="48570" r="876" b="15733"/>
          <a:stretch/>
        </p:blipFill>
        <p:spPr bwMode="auto">
          <a:xfrm>
            <a:off x="7530872" y="4224217"/>
            <a:ext cx="1554632" cy="204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3" t="48717" r="33660" b="15586"/>
          <a:stretch/>
        </p:blipFill>
        <p:spPr bwMode="auto">
          <a:xfrm>
            <a:off x="4599285" y="4230360"/>
            <a:ext cx="1533065" cy="204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48"/>
          <a:stretch/>
        </p:blipFill>
        <p:spPr bwMode="auto">
          <a:xfrm>
            <a:off x="1664270" y="2133533"/>
            <a:ext cx="1712458" cy="83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30" y="2136407"/>
            <a:ext cx="1502546" cy="8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uppieren 21"/>
          <p:cNvGrpSpPr/>
          <p:nvPr/>
        </p:nvGrpSpPr>
        <p:grpSpPr>
          <a:xfrm>
            <a:off x="1514474" y="4235958"/>
            <a:ext cx="1639101" cy="2050344"/>
            <a:chOff x="1562274" y="1427035"/>
            <a:chExt cx="1568459" cy="2058741"/>
          </a:xfrm>
        </p:grpSpPr>
        <p:pic>
          <p:nvPicPr>
            <p:cNvPr id="23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70" t="48717" r="66413" b="15586"/>
            <a:stretch/>
          </p:blipFill>
          <p:spPr bwMode="auto">
            <a:xfrm>
              <a:off x="1562274" y="1427035"/>
              <a:ext cx="1568459" cy="2058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Rechteck 23"/>
            <p:cNvSpPr/>
            <p:nvPr/>
          </p:nvSpPr>
          <p:spPr>
            <a:xfrm>
              <a:off x="1666312" y="1700808"/>
              <a:ext cx="1393520" cy="16561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19466E"/>
                </a:solidFill>
              </a:endParaRPr>
            </a:p>
          </p:txBody>
        </p:sp>
        <p:grpSp>
          <p:nvGrpSpPr>
            <p:cNvPr id="26" name="Gruppieren 25"/>
            <p:cNvGrpSpPr/>
            <p:nvPr/>
          </p:nvGrpSpPr>
          <p:grpSpPr>
            <a:xfrm>
              <a:off x="1644072" y="1697096"/>
              <a:ext cx="763313" cy="771149"/>
              <a:chOff x="2865690" y="3645024"/>
              <a:chExt cx="2570406" cy="2614700"/>
            </a:xfrm>
          </p:grpSpPr>
          <p:pic>
            <p:nvPicPr>
              <p:cNvPr id="31" name="Picture 6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59" t="28782" r="35444" b="31804"/>
              <a:stretch/>
            </p:blipFill>
            <p:spPr bwMode="auto">
              <a:xfrm>
                <a:off x="2865690" y="3645024"/>
                <a:ext cx="2570406" cy="2614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echteck 31"/>
              <p:cNvSpPr/>
              <p:nvPr/>
            </p:nvSpPr>
            <p:spPr>
              <a:xfrm>
                <a:off x="2865690" y="5517232"/>
                <a:ext cx="194142" cy="7424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rgbClr val="19466E"/>
                  </a:solidFill>
                </a:endParaRPr>
              </a:p>
            </p:txBody>
          </p:sp>
          <p:sp>
            <p:nvSpPr>
              <p:cNvPr id="33" name="Rechteck 32"/>
              <p:cNvSpPr/>
              <p:nvPr/>
            </p:nvSpPr>
            <p:spPr>
              <a:xfrm flipH="1">
                <a:off x="3059832" y="5733256"/>
                <a:ext cx="792088" cy="52646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rgbClr val="19466E"/>
                  </a:solidFill>
                </a:endParaRPr>
              </a:p>
            </p:txBody>
          </p:sp>
          <p:sp>
            <p:nvSpPr>
              <p:cNvPr id="34" name="Rechteck 33"/>
              <p:cNvSpPr/>
              <p:nvPr/>
            </p:nvSpPr>
            <p:spPr>
              <a:xfrm>
                <a:off x="2962761" y="5589240"/>
                <a:ext cx="363221" cy="67048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rgbClr val="19466E"/>
                  </a:solidFill>
                </a:endParaRPr>
              </a:p>
            </p:txBody>
          </p:sp>
        </p:grpSp>
        <p:grpSp>
          <p:nvGrpSpPr>
            <p:cNvPr id="27" name="Gruppieren 26"/>
            <p:cNvGrpSpPr/>
            <p:nvPr/>
          </p:nvGrpSpPr>
          <p:grpSpPr>
            <a:xfrm>
              <a:off x="2477111" y="1700808"/>
              <a:ext cx="582721" cy="795535"/>
              <a:chOff x="5112651" y="3715223"/>
              <a:chExt cx="1913641" cy="2612516"/>
            </a:xfrm>
          </p:grpSpPr>
          <p:pic>
            <p:nvPicPr>
              <p:cNvPr id="29" name="Picture 7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04" t="55115" r="75864" b="24694"/>
              <a:stretch/>
            </p:blipFill>
            <p:spPr bwMode="auto">
              <a:xfrm>
                <a:off x="5112651" y="3715223"/>
                <a:ext cx="1913641" cy="2612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7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04" t="67697" r="84090" b="29096"/>
              <a:stretch/>
            </p:blipFill>
            <p:spPr bwMode="auto">
              <a:xfrm rot="10800000" flipH="1">
                <a:off x="5112652" y="5733256"/>
                <a:ext cx="611476" cy="592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" name="Picture 5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95" t="36769" r="24839" b="28553"/>
            <a:stretch/>
          </p:blipFill>
          <p:spPr bwMode="auto">
            <a:xfrm>
              <a:off x="1691680" y="2619433"/>
              <a:ext cx="1321512" cy="72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uppieren 34"/>
          <p:cNvGrpSpPr/>
          <p:nvPr/>
        </p:nvGrpSpPr>
        <p:grpSpPr>
          <a:xfrm>
            <a:off x="3102364" y="4214691"/>
            <a:ext cx="1603019" cy="2051377"/>
            <a:chOff x="3419872" y="1412776"/>
            <a:chExt cx="1533065" cy="2012283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83" t="48221" r="50000" b="16082"/>
            <a:stretch/>
          </p:blipFill>
          <p:spPr bwMode="auto">
            <a:xfrm>
              <a:off x="3419872" y="1412776"/>
              <a:ext cx="1533065" cy="2012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Rechteck 36"/>
            <p:cNvSpPr/>
            <p:nvPr/>
          </p:nvSpPr>
          <p:spPr>
            <a:xfrm>
              <a:off x="3635896" y="3065788"/>
              <a:ext cx="1080120" cy="2912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19466E"/>
                </a:solidFill>
              </a:endParaRPr>
            </a:p>
          </p:txBody>
        </p:sp>
        <p:pic>
          <p:nvPicPr>
            <p:cNvPr id="38" name="Picture 8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01" t="36642" r="24007" b="45197"/>
            <a:stretch/>
          </p:blipFill>
          <p:spPr bwMode="auto">
            <a:xfrm>
              <a:off x="3563888" y="3059728"/>
              <a:ext cx="983992" cy="297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uppieren 45"/>
          <p:cNvGrpSpPr/>
          <p:nvPr/>
        </p:nvGrpSpPr>
        <p:grpSpPr>
          <a:xfrm>
            <a:off x="6042924" y="4146700"/>
            <a:ext cx="1542521" cy="2150235"/>
            <a:chOff x="5148064" y="3904117"/>
            <a:chExt cx="1542521" cy="2079011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56" t="47777" r="17427" b="15569"/>
            <a:stretch/>
          </p:blipFill>
          <p:spPr bwMode="auto">
            <a:xfrm>
              <a:off x="5148064" y="3904117"/>
              <a:ext cx="1542521" cy="2079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Rechteck 47"/>
            <p:cNvSpPr/>
            <p:nvPr/>
          </p:nvSpPr>
          <p:spPr>
            <a:xfrm>
              <a:off x="5909197" y="5301208"/>
              <a:ext cx="731891" cy="5040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19466E"/>
                </a:solidFill>
              </a:endParaRPr>
            </a:p>
          </p:txBody>
        </p:sp>
        <p:pic>
          <p:nvPicPr>
            <p:cNvPr id="49" name="Picture 9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2" t="15249" r="14507" b="22501"/>
            <a:stretch/>
          </p:blipFill>
          <p:spPr bwMode="auto">
            <a:xfrm>
              <a:off x="5934454" y="5434016"/>
              <a:ext cx="653770" cy="44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uppieren 38"/>
          <p:cNvGrpSpPr/>
          <p:nvPr/>
        </p:nvGrpSpPr>
        <p:grpSpPr>
          <a:xfrm>
            <a:off x="7530872" y="4214691"/>
            <a:ext cx="1575187" cy="2047935"/>
            <a:chOff x="5148064" y="1389474"/>
            <a:chExt cx="1554632" cy="2040591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07" t="48570" r="876" b="15733"/>
            <a:stretch/>
          </p:blipFill>
          <p:spPr bwMode="auto">
            <a:xfrm>
              <a:off x="5148064" y="1389474"/>
              <a:ext cx="1554632" cy="2040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Rechteck 40"/>
            <p:cNvSpPr/>
            <p:nvPr/>
          </p:nvSpPr>
          <p:spPr>
            <a:xfrm>
              <a:off x="5292079" y="1697095"/>
              <a:ext cx="1349009" cy="1642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19466E"/>
                </a:solidFill>
              </a:endParaRPr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93" t="5253" r="26249" b="10144"/>
            <a:stretch/>
          </p:blipFill>
          <p:spPr bwMode="auto">
            <a:xfrm>
              <a:off x="5292079" y="1628800"/>
              <a:ext cx="607173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05" t="16255" r="31224" b="21033"/>
            <a:stretch/>
          </p:blipFill>
          <p:spPr bwMode="auto">
            <a:xfrm>
              <a:off x="5934454" y="1628800"/>
              <a:ext cx="645372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12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20" t="41729" r="42731" b="33554"/>
            <a:stretch/>
          </p:blipFill>
          <p:spPr bwMode="auto">
            <a:xfrm>
              <a:off x="5288832" y="2565424"/>
              <a:ext cx="610420" cy="79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11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61" t="26953" r="34392" b="18331"/>
            <a:stretch/>
          </p:blipFill>
          <p:spPr bwMode="auto">
            <a:xfrm>
              <a:off x="5947000" y="2537800"/>
              <a:ext cx="641224" cy="819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Gleichschenkliges Dreieck 6"/>
          <p:cNvSpPr/>
          <p:nvPr/>
        </p:nvSpPr>
        <p:spPr>
          <a:xfrm>
            <a:off x="37543" y="3248025"/>
            <a:ext cx="9038435" cy="966667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gradFill flip="none" rotWithShape="1">
                <a:gsLst>
                  <a:gs pos="0">
                    <a:sysClr val="windowText" lastClr="000000">
                      <a:tint val="66000"/>
                      <a:satMod val="160000"/>
                    </a:sysClr>
                  </a:gs>
                  <a:gs pos="50000">
                    <a:sysClr val="windowText" lastClr="000000">
                      <a:tint val="44500"/>
                      <a:satMod val="160000"/>
                    </a:sysClr>
                  </a:gs>
                  <a:gs pos="100000">
                    <a:sysClr val="windowText" lastClr="000000">
                      <a:tint val="23500"/>
                      <a:satMod val="160000"/>
                    </a:sysClr>
                  </a:gs>
                </a:gsLst>
                <a:lin ang="13500000" scaled="1"/>
                <a:tileRect/>
              </a:gra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6119" y="4232503"/>
            <a:ext cx="9000334" cy="202172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ln w="18000">
                <a:solidFill>
                  <a:srgbClr val="0066B3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07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3640" r="2751" b="10757"/>
          <a:stretch>
            <a:fillRect/>
          </a:stretch>
        </p:blipFill>
        <p:spPr bwMode="auto">
          <a:xfrm>
            <a:off x="0" y="980728"/>
            <a:ext cx="914400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213670" y="188640"/>
            <a:ext cx="666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1F497D"/>
                </a:solidFill>
              </a:rPr>
              <a:t>FremantleMedia </a:t>
            </a:r>
            <a:r>
              <a:rPr lang="de-DE" sz="2800" b="1" dirty="0" err="1">
                <a:solidFill>
                  <a:srgbClr val="1F497D"/>
                </a:solidFill>
              </a:rPr>
              <a:t>worldwide</a:t>
            </a:r>
            <a:r>
              <a:rPr lang="de-DE" sz="2800" b="1" dirty="0">
                <a:solidFill>
                  <a:srgbClr val="1F497D"/>
                </a:solidFill>
              </a:rPr>
              <a:t> </a:t>
            </a:r>
            <a:r>
              <a:rPr lang="de-DE" sz="2800" b="1" dirty="0" err="1">
                <a:solidFill>
                  <a:srgbClr val="1F497D"/>
                </a:solidFill>
              </a:rPr>
              <a:t>network</a:t>
            </a:r>
            <a:endParaRPr lang="de-DE" sz="2800" b="1" dirty="0">
              <a:solidFill>
                <a:srgbClr val="1F497D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88224" y="6448251"/>
            <a:ext cx="2133600" cy="365125"/>
          </a:xfrm>
        </p:spPr>
        <p:txBody>
          <a:bodyPr/>
          <a:lstStyle/>
          <a:p>
            <a:fld id="{D2037B91-4F7A-44CE-B7CE-FBE0E8187BDB}" type="slidenum">
              <a:rPr lang="de-DE" sz="1600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de-DE" sz="16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/>
          <a:stretch/>
        </p:blipFill>
        <p:spPr bwMode="auto">
          <a:xfrm>
            <a:off x="-36512" y="980728"/>
            <a:ext cx="918051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3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solidFill>
                  <a:schemeClr val="accent1">
                    <a:lumMod val="75000"/>
                  </a:schemeClr>
                </a:solidFill>
              </a:rPr>
              <a:t>HFF Konrad Wolf</a:t>
            </a:r>
            <a:endParaRPr lang="de-DE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The Film School </a:t>
            </a:r>
            <a:r>
              <a:rPr lang="en-US" sz="2000" dirty="0" err="1" smtClean="0"/>
              <a:t>Hochschule</a:t>
            </a:r>
            <a:r>
              <a:rPr lang="en-US" sz="2000" dirty="0" smtClean="0"/>
              <a:t> </a:t>
            </a:r>
            <a:r>
              <a:rPr lang="en-US" sz="2000" dirty="0" err="1" smtClean="0"/>
              <a:t>für</a:t>
            </a:r>
            <a:r>
              <a:rPr lang="en-US" sz="2000" dirty="0" smtClean="0"/>
              <a:t> Film und </a:t>
            </a:r>
            <a:r>
              <a:rPr lang="en-US" sz="2000" dirty="0" err="1" smtClean="0"/>
              <a:t>Fernsehen</a:t>
            </a:r>
            <a:r>
              <a:rPr lang="en-US" sz="2000" dirty="0" smtClean="0"/>
              <a:t> </a:t>
            </a:r>
            <a:r>
              <a:rPr lang="en-US" sz="2000" dirty="0" err="1" smtClean="0"/>
              <a:t>Konrad</a:t>
            </a:r>
            <a:r>
              <a:rPr lang="en-US" sz="2000" dirty="0" smtClean="0"/>
              <a:t> Wolf </a:t>
            </a:r>
            <a:r>
              <a:rPr lang="en-US" sz="2000" dirty="0"/>
              <a:t>was </a:t>
            </a:r>
            <a:r>
              <a:rPr lang="en-US" sz="2000" b="1" dirty="0"/>
              <a:t>founded in 1954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dirty="0" smtClean="0"/>
              <a:t>Oldest</a:t>
            </a:r>
            <a:r>
              <a:rPr lang="en-US" sz="2000" dirty="0"/>
              <a:t>, yet at the same time one of the </a:t>
            </a:r>
            <a:r>
              <a:rPr lang="en-US" sz="2000" b="1" dirty="0"/>
              <a:t>most modern and </a:t>
            </a:r>
            <a:r>
              <a:rPr lang="en-US" sz="2000" b="1" dirty="0" smtClean="0"/>
              <a:t>largest </a:t>
            </a:r>
            <a:r>
              <a:rPr lang="en-US" sz="2000" b="1" dirty="0"/>
              <a:t>film academies in </a:t>
            </a:r>
            <a:r>
              <a:rPr lang="en-US" sz="2000" b="1" dirty="0" smtClean="0"/>
              <a:t>Germany</a:t>
            </a:r>
          </a:p>
          <a:p>
            <a:r>
              <a:rPr lang="en-US" sz="2000" dirty="0" smtClean="0"/>
              <a:t>Located as an </a:t>
            </a:r>
            <a:r>
              <a:rPr lang="en-US" sz="2000" b="1" dirty="0" smtClean="0"/>
              <a:t>integral </a:t>
            </a:r>
            <a:r>
              <a:rPr lang="en-US" sz="2000" b="1" dirty="0"/>
              <a:t>part of the Potsdam-</a:t>
            </a:r>
            <a:r>
              <a:rPr lang="en-US" sz="2000" b="1" dirty="0" err="1"/>
              <a:t>Babelsberg</a:t>
            </a:r>
            <a:r>
              <a:rPr lang="en-US" sz="2000" b="1" dirty="0"/>
              <a:t> media </a:t>
            </a:r>
            <a:r>
              <a:rPr lang="en-US" sz="2000" b="1" dirty="0" err="1"/>
              <a:t>centre</a:t>
            </a:r>
            <a:r>
              <a:rPr lang="en-US" sz="2000" dirty="0"/>
              <a:t>, which is unique in </a:t>
            </a:r>
            <a:r>
              <a:rPr lang="en-US" sz="2000" dirty="0" smtClean="0"/>
              <a:t>Europe</a:t>
            </a:r>
            <a:endParaRPr lang="en-US" sz="2000" dirty="0"/>
          </a:p>
          <a:p>
            <a:r>
              <a:rPr lang="en-US" sz="2000" b="1" dirty="0" smtClean="0"/>
              <a:t>10 </a:t>
            </a:r>
            <a:r>
              <a:rPr lang="en-US" sz="2000" b="1" dirty="0"/>
              <a:t>BA courses </a:t>
            </a:r>
            <a:r>
              <a:rPr lang="en-US" sz="2000" b="1" dirty="0" smtClean="0"/>
              <a:t>and </a:t>
            </a:r>
            <a:r>
              <a:rPr lang="en-US" sz="2000" b="1" dirty="0"/>
              <a:t>currently </a:t>
            </a:r>
            <a:r>
              <a:rPr lang="en-US" sz="2000" b="1" dirty="0" smtClean="0"/>
              <a:t>4 </a:t>
            </a:r>
            <a:r>
              <a:rPr lang="en-US" sz="2000" b="1" dirty="0"/>
              <a:t>MA </a:t>
            </a:r>
            <a:r>
              <a:rPr lang="en-US" sz="2000" b="1" dirty="0" err="1"/>
              <a:t>programmes</a:t>
            </a:r>
            <a:r>
              <a:rPr lang="en-US" sz="2000" b="1" dirty="0"/>
              <a:t> </a:t>
            </a:r>
            <a:r>
              <a:rPr lang="en-US" sz="2000" dirty="0" smtClean="0"/>
              <a:t>with </a:t>
            </a:r>
            <a:r>
              <a:rPr lang="en-US" sz="2000" dirty="0"/>
              <a:t>more MA courses to follow in autumn </a:t>
            </a:r>
            <a:r>
              <a:rPr lang="en-US" sz="2000" dirty="0" smtClean="0"/>
              <a:t>2014</a:t>
            </a:r>
            <a:endParaRPr lang="en-US" sz="2000" dirty="0"/>
          </a:p>
          <a:p>
            <a:r>
              <a:rPr lang="en-US" sz="2000" dirty="0" smtClean="0"/>
              <a:t>Currently </a:t>
            </a:r>
            <a:r>
              <a:rPr lang="en-US" sz="2000" b="1" dirty="0" smtClean="0"/>
              <a:t>560 students</a:t>
            </a:r>
          </a:p>
          <a:p>
            <a:r>
              <a:rPr lang="en-US" sz="2000" dirty="0" smtClean="0"/>
              <a:t>Dedicated </a:t>
            </a:r>
            <a:r>
              <a:rPr lang="en-US" sz="2000" dirty="0"/>
              <a:t>to the </a:t>
            </a:r>
            <a:r>
              <a:rPr lang="en-US" sz="2000" b="1" dirty="0"/>
              <a:t>entire spectrum of moving image </a:t>
            </a:r>
            <a:r>
              <a:rPr lang="en-US" sz="2000" b="1" dirty="0" smtClean="0"/>
              <a:t>media </a:t>
            </a:r>
            <a:endParaRPr lang="en-US" sz="2000" b="1" dirty="0"/>
          </a:p>
          <a:p>
            <a:r>
              <a:rPr lang="en-US" sz="2000" dirty="0" smtClean="0"/>
              <a:t>Unique </a:t>
            </a:r>
            <a:r>
              <a:rPr lang="en-US" sz="2000" dirty="0"/>
              <a:t>approach </a:t>
            </a:r>
            <a:r>
              <a:rPr lang="en-US" sz="2000" dirty="0" smtClean="0"/>
              <a:t>of combining </a:t>
            </a:r>
            <a:r>
              <a:rPr lang="en-US" sz="2000" b="1" dirty="0"/>
              <a:t>artistic freedom </a:t>
            </a:r>
            <a:r>
              <a:rPr lang="en-US" sz="2000" dirty="0"/>
              <a:t>and </a:t>
            </a:r>
            <a:r>
              <a:rPr lang="en-US" sz="2000" b="1" dirty="0" smtClean="0"/>
              <a:t>theory-based </a:t>
            </a:r>
            <a:r>
              <a:rPr lang="en-US" sz="2000" dirty="0"/>
              <a:t>methodology with </a:t>
            </a:r>
            <a:r>
              <a:rPr lang="en-US" sz="2000" dirty="0" smtClean="0"/>
              <a:t>industry  </a:t>
            </a:r>
            <a:r>
              <a:rPr lang="en-US" sz="2000" dirty="0"/>
              <a:t>requirements and the acquisition of </a:t>
            </a:r>
            <a:r>
              <a:rPr lang="en-US" sz="2000" b="1" dirty="0"/>
              <a:t>manual and technical skills</a:t>
            </a:r>
            <a:r>
              <a:rPr lang="en-US" sz="2000" dirty="0"/>
              <a:t> involving </a:t>
            </a:r>
            <a:r>
              <a:rPr lang="en-US" sz="2000" b="1" dirty="0"/>
              <a:t>state-of-the-art media </a:t>
            </a:r>
            <a:r>
              <a:rPr lang="en-US" sz="2000" b="1" dirty="0" smtClean="0"/>
              <a:t>technology</a:t>
            </a:r>
            <a:endParaRPr lang="en-US" sz="2000" b="1" dirty="0"/>
          </a:p>
          <a:p>
            <a:endParaRPr lang="en-US" sz="16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4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728192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8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 smtClean="0"/>
              <a:t>Overview</a:t>
            </a:r>
            <a:r>
              <a:rPr lang="de-DE" sz="3600" dirty="0" smtClean="0"/>
              <a:t> 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Format </a:t>
            </a:r>
            <a:r>
              <a:rPr lang="de-DE" dirty="0" err="1" smtClean="0"/>
              <a:t>business</a:t>
            </a:r>
            <a:r>
              <a:rPr lang="de-DE" dirty="0" smtClean="0"/>
              <a:t> &amp; </a:t>
            </a:r>
            <a:r>
              <a:rPr lang="de-DE" dirty="0" err="1" smtClean="0"/>
              <a:t>protection</a:t>
            </a:r>
            <a:r>
              <a:rPr lang="de-DE" dirty="0" smtClean="0"/>
              <a:t> </a:t>
            </a:r>
          </a:p>
          <a:p>
            <a:r>
              <a:rPr lang="de-DE" dirty="0" smtClean="0"/>
              <a:t>Market </a:t>
            </a:r>
            <a:r>
              <a:rPr lang="de-DE" dirty="0" err="1" smtClean="0"/>
              <a:t>data</a:t>
            </a:r>
            <a:r>
              <a:rPr lang="de-DE" dirty="0" smtClean="0"/>
              <a:t> &amp; </a:t>
            </a:r>
          </a:p>
          <a:p>
            <a:r>
              <a:rPr lang="de-DE" dirty="0" err="1" smtClean="0"/>
              <a:t>Recent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 </a:t>
            </a:r>
            <a:r>
              <a:rPr lang="de-DE" dirty="0" err="1" smtClean="0"/>
              <a:t>trends</a:t>
            </a:r>
            <a:endParaRPr lang="de-DE" dirty="0" smtClean="0"/>
          </a:p>
          <a:p>
            <a:r>
              <a:rPr lang="de-DE" dirty="0" smtClean="0"/>
              <a:t>Relevant </a:t>
            </a:r>
            <a:r>
              <a:rPr lang="de-DE" dirty="0" err="1" smtClean="0"/>
              <a:t>drivers</a:t>
            </a:r>
            <a:r>
              <a:rPr lang="de-DE" dirty="0" smtClean="0"/>
              <a:t>: </a:t>
            </a:r>
          </a:p>
          <a:p>
            <a:pPr lvl="1"/>
            <a:r>
              <a:rPr lang="de-DE" dirty="0" err="1" smtClean="0"/>
              <a:t>Rights</a:t>
            </a:r>
            <a:r>
              <a:rPr lang="de-DE" dirty="0" smtClean="0"/>
              <a:t> </a:t>
            </a:r>
            <a:r>
              <a:rPr lang="de-DE" dirty="0" err="1" smtClean="0"/>
              <a:t>ownership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International </a:t>
            </a:r>
            <a:r>
              <a:rPr lang="de-DE" dirty="0" err="1" smtClean="0"/>
              <a:t>investment</a:t>
            </a:r>
            <a:r>
              <a:rPr lang="de-DE" dirty="0" smtClean="0"/>
              <a:t> </a:t>
            </a:r>
            <a:r>
              <a:rPr lang="de-DE" dirty="0" err="1" smtClean="0"/>
              <a:t>strategies</a:t>
            </a:r>
            <a:endParaRPr lang="de-DE" dirty="0" smtClean="0"/>
          </a:p>
          <a:p>
            <a:pPr lvl="1"/>
            <a:r>
              <a:rPr lang="de-DE" dirty="0" err="1" smtClean="0"/>
              <a:t>Digitalization</a:t>
            </a:r>
            <a:r>
              <a:rPr lang="de-DE" dirty="0" smtClean="0"/>
              <a:t>?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929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TV formats: general issues</a:t>
            </a:r>
            <a:endParaRPr lang="de-DE" sz="36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lnSpcReduction="10000"/>
          </a:bodyPr>
          <a:lstStyle/>
          <a:p>
            <a:endParaRPr lang="de-DE" dirty="0" smtClean="0"/>
          </a:p>
          <a:p>
            <a:r>
              <a:rPr lang="de-DE" dirty="0" smtClean="0"/>
              <a:t>Format </a:t>
            </a:r>
            <a:r>
              <a:rPr lang="de-DE" dirty="0" err="1" smtClean="0"/>
              <a:t>definition</a:t>
            </a:r>
            <a:endParaRPr lang="de-DE" dirty="0" smtClean="0"/>
          </a:p>
          <a:p>
            <a:pPr lvl="1"/>
            <a:r>
              <a:rPr lang="en-US" sz="2000" i="1" dirty="0" smtClean="0"/>
              <a:t>an </a:t>
            </a:r>
            <a:r>
              <a:rPr lang="en-US" sz="2000" i="1" dirty="0"/>
              <a:t>idea to do a </a:t>
            </a:r>
            <a:r>
              <a:rPr lang="en-US" sz="2000" i="1" dirty="0" err="1"/>
              <a:t>programme</a:t>
            </a:r>
            <a:r>
              <a:rPr lang="en-US" sz="2000" i="1" dirty="0"/>
              <a:t> within a genre – a quiz show, a gardening show, </a:t>
            </a:r>
            <a:r>
              <a:rPr lang="en-US" sz="2000" i="1" dirty="0" err="1"/>
              <a:t>etc</a:t>
            </a:r>
            <a:endParaRPr lang="en-US" sz="2000" i="1" dirty="0"/>
          </a:p>
          <a:p>
            <a:pPr lvl="1"/>
            <a:r>
              <a:rPr lang="en-US" sz="2000" i="1" dirty="0" smtClean="0"/>
              <a:t>fleshed </a:t>
            </a:r>
            <a:r>
              <a:rPr lang="en-US" sz="2000" i="1" dirty="0"/>
              <a:t>out with a structure comprising elements which individually may not be unique or even original, but as assembled do form something </a:t>
            </a:r>
            <a:r>
              <a:rPr lang="en-US" sz="2000" i="1" dirty="0" smtClean="0"/>
              <a:t>distinctive</a:t>
            </a:r>
            <a:endParaRPr lang="de-DE" sz="2000" i="1" dirty="0" smtClean="0"/>
          </a:p>
          <a:p>
            <a:r>
              <a:rPr lang="de-DE" dirty="0" err="1" smtClean="0"/>
              <a:t>Issues</a:t>
            </a:r>
            <a:r>
              <a:rPr lang="de-DE" dirty="0" smtClean="0"/>
              <a:t> in </a:t>
            </a:r>
            <a:r>
              <a:rPr lang="de-DE" dirty="0" err="1" smtClean="0"/>
              <a:t>effective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r>
              <a:rPr lang="de-DE" dirty="0" smtClean="0"/>
              <a:t> </a:t>
            </a:r>
            <a:r>
              <a:rPr lang="de-DE" dirty="0" err="1" smtClean="0"/>
              <a:t>protection</a:t>
            </a:r>
            <a:endParaRPr lang="de-DE" dirty="0" smtClean="0"/>
          </a:p>
          <a:p>
            <a:pPr lvl="1"/>
            <a:r>
              <a:rPr lang="de-DE" sz="2100" i="1" dirty="0"/>
              <a:t>Can </a:t>
            </a:r>
            <a:r>
              <a:rPr lang="de-DE" sz="2100" i="1" dirty="0" err="1"/>
              <a:t>formats</a:t>
            </a:r>
            <a:r>
              <a:rPr lang="de-DE" sz="2100" i="1" dirty="0"/>
              <a:t> </a:t>
            </a:r>
            <a:r>
              <a:rPr lang="de-DE" sz="2100" i="1" dirty="0" err="1"/>
              <a:t>attract</a:t>
            </a:r>
            <a:r>
              <a:rPr lang="de-DE" sz="2100" i="1" dirty="0"/>
              <a:t> </a:t>
            </a:r>
            <a:r>
              <a:rPr lang="de-DE" sz="2100" i="1" dirty="0" err="1"/>
              <a:t>copyright</a:t>
            </a:r>
            <a:r>
              <a:rPr lang="de-DE" sz="2100" i="1" dirty="0"/>
              <a:t> </a:t>
            </a:r>
            <a:r>
              <a:rPr lang="de-DE" sz="2100" i="1" dirty="0" err="1"/>
              <a:t>protection</a:t>
            </a:r>
            <a:r>
              <a:rPr lang="de-DE" sz="2100" i="1" dirty="0"/>
              <a:t>?</a:t>
            </a:r>
          </a:p>
          <a:p>
            <a:pPr lvl="1"/>
            <a:r>
              <a:rPr lang="de-DE" sz="2100" i="1" dirty="0" err="1"/>
              <a:t>Has</a:t>
            </a:r>
            <a:r>
              <a:rPr lang="de-DE" sz="2100" i="1" dirty="0"/>
              <a:t> </a:t>
            </a:r>
            <a:r>
              <a:rPr lang="de-DE" sz="2100" i="1" dirty="0" err="1"/>
              <a:t>copying</a:t>
            </a:r>
            <a:r>
              <a:rPr lang="de-DE" sz="2100" i="1" dirty="0"/>
              <a:t> </a:t>
            </a:r>
            <a:r>
              <a:rPr lang="de-DE" sz="2100" i="1" dirty="0" err="1"/>
              <a:t>taken</a:t>
            </a:r>
            <a:r>
              <a:rPr lang="de-DE" sz="2100" i="1" dirty="0"/>
              <a:t> </a:t>
            </a:r>
            <a:r>
              <a:rPr lang="de-DE" sz="2100" i="1" dirty="0" err="1"/>
              <a:t>place</a:t>
            </a:r>
            <a:r>
              <a:rPr lang="de-DE" sz="2100" i="1" dirty="0"/>
              <a:t>?</a:t>
            </a:r>
          </a:p>
          <a:p>
            <a:pPr lvl="1"/>
            <a:r>
              <a:rPr lang="de-DE" sz="2100" i="1" dirty="0"/>
              <a:t>Are </a:t>
            </a:r>
            <a:r>
              <a:rPr lang="de-DE" sz="2100" i="1" dirty="0" err="1"/>
              <a:t>formats</a:t>
            </a:r>
            <a:r>
              <a:rPr lang="de-DE" sz="2100" i="1" dirty="0"/>
              <a:t> </a:t>
            </a:r>
            <a:r>
              <a:rPr lang="de-DE" sz="2100" i="1" dirty="0" err="1"/>
              <a:t>considered</a:t>
            </a:r>
            <a:r>
              <a:rPr lang="de-DE" sz="2100" i="1" dirty="0"/>
              <a:t> </a:t>
            </a:r>
            <a:r>
              <a:rPr lang="de-DE" sz="2100" i="1" dirty="0" err="1"/>
              <a:t>to</a:t>
            </a:r>
            <a:r>
              <a:rPr lang="de-DE" sz="2100" i="1" dirty="0"/>
              <a:t> </a:t>
            </a:r>
            <a:r>
              <a:rPr lang="de-DE" sz="2100" i="1" dirty="0" err="1"/>
              <a:t>be</a:t>
            </a:r>
            <a:r>
              <a:rPr lang="de-DE" sz="2100" i="1" dirty="0"/>
              <a:t> </a:t>
            </a:r>
            <a:r>
              <a:rPr lang="de-DE" sz="2100" i="1" dirty="0" err="1"/>
              <a:t>alike</a:t>
            </a:r>
            <a:r>
              <a:rPr lang="de-DE" sz="2100" i="1" dirty="0" smtClean="0"/>
              <a:t>?</a:t>
            </a:r>
          </a:p>
          <a:p>
            <a:pPr lvl="1"/>
            <a:r>
              <a:rPr lang="de-DE" sz="2100" i="1" dirty="0" smtClean="0"/>
              <a:t>Etc.</a:t>
            </a:r>
            <a:endParaRPr lang="de-DE" sz="2100" i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55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 smtClean="0"/>
              <a:t>Travelling</a:t>
            </a:r>
            <a:r>
              <a:rPr lang="de-DE" sz="3600" dirty="0" smtClean="0"/>
              <a:t> Formats </a:t>
            </a:r>
            <a:r>
              <a:rPr lang="de-DE" sz="3600" dirty="0" err="1" smtClean="0"/>
              <a:t>by</a:t>
            </a:r>
            <a:r>
              <a:rPr lang="de-DE" sz="3600" dirty="0" smtClean="0"/>
              <a:t> </a:t>
            </a:r>
            <a:r>
              <a:rPr lang="de-DE" sz="3600" dirty="0" err="1" smtClean="0"/>
              <a:t>originating</a:t>
            </a:r>
            <a:r>
              <a:rPr lang="de-DE" sz="3600" dirty="0" smtClean="0"/>
              <a:t> Country</a:t>
            </a:r>
            <a:endParaRPr lang="de-DE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75549"/>
            <a:ext cx="8229600" cy="397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7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3" y="6309320"/>
            <a:ext cx="731043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03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/>
              <a:t>Germany </a:t>
            </a:r>
            <a:r>
              <a:rPr lang="de-DE" sz="3600" dirty="0" err="1" smtClean="0"/>
              <a:t>as</a:t>
            </a:r>
            <a:r>
              <a:rPr lang="de-DE" sz="3600" dirty="0" smtClean="0"/>
              <a:t> </a:t>
            </a:r>
            <a:r>
              <a:rPr lang="de-DE" sz="3600" dirty="0" err="1" smtClean="0"/>
              <a:t>biggest</a:t>
            </a:r>
            <a:r>
              <a:rPr lang="de-DE" sz="3600" dirty="0" smtClean="0"/>
              <a:t> </a:t>
            </a:r>
            <a:r>
              <a:rPr lang="de-DE" sz="3600" dirty="0" err="1" smtClean="0"/>
              <a:t>importer</a:t>
            </a:r>
            <a:r>
              <a:rPr lang="de-DE" sz="3600" dirty="0" smtClean="0"/>
              <a:t> </a:t>
            </a:r>
            <a:r>
              <a:rPr lang="de-DE" sz="3600" dirty="0" err="1" smtClean="0"/>
              <a:t>of</a:t>
            </a:r>
            <a:r>
              <a:rPr lang="de-DE" sz="3600" dirty="0" smtClean="0"/>
              <a:t> </a:t>
            </a:r>
            <a:r>
              <a:rPr lang="de-DE" sz="3600" dirty="0" err="1" smtClean="0"/>
              <a:t>formats</a:t>
            </a:r>
            <a:endParaRPr lang="de-DE" sz="3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7059"/>
            <a:ext cx="8229600" cy="403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40152" y="2708920"/>
            <a:ext cx="20882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396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Genre mix 2012/13</a:t>
            </a:r>
            <a:endParaRPr lang="de-DE" sz="36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903649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7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Speed </a:t>
            </a:r>
            <a:r>
              <a:rPr lang="de-DE" sz="3600" dirty="0" err="1" smtClean="0"/>
              <a:t>and</a:t>
            </a:r>
            <a:r>
              <a:rPr lang="de-DE" sz="3600" dirty="0" smtClean="0"/>
              <a:t> Pattern </a:t>
            </a:r>
            <a:r>
              <a:rPr lang="de-DE" sz="3600" dirty="0" err="1" smtClean="0"/>
              <a:t>of</a:t>
            </a:r>
            <a:r>
              <a:rPr lang="de-DE" sz="3600" dirty="0" smtClean="0"/>
              <a:t> </a:t>
            </a:r>
            <a:r>
              <a:rPr lang="de-DE" sz="3600" dirty="0" err="1" smtClean="0"/>
              <a:t>Role</a:t>
            </a:r>
            <a:r>
              <a:rPr lang="de-DE" sz="3600" dirty="0" smtClean="0"/>
              <a:t> Out (1)</a:t>
            </a:r>
            <a:endParaRPr lang="de-DE" sz="3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82" y="1600200"/>
            <a:ext cx="790923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4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 smtClean="0"/>
              <a:t>Overview</a:t>
            </a:r>
            <a:r>
              <a:rPr lang="de-DE" sz="3600" dirty="0" smtClean="0"/>
              <a:t> 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Format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business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&amp;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protection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Market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data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&amp; </a:t>
            </a:r>
          </a:p>
          <a:p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Recent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local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trends</a:t>
            </a:r>
            <a:endParaRPr lang="de-DE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 smtClean="0"/>
              <a:t>Relevant </a:t>
            </a:r>
            <a:r>
              <a:rPr lang="de-DE" dirty="0" err="1" smtClean="0"/>
              <a:t>drivers</a:t>
            </a:r>
            <a:r>
              <a:rPr lang="de-DE" dirty="0" smtClean="0"/>
              <a:t>: </a:t>
            </a:r>
          </a:p>
          <a:p>
            <a:pPr lvl="1"/>
            <a:r>
              <a:rPr lang="de-DE" dirty="0" err="1" smtClean="0"/>
              <a:t>Rights</a:t>
            </a:r>
            <a:r>
              <a:rPr lang="de-DE" dirty="0" smtClean="0"/>
              <a:t> </a:t>
            </a:r>
            <a:r>
              <a:rPr lang="de-DE" dirty="0" err="1" smtClean="0"/>
              <a:t>ownership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International </a:t>
            </a:r>
            <a:r>
              <a:rPr lang="de-DE" dirty="0" err="1" smtClean="0"/>
              <a:t>investment</a:t>
            </a:r>
            <a:r>
              <a:rPr lang="de-DE" dirty="0" smtClean="0"/>
              <a:t> </a:t>
            </a:r>
            <a:r>
              <a:rPr lang="de-DE" dirty="0" err="1" smtClean="0"/>
              <a:t>strategies</a:t>
            </a:r>
            <a:endParaRPr lang="de-DE" dirty="0" smtClean="0"/>
          </a:p>
          <a:p>
            <a:pPr lvl="1"/>
            <a:r>
              <a:rPr lang="de-DE" dirty="0" err="1" smtClean="0"/>
              <a:t>Digitalization</a:t>
            </a:r>
            <a:r>
              <a:rPr lang="de-DE" dirty="0" smtClean="0"/>
              <a:t>?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38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/>
              <a:t>Rights</a:t>
            </a:r>
            <a:r>
              <a:rPr lang="de-DE" sz="3600" dirty="0" smtClean="0"/>
              <a:t> Ownership </a:t>
            </a:r>
            <a:r>
              <a:rPr lang="de-DE" sz="3600" dirty="0" err="1" smtClean="0"/>
              <a:t>as</a:t>
            </a:r>
            <a:r>
              <a:rPr lang="de-DE" sz="3600" dirty="0" smtClean="0"/>
              <a:t> </a:t>
            </a:r>
            <a:r>
              <a:rPr lang="de-DE" sz="3600" dirty="0" err="1" smtClean="0"/>
              <a:t>driver</a:t>
            </a:r>
            <a:r>
              <a:rPr lang="de-DE" sz="3600" dirty="0" smtClean="0"/>
              <a:t>: UK </a:t>
            </a:r>
            <a:r>
              <a:rPr lang="de-DE" sz="3600" dirty="0" err="1" smtClean="0"/>
              <a:t>example</a:t>
            </a:r>
            <a:endParaRPr lang="de-DE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12</a:t>
            </a:fld>
            <a:endParaRPr lang="de-DE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06489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9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Ownership </a:t>
            </a:r>
            <a:r>
              <a:rPr lang="de-DE" sz="3600" dirty="0" err="1" smtClean="0"/>
              <a:t>follows</a:t>
            </a:r>
            <a:r>
              <a:rPr lang="de-DE" sz="3600" dirty="0" smtClean="0"/>
              <a:t> </a:t>
            </a:r>
            <a:r>
              <a:rPr lang="de-DE" sz="3600" dirty="0" err="1" smtClean="0"/>
              <a:t>rights</a:t>
            </a:r>
            <a:endParaRPr lang="de-DE" sz="3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13690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4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Autofit/>
          </a:bodyPr>
          <a:lstStyle/>
          <a:p>
            <a:r>
              <a:rPr lang="de-DE" sz="3600" dirty="0" err="1" smtClean="0"/>
              <a:t>Does</a:t>
            </a:r>
            <a:r>
              <a:rPr lang="de-DE" sz="3600" dirty="0" smtClean="0"/>
              <a:t> </a:t>
            </a:r>
            <a:r>
              <a:rPr lang="de-DE" sz="3600" dirty="0" err="1" smtClean="0"/>
              <a:t>digitalisation</a:t>
            </a:r>
            <a:r>
              <a:rPr lang="de-DE" sz="3600" dirty="0" smtClean="0"/>
              <a:t> </a:t>
            </a:r>
            <a:r>
              <a:rPr lang="de-DE" sz="3600" dirty="0" err="1" smtClean="0"/>
              <a:t>influence</a:t>
            </a:r>
            <a:r>
              <a:rPr lang="de-DE" sz="3600" dirty="0" smtClean="0"/>
              <a:t> </a:t>
            </a:r>
            <a:r>
              <a:rPr lang="de-DE" sz="3600" dirty="0" err="1" smtClean="0"/>
              <a:t>format</a:t>
            </a:r>
            <a:r>
              <a:rPr lang="de-DE" sz="3600" dirty="0" smtClean="0"/>
              <a:t> </a:t>
            </a:r>
            <a:r>
              <a:rPr lang="de-DE" sz="3600" dirty="0" err="1" smtClean="0"/>
              <a:t>business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DE" sz="3000" dirty="0" smtClean="0"/>
          </a:p>
          <a:p>
            <a:r>
              <a:rPr lang="de-DE" sz="3000" dirty="0" smtClean="0"/>
              <a:t>Higher </a:t>
            </a:r>
            <a:r>
              <a:rPr lang="de-DE" sz="3000" dirty="0" err="1" smtClean="0"/>
              <a:t>demand</a:t>
            </a:r>
            <a:r>
              <a:rPr lang="de-DE" sz="3000" dirty="0" smtClean="0"/>
              <a:t> </a:t>
            </a:r>
            <a:r>
              <a:rPr lang="de-DE" sz="3000" dirty="0" err="1" smtClean="0"/>
              <a:t>for</a:t>
            </a:r>
            <a:r>
              <a:rPr lang="de-DE" sz="3000" dirty="0"/>
              <a:t> </a:t>
            </a:r>
            <a:r>
              <a:rPr lang="de-DE" sz="3000" dirty="0" err="1" smtClean="0"/>
              <a:t>unique</a:t>
            </a:r>
            <a:r>
              <a:rPr lang="de-DE" sz="3000" dirty="0" smtClean="0"/>
              <a:t> </a:t>
            </a:r>
            <a:r>
              <a:rPr lang="de-DE" sz="3000" dirty="0" err="1" smtClean="0"/>
              <a:t>programme</a:t>
            </a:r>
            <a:r>
              <a:rPr lang="de-DE" sz="3000" dirty="0" smtClean="0"/>
              <a:t>?</a:t>
            </a:r>
          </a:p>
          <a:p>
            <a:r>
              <a:rPr lang="de-DE" sz="3000" dirty="0" smtClean="0"/>
              <a:t>Higher </a:t>
            </a:r>
            <a:r>
              <a:rPr lang="de-DE" sz="3000" dirty="0" err="1" smtClean="0"/>
              <a:t>danger</a:t>
            </a:r>
            <a:r>
              <a:rPr lang="de-DE" sz="3000" dirty="0" smtClean="0"/>
              <a:t>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format</a:t>
            </a:r>
            <a:r>
              <a:rPr lang="de-DE" sz="3000" dirty="0" smtClean="0"/>
              <a:t> </a:t>
            </a:r>
            <a:r>
              <a:rPr lang="de-DE" sz="3000" dirty="0" err="1" smtClean="0"/>
              <a:t>violation</a:t>
            </a:r>
            <a:r>
              <a:rPr lang="de-DE" sz="3000" dirty="0" smtClean="0"/>
              <a:t>?</a:t>
            </a:r>
          </a:p>
          <a:p>
            <a:r>
              <a:rPr lang="de-DE" sz="3000" dirty="0" smtClean="0"/>
              <a:t>Revival </a:t>
            </a:r>
            <a:r>
              <a:rPr lang="de-DE" sz="3000" dirty="0" err="1" smtClean="0"/>
              <a:t>of</a:t>
            </a:r>
            <a:r>
              <a:rPr lang="de-DE" sz="3000" dirty="0" smtClean="0"/>
              <a:t> </a:t>
            </a:r>
            <a:r>
              <a:rPr lang="de-DE" sz="3000" dirty="0" err="1" smtClean="0"/>
              <a:t>Scripted</a:t>
            </a:r>
            <a:endParaRPr lang="de-DE" sz="3000" dirty="0" smtClean="0"/>
          </a:p>
          <a:p>
            <a:r>
              <a:rPr lang="de-DE" sz="3000" dirty="0" err="1" smtClean="0"/>
              <a:t>Fragmentation</a:t>
            </a:r>
            <a:r>
              <a:rPr lang="de-DE" sz="3000" dirty="0" smtClean="0"/>
              <a:t> </a:t>
            </a:r>
            <a:r>
              <a:rPr lang="de-DE" sz="3000" dirty="0" err="1" smtClean="0"/>
              <a:t>requires</a:t>
            </a:r>
            <a:r>
              <a:rPr lang="de-DE" sz="3000" dirty="0" smtClean="0"/>
              <a:t> </a:t>
            </a:r>
            <a:r>
              <a:rPr lang="de-DE" sz="3000" dirty="0" err="1" smtClean="0"/>
              <a:t>highly</a:t>
            </a:r>
            <a:r>
              <a:rPr lang="de-DE" sz="3000" dirty="0" smtClean="0"/>
              <a:t> </a:t>
            </a:r>
            <a:r>
              <a:rPr lang="de-DE" sz="3000" dirty="0" err="1" smtClean="0"/>
              <a:t>targeted</a:t>
            </a:r>
            <a:r>
              <a:rPr lang="de-DE" sz="3000" dirty="0" smtClean="0"/>
              <a:t> (</a:t>
            </a:r>
            <a:r>
              <a:rPr lang="de-DE" sz="3000" dirty="0" err="1" smtClean="0"/>
              <a:t>small</a:t>
            </a:r>
            <a:r>
              <a:rPr lang="de-DE" sz="3000" dirty="0" smtClean="0"/>
              <a:t> </a:t>
            </a:r>
            <a:r>
              <a:rPr lang="de-DE" sz="3000" dirty="0" err="1" smtClean="0"/>
              <a:t>budget</a:t>
            </a:r>
            <a:r>
              <a:rPr lang="de-DE" sz="3000" dirty="0" smtClean="0"/>
              <a:t>) </a:t>
            </a:r>
            <a:r>
              <a:rPr lang="de-DE" sz="3000" dirty="0" err="1" smtClean="0"/>
              <a:t>programme</a:t>
            </a:r>
            <a:endParaRPr lang="de-DE" sz="3000" dirty="0" smtClean="0"/>
          </a:p>
          <a:p>
            <a:r>
              <a:rPr lang="de-DE" sz="3000" dirty="0" smtClean="0"/>
              <a:t>Digital </a:t>
            </a:r>
            <a:r>
              <a:rPr lang="de-DE" sz="3000" dirty="0" err="1" smtClean="0"/>
              <a:t>can</a:t>
            </a:r>
            <a:r>
              <a:rPr lang="de-DE" sz="3000" dirty="0" smtClean="0"/>
              <a:t> </a:t>
            </a:r>
            <a:r>
              <a:rPr lang="de-DE" sz="3000" dirty="0" err="1" smtClean="0"/>
              <a:t>support</a:t>
            </a:r>
            <a:r>
              <a:rPr lang="de-DE" sz="3000" dirty="0" smtClean="0"/>
              <a:t> </a:t>
            </a:r>
            <a:r>
              <a:rPr lang="de-DE" sz="3000" dirty="0" err="1" smtClean="0"/>
              <a:t>development</a:t>
            </a:r>
            <a:r>
              <a:rPr lang="de-DE" sz="3000" dirty="0" smtClean="0"/>
              <a:t> / </a:t>
            </a:r>
            <a:r>
              <a:rPr lang="de-DE" sz="3000" dirty="0" err="1" smtClean="0"/>
              <a:t>reduce</a:t>
            </a:r>
            <a:r>
              <a:rPr lang="de-DE" sz="3000" dirty="0" smtClean="0"/>
              <a:t> </a:t>
            </a:r>
            <a:r>
              <a:rPr lang="de-DE" sz="3000" dirty="0" err="1" smtClean="0"/>
              <a:t>development</a:t>
            </a:r>
            <a:r>
              <a:rPr lang="de-DE" sz="3000" dirty="0" smtClean="0"/>
              <a:t> </a:t>
            </a:r>
            <a:r>
              <a:rPr lang="de-DE" sz="3000" dirty="0" err="1" smtClean="0"/>
              <a:t>risk</a:t>
            </a:r>
            <a:endParaRPr lang="de-DE" sz="3000" dirty="0" smtClean="0"/>
          </a:p>
          <a:p>
            <a:r>
              <a:rPr lang="de-DE" sz="3000" dirty="0" smtClean="0"/>
              <a:t>Digital </a:t>
            </a:r>
            <a:r>
              <a:rPr lang="de-DE" sz="3000" dirty="0" err="1" smtClean="0"/>
              <a:t>increases</a:t>
            </a:r>
            <a:r>
              <a:rPr lang="de-DE" sz="3000" dirty="0" smtClean="0"/>
              <a:t> </a:t>
            </a:r>
            <a:r>
              <a:rPr lang="de-DE" sz="3000" dirty="0" err="1" smtClean="0"/>
              <a:t>refinancing</a:t>
            </a:r>
            <a:r>
              <a:rPr lang="de-DE" sz="3000" dirty="0" smtClean="0"/>
              <a:t> </a:t>
            </a:r>
            <a:r>
              <a:rPr lang="de-DE" sz="3000" dirty="0" err="1" smtClean="0"/>
              <a:t>possibilities</a:t>
            </a:r>
            <a:endParaRPr lang="de-DE" sz="3000" dirty="0" smtClean="0"/>
          </a:p>
          <a:p>
            <a:r>
              <a:rPr lang="de-DE" sz="3000" dirty="0" smtClean="0"/>
              <a:t>YouTube </a:t>
            </a:r>
            <a:r>
              <a:rPr lang="de-DE" sz="3000" dirty="0" err="1" smtClean="0"/>
              <a:t>star</a:t>
            </a:r>
            <a:r>
              <a:rPr lang="de-DE" sz="3000" dirty="0" smtClean="0"/>
              <a:t> </a:t>
            </a:r>
            <a:r>
              <a:rPr lang="de-DE" sz="3000" dirty="0" err="1" smtClean="0"/>
              <a:t>driven</a:t>
            </a:r>
            <a:r>
              <a:rPr lang="de-DE" sz="3000" dirty="0" smtClean="0"/>
              <a:t>, not </a:t>
            </a:r>
            <a:r>
              <a:rPr lang="de-DE" sz="3000" dirty="0" err="1" smtClean="0"/>
              <a:t>content</a:t>
            </a:r>
            <a:r>
              <a:rPr lang="de-DE" sz="3000" dirty="0" smtClean="0"/>
              <a:t> </a:t>
            </a:r>
            <a:r>
              <a:rPr lang="de-DE" sz="3000" dirty="0" err="1" smtClean="0"/>
              <a:t>driven</a:t>
            </a:r>
            <a:endParaRPr lang="de-DE" sz="300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0032-A148-4ECC-AD81-BB0CDD4345F1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0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FA">
  <a:themeElements>
    <a:clrScheme name="UFA">
      <a:dk1>
        <a:srgbClr val="19466E"/>
      </a:dk1>
      <a:lt1>
        <a:srgbClr val="FFFFFF"/>
      </a:lt1>
      <a:dk2>
        <a:srgbClr val="000000"/>
      </a:dk2>
      <a:lt2>
        <a:srgbClr val="87888A"/>
      </a:lt2>
      <a:accent1>
        <a:srgbClr val="189CD8"/>
      </a:accent1>
      <a:accent2>
        <a:srgbClr val="0066B3"/>
      </a:accent2>
      <a:accent3>
        <a:srgbClr val="E42A42"/>
      </a:accent3>
      <a:accent4>
        <a:srgbClr val="8B78B6"/>
      </a:accent4>
      <a:accent5>
        <a:srgbClr val="F36F21"/>
      </a:accent5>
      <a:accent6>
        <a:srgbClr val="FCB422"/>
      </a:accent6>
      <a:hlink>
        <a:srgbClr val="04B9AA"/>
      </a:hlink>
      <a:folHlink>
        <a:srgbClr val="C3C3C4"/>
      </a:folHlink>
    </a:clrScheme>
    <a:fontScheme name="UF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Bildschirmpräsentation (4:3)</PresentationFormat>
  <Paragraphs>77</Paragraphs>
  <Slides>14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Larissa</vt:lpstr>
      <vt:lpstr>UFA</vt:lpstr>
      <vt:lpstr>2_Larissa</vt:lpstr>
      <vt:lpstr>Format Production and Protection: Recent Market Trends</vt:lpstr>
      <vt:lpstr>PowerPoint-Präsentation</vt:lpstr>
      <vt:lpstr>PowerPoint-Präsentation</vt:lpstr>
      <vt:lpstr>HFF Konrad Wolf</vt:lpstr>
      <vt:lpstr>Overview </vt:lpstr>
      <vt:lpstr>TV formats: general issues</vt:lpstr>
      <vt:lpstr>Travelling Formats by originating Country</vt:lpstr>
      <vt:lpstr>Germany as biggest importer of formats</vt:lpstr>
      <vt:lpstr>Genre mix 2012/13</vt:lpstr>
      <vt:lpstr>Speed and Pattern of Role Out (1)</vt:lpstr>
      <vt:lpstr>Overview </vt:lpstr>
      <vt:lpstr>Rights Ownership as driver: UK example</vt:lpstr>
      <vt:lpstr>Ownership follows rights</vt:lpstr>
      <vt:lpstr>Does digitalisation influence format business</vt:lpstr>
    </vt:vector>
  </TitlesOfParts>
  <Company>UFA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 Production and Protection: Recent Market Trends</dc:title>
  <dc:creator>Stürmer, Dr. Susanne, UFA-BB</dc:creator>
  <cp:lastModifiedBy>Stürmer, Dr. Susanne, UFA-BB</cp:lastModifiedBy>
  <cp:revision>39</cp:revision>
  <dcterms:created xsi:type="dcterms:W3CDTF">2013-11-28T20:50:30Z</dcterms:created>
  <dcterms:modified xsi:type="dcterms:W3CDTF">2013-12-15T15:48:05Z</dcterms:modified>
</cp:coreProperties>
</file>